
<file path=[Content_Types].xml><?xml version="1.0" encoding="utf-8"?>
<Types xmlns="http://schemas.openxmlformats.org/package/2006/content-types">
  <Default Extension="emf" ContentType="image/x-emf"/>
  <Default Extension="jpeg" ContentType="image/jpeg"/>
  <Default Extension="jpg" ContentType="image/jpeg"/>
  <Default Extension="mov" ContentType="video/quicktime"/>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3" r:id="rId1"/>
    <p:sldMasterId id="2147483656" r:id="rId2"/>
  </p:sldMasterIdLst>
  <p:notesMasterIdLst>
    <p:notesMasterId r:id="rId77"/>
  </p:notesMasterIdLst>
  <p:sldIdLst>
    <p:sldId id="377" r:id="rId3"/>
    <p:sldId id="378" r:id="rId4"/>
    <p:sldId id="355" r:id="rId5"/>
    <p:sldId id="371" r:id="rId6"/>
    <p:sldId id="376" r:id="rId7"/>
    <p:sldId id="256" r:id="rId8"/>
    <p:sldId id="265" r:id="rId9"/>
    <p:sldId id="266" r:id="rId10"/>
    <p:sldId id="362" r:id="rId11"/>
    <p:sldId id="359" r:id="rId12"/>
    <p:sldId id="361" r:id="rId13"/>
    <p:sldId id="268" r:id="rId14"/>
    <p:sldId id="269" r:id="rId15"/>
    <p:sldId id="337" r:id="rId16"/>
    <p:sldId id="270" r:id="rId17"/>
    <p:sldId id="291" r:id="rId18"/>
    <p:sldId id="292" r:id="rId19"/>
    <p:sldId id="364" r:id="rId20"/>
    <p:sldId id="274" r:id="rId21"/>
    <p:sldId id="275" r:id="rId22"/>
    <p:sldId id="277" r:id="rId23"/>
    <p:sldId id="278" r:id="rId24"/>
    <p:sldId id="365" r:id="rId25"/>
    <p:sldId id="294" r:id="rId26"/>
    <p:sldId id="315" r:id="rId27"/>
    <p:sldId id="316" r:id="rId28"/>
    <p:sldId id="280" r:id="rId29"/>
    <p:sldId id="340" r:id="rId30"/>
    <p:sldId id="281" r:id="rId31"/>
    <p:sldId id="295" r:id="rId32"/>
    <p:sldId id="296" r:id="rId33"/>
    <p:sldId id="297" r:id="rId34"/>
    <p:sldId id="285" r:id="rId35"/>
    <p:sldId id="366" r:id="rId36"/>
    <p:sldId id="298" r:id="rId37"/>
    <p:sldId id="288" r:id="rId38"/>
    <p:sldId id="373" r:id="rId39"/>
    <p:sldId id="289" r:id="rId40"/>
    <p:sldId id="290" r:id="rId41"/>
    <p:sldId id="372" r:id="rId42"/>
    <p:sldId id="367" r:id="rId43"/>
    <p:sldId id="300" r:id="rId44"/>
    <p:sldId id="301" r:id="rId45"/>
    <p:sldId id="303" r:id="rId46"/>
    <p:sldId id="304" r:id="rId47"/>
    <p:sldId id="306" r:id="rId48"/>
    <p:sldId id="305" r:id="rId49"/>
    <p:sldId id="368" r:id="rId50"/>
    <p:sldId id="308" r:id="rId51"/>
    <p:sldId id="309" r:id="rId52"/>
    <p:sldId id="302" r:id="rId53"/>
    <p:sldId id="310" r:id="rId54"/>
    <p:sldId id="311" r:id="rId55"/>
    <p:sldId id="312" r:id="rId56"/>
    <p:sldId id="313" r:id="rId57"/>
    <p:sldId id="314" r:id="rId58"/>
    <p:sldId id="369" r:id="rId59"/>
    <p:sldId id="318" r:id="rId60"/>
    <p:sldId id="321" r:id="rId61"/>
    <p:sldId id="363" r:id="rId62"/>
    <p:sldId id="332" r:id="rId63"/>
    <p:sldId id="333" r:id="rId64"/>
    <p:sldId id="323" r:id="rId65"/>
    <p:sldId id="319" r:id="rId66"/>
    <p:sldId id="336" r:id="rId67"/>
    <p:sldId id="324" r:id="rId68"/>
    <p:sldId id="331" r:id="rId69"/>
    <p:sldId id="370" r:id="rId70"/>
    <p:sldId id="327" r:id="rId71"/>
    <p:sldId id="328" r:id="rId72"/>
    <p:sldId id="276" r:id="rId73"/>
    <p:sldId id="330" r:id="rId74"/>
    <p:sldId id="374" r:id="rId75"/>
    <p:sldId id="375" r:id="rId76"/>
  </p:sldIdLst>
  <p:sldSz cx="12192000" cy="6858000"/>
  <p:notesSz cx="7315200" cy="96012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Start" id="{DD29F31D-FD3E-4656-95C7-E134B4FAAFA1}">
          <p14:sldIdLst>
            <p14:sldId id="377"/>
            <p14:sldId id="378"/>
            <p14:sldId id="355"/>
            <p14:sldId id="371"/>
            <p14:sldId id="376"/>
            <p14:sldId id="256"/>
            <p14:sldId id="265"/>
            <p14:sldId id="266"/>
            <p14:sldId id="362"/>
            <p14:sldId id="359"/>
            <p14:sldId id="361"/>
            <p14:sldId id="268"/>
            <p14:sldId id="269"/>
            <p14:sldId id="337"/>
            <p14:sldId id="270"/>
            <p14:sldId id="291"/>
            <p14:sldId id="292"/>
            <p14:sldId id="364"/>
            <p14:sldId id="274"/>
            <p14:sldId id="275"/>
            <p14:sldId id="277"/>
            <p14:sldId id="278"/>
            <p14:sldId id="365"/>
            <p14:sldId id="294"/>
            <p14:sldId id="315"/>
            <p14:sldId id="316"/>
          </p14:sldIdLst>
        </p14:section>
        <p14:section name="filter" id="{8CE85830-1EBC-4B15-A9C0-3C5DD3DA008A}">
          <p14:sldIdLst>
            <p14:sldId id="280"/>
            <p14:sldId id="340"/>
            <p14:sldId id="281"/>
            <p14:sldId id="295"/>
            <p14:sldId id="296"/>
            <p14:sldId id="297"/>
            <p14:sldId id="285"/>
            <p14:sldId id="366"/>
            <p14:sldId id="298"/>
            <p14:sldId id="288"/>
            <p14:sldId id="373"/>
            <p14:sldId id="289"/>
            <p14:sldId id="290"/>
            <p14:sldId id="372"/>
            <p14:sldId id="367"/>
            <p14:sldId id="300"/>
          </p14:sldIdLst>
        </p14:section>
        <p14:section name="arrange" id="{8168BACF-403C-4723-B5F3-875FAE6C5A39}">
          <p14:sldIdLst>
            <p14:sldId id="301"/>
            <p14:sldId id="303"/>
            <p14:sldId id="304"/>
            <p14:sldId id="306"/>
            <p14:sldId id="305"/>
            <p14:sldId id="368"/>
            <p14:sldId id="308"/>
          </p14:sldIdLst>
        </p14:section>
        <p14:section name="pipe" id="{7561AE8B-0928-4B40-9E7D-8496CE581DA5}">
          <p14:sldIdLst>
            <p14:sldId id="309"/>
            <p14:sldId id="302"/>
            <p14:sldId id="310"/>
            <p14:sldId id="311"/>
            <p14:sldId id="312"/>
            <p14:sldId id="313"/>
            <p14:sldId id="314"/>
            <p14:sldId id="369"/>
            <p14:sldId id="318"/>
            <p14:sldId id="321"/>
          </p14:sldIdLst>
        </p14:section>
        <p14:section name="deriving data" id="{0D4867BF-EED7-4685-8E9E-05EB8516C8B7}">
          <p14:sldIdLst>
            <p14:sldId id="363"/>
            <p14:sldId id="332"/>
            <p14:sldId id="333"/>
            <p14:sldId id="323"/>
          </p14:sldIdLst>
        </p14:section>
        <p14:section name="mutate" id="{5194B3A8-23FC-4B47-AFA1-13F0F45CB06C}">
          <p14:sldIdLst>
            <p14:sldId id="319"/>
            <p14:sldId id="336"/>
            <p14:sldId id="324"/>
            <p14:sldId id="331"/>
            <p14:sldId id="370"/>
            <p14:sldId id="327"/>
            <p14:sldId id="328"/>
            <p14:sldId id="276"/>
            <p14:sldId id="330"/>
            <p14:sldId id="374"/>
            <p14:sldId id="375"/>
          </p14:sldIdLst>
        </p14:section>
      </p14:sectionLst>
    </p:ext>
    <p:ext uri="{EFAFB233-063F-42B5-8137-9DF3F51BA10A}">
      <p15:sldGuideLst xmlns:p15="http://schemas.microsoft.com/office/powerpoint/2012/main">
        <p15:guide id="2" pos="7008" userDrawn="1">
          <p15:clr>
            <a:srgbClr val="000000"/>
          </p15:clr>
        </p15:guide>
        <p15:guide id="3" orient="horz" pos="32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3908F"/>
    <a:srgbClr val="D0D1D2"/>
    <a:srgbClr val="8DB4E2"/>
    <a:srgbClr val="92B573"/>
    <a:srgbClr val="538DD5"/>
    <a:srgbClr val="D9D9D9"/>
    <a:srgbClr val="000000"/>
    <a:srgbClr val="005493"/>
    <a:srgbClr val="F0F2F4"/>
    <a:srgbClr val="A6A6A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1CB66AA-850D-4605-A19E-2ED404D436C7}">
  <a:tblStyle styleId="{71CB66AA-850D-4605-A19E-2ED404D436C7}"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809C1C93-8995-4D9E-87C8-A8817AF97DB9}" styleName="Table_1">
    <a:wholeTbl>
      <a:tcTxStyle b="off" i="off">
        <a:font>
          <a:latin typeface="Calibri"/>
          <a:ea typeface="Calibri"/>
          <a:cs typeface="Calibri"/>
        </a:font>
        <a:schemeClr val="dk1"/>
      </a:tcTxStyle>
      <a:tcStyle>
        <a:tcBdr>
          <a:left>
            <a:ln w="9525" cap="flat" cmpd="sng">
              <a:solidFill>
                <a:srgbClr val="000000">
                  <a:alpha val="0"/>
                </a:srgbClr>
              </a:solidFill>
              <a:prstDash val="solid"/>
              <a:round/>
              <a:headEnd type="none" w="sm" len="sm"/>
              <a:tailEnd type="none" w="sm" len="sm"/>
            </a:ln>
          </a:left>
          <a:right>
            <a:ln w="9525" cap="flat" cmpd="sng">
              <a:solidFill>
                <a:srgbClr val="000000">
                  <a:alpha val="0"/>
                </a:srgbClr>
              </a:solidFill>
              <a:prstDash val="solid"/>
              <a:round/>
              <a:headEnd type="none" w="sm" len="sm"/>
              <a:tailEnd type="none" w="sm" len="sm"/>
            </a:ln>
          </a:right>
          <a:top>
            <a:ln w="9525" cap="flat" cmpd="sng">
              <a:solidFill>
                <a:srgbClr val="000000">
                  <a:alpha val="0"/>
                </a:srgbClr>
              </a:solidFill>
              <a:prstDash val="solid"/>
              <a:round/>
              <a:headEnd type="none" w="sm" len="sm"/>
              <a:tailEnd type="none" w="sm" len="sm"/>
            </a:ln>
          </a:top>
          <a:bottom>
            <a:ln w="9525" cap="flat" cmpd="sng">
              <a:solidFill>
                <a:srgbClr val="000000">
                  <a:alpha val="0"/>
                </a:srgbClr>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alpha val="0"/>
            </a:srgbClr>
          </a:solidFill>
        </a:fill>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E8A09481-35D7-4565-9225-4E10A05E4E98}" styleName="Table_2">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455" autoAdjust="0"/>
    <p:restoredTop sz="73765" autoAdjust="0"/>
  </p:normalViewPr>
  <p:slideViewPr>
    <p:cSldViewPr snapToGrid="0">
      <p:cViewPr varScale="1">
        <p:scale>
          <a:sx n="63" d="100"/>
          <a:sy n="63" d="100"/>
        </p:scale>
        <p:origin x="1618" y="58"/>
      </p:cViewPr>
      <p:guideLst>
        <p:guide pos="7008"/>
        <p:guide orient="horz" pos="3240"/>
      </p:guideLst>
    </p:cSldViewPr>
  </p:slideViewPr>
  <p:notesTextViewPr>
    <p:cViewPr>
      <p:scale>
        <a:sx n="1" d="1"/>
        <a:sy n="1" d="1"/>
      </p:scale>
      <p:origin x="0" y="0"/>
    </p:cViewPr>
  </p:notesTextViewPr>
  <p:notesViewPr>
    <p:cSldViewPr snapToGrid="0" showGuides="1">
      <p:cViewPr varScale="1">
        <p:scale>
          <a:sx n="93" d="100"/>
          <a:sy n="93" d="100"/>
        </p:scale>
        <p:origin x="3648" y="9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slide" Target="slides/slide66.xml"/><Relationship Id="rId76" Type="http://schemas.openxmlformats.org/officeDocument/2006/relationships/slide" Target="slides/slide74.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slide" Target="slides/slide72.xml"/><Relationship Id="rId79" Type="http://schemas.openxmlformats.org/officeDocument/2006/relationships/viewProps" Target="viewProps.xml"/><Relationship Id="rId5" Type="http://schemas.openxmlformats.org/officeDocument/2006/relationships/slide" Target="slides/slide3.xml"/><Relationship Id="rId61" Type="http://schemas.openxmlformats.org/officeDocument/2006/relationships/slide" Target="slides/slide59.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notesMaster" Target="notesMasters/notesMaster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theme" Target="theme/theme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731517" y="4560556"/>
            <a:ext cx="5852158" cy="4320534"/>
          </a:xfrm>
          <a:prstGeom prst="rect">
            <a:avLst/>
          </a:prstGeom>
          <a:noFill/>
          <a:ln>
            <a:noFill/>
          </a:ln>
        </p:spPr>
        <p:txBody>
          <a:bodyPr spcFirstLastPara="1" wrap="square" lIns="49232" tIns="49232" rIns="49232" bIns="49232"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1354270404"/>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2</a:t>
            </a:fld>
            <a:endParaRPr lang="en-US"/>
          </a:p>
        </p:txBody>
      </p:sp>
    </p:spTree>
    <p:extLst>
      <p:ext uri="{BB962C8B-B14F-4D97-AF65-F5344CB8AC3E}">
        <p14:creationId xmlns:p14="http://schemas.microsoft.com/office/powerpoint/2010/main" val="14755052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3543408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p12: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We will start slowly, with the select function. It’s not uncommon to get datasets with hundreds or even thousands of variables. In this case, the first challenge is often narrowing in on the variables you’re actually interested in. select() allows you to rapidly zoom in on a useful subset using operations based on the names of the variables.</a:t>
            </a:r>
            <a:endParaRPr dirty="0"/>
          </a:p>
          <a:p>
            <a:pPr marL="0" indent="0">
              <a:buNone/>
            </a:pPr>
            <a:endParaRPr dirty="0"/>
          </a:p>
          <a:p>
            <a:pPr marL="0" indent="0">
              <a:buNone/>
            </a:pPr>
            <a:endParaRPr dirty="0"/>
          </a:p>
        </p:txBody>
      </p:sp>
      <p:sp>
        <p:nvSpPr>
          <p:cNvPr id="159" name="Google Shape;159;p12: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752633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1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lnSpc>
                <a:spcPct val="115000"/>
              </a:lnSpc>
              <a:buClr>
                <a:schemeClr val="dk1"/>
              </a:buClr>
              <a:buNone/>
            </a:pPr>
            <a:r>
              <a:rPr lang="en-US" sz="1100" dirty="0">
                <a:solidFill>
                  <a:schemeClr val="dk1"/>
                </a:solidFill>
                <a:latin typeface="Calibri"/>
                <a:ea typeface="Calibri"/>
                <a:cs typeface="Calibri"/>
                <a:sym typeface="Calibri"/>
              </a:rPr>
              <a:t>Select does one thing but does it well. It extracts columns of your choosing from a data frame and returns these columns as a new data frame. In the output, you will wind up with your columns of interest and all the rows that you started with.</a:t>
            </a:r>
            <a:endParaRPr sz="1100" dirty="0"/>
          </a:p>
        </p:txBody>
      </p:sp>
      <p:sp>
        <p:nvSpPr>
          <p:cNvPr id="165" name="Google Shape;165;p1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245409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1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lnSpc>
                <a:spcPct val="115000"/>
              </a:lnSpc>
              <a:buClr>
                <a:schemeClr val="dk1"/>
              </a:buClr>
              <a:buNone/>
            </a:pPr>
            <a:r>
              <a:rPr lang="en-US" sz="600" dirty="0">
                <a:solidFill>
                  <a:schemeClr val="dk1"/>
                </a:solidFill>
                <a:latin typeface="Calibri"/>
                <a:ea typeface="Calibri"/>
                <a:cs typeface="Calibri"/>
                <a:sym typeface="Calibri"/>
              </a:rPr>
              <a:t>Select takes the starting data frame as its first argument, "data". </a:t>
            </a:r>
            <a:endParaRPr sz="600" dirty="0">
              <a:solidFill>
                <a:schemeClr val="dk1"/>
              </a:solidFill>
              <a:latin typeface="Calibri"/>
              <a:ea typeface="Calibri"/>
              <a:cs typeface="Calibri"/>
              <a:sym typeface="Calibri"/>
            </a:endParaRPr>
          </a:p>
          <a:p>
            <a:pPr marL="0" indent="0">
              <a:lnSpc>
                <a:spcPct val="115000"/>
              </a:lnSpc>
              <a:buClr>
                <a:schemeClr val="dk1"/>
              </a:buClr>
              <a:buNone/>
            </a:pPr>
            <a:r>
              <a:rPr lang="en-US" sz="600" dirty="0">
                <a:solidFill>
                  <a:schemeClr val="dk1"/>
                </a:solidFill>
                <a:latin typeface="Calibri"/>
                <a:ea typeface="Calibri"/>
                <a:cs typeface="Calibri"/>
                <a:sym typeface="Calibri"/>
              </a:rPr>
              <a:t>After that it takes any number of additional arguments that specify the columns that you want to pick. In it’s simplest form, those additional arguments will just be the names of the columns that you want to select.  However, in very wide datasets, writing out the names of the columns you want can sometimes be laborious. It doesn’t scale well. That’s why the developers of the </a:t>
            </a:r>
            <a:r>
              <a:rPr lang="en-US" sz="600" dirty="0" err="1">
                <a:solidFill>
                  <a:schemeClr val="dk1"/>
                </a:solidFill>
                <a:latin typeface="Calibri"/>
                <a:ea typeface="Calibri"/>
                <a:cs typeface="Calibri"/>
                <a:sym typeface="Calibri"/>
              </a:rPr>
              <a:t>dplyr</a:t>
            </a:r>
            <a:r>
              <a:rPr lang="en-US" sz="600" dirty="0">
                <a:solidFill>
                  <a:schemeClr val="dk1"/>
                </a:solidFill>
                <a:latin typeface="Calibri"/>
                <a:ea typeface="Calibri"/>
                <a:cs typeface="Calibri"/>
                <a:sym typeface="Calibri"/>
              </a:rPr>
              <a:t> function have added several convenience functions that can more succinctly identify the columns you want. We’ll cover that after the next exercise.</a:t>
            </a:r>
            <a:endParaRPr sz="600" dirty="0">
              <a:solidFill>
                <a:schemeClr val="dk1"/>
              </a:solidFill>
              <a:latin typeface="Calibri"/>
              <a:ea typeface="Calibri"/>
              <a:cs typeface="Calibri"/>
              <a:sym typeface="Calibri"/>
            </a:endParaRPr>
          </a:p>
          <a:p>
            <a:pPr marL="0" indent="0">
              <a:buNone/>
            </a:pPr>
            <a:endParaRPr dirty="0"/>
          </a:p>
        </p:txBody>
      </p:sp>
      <p:sp>
        <p:nvSpPr>
          <p:cNvPr id="165" name="Google Shape;165;p1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887268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14: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lnSpc>
                <a:spcPct val="115000"/>
              </a:lnSpc>
              <a:buNone/>
            </a:pPr>
            <a:r>
              <a:rPr lang="en-US" sz="600" dirty="0">
                <a:solidFill>
                  <a:schemeClr val="dk1"/>
                </a:solidFill>
                <a:latin typeface="Calibri"/>
                <a:ea typeface="Calibri"/>
                <a:cs typeface="Calibri"/>
                <a:sym typeface="Calibri"/>
              </a:rPr>
              <a:t>Let’s take a look at the orders data frame that we loaded earlier in the lesson, for example. </a:t>
            </a:r>
            <a:endParaRPr sz="600" dirty="0">
              <a:solidFill>
                <a:schemeClr val="dk1"/>
              </a:solidFill>
              <a:latin typeface="Calibri"/>
              <a:ea typeface="Calibri"/>
              <a:cs typeface="Calibri"/>
              <a:sym typeface="Calibri"/>
            </a:endParaRPr>
          </a:p>
          <a:p>
            <a:pPr marL="0" indent="0">
              <a:lnSpc>
                <a:spcPct val="115000"/>
              </a:lnSpc>
              <a:buClr>
                <a:schemeClr val="dk1"/>
              </a:buClr>
              <a:buNone/>
            </a:pPr>
            <a:r>
              <a:rPr lang="en-US" sz="600" dirty="0">
                <a:solidFill>
                  <a:schemeClr val="dk1"/>
                </a:solidFill>
                <a:latin typeface="Calibri"/>
                <a:ea typeface="Calibri"/>
                <a:cs typeface="Calibri"/>
                <a:sym typeface="Calibri"/>
              </a:rPr>
              <a:t>The select statement will take the data frame ‘orders’, and return a new data frame that only has the columns description and department. You could list as many or as few column names as you want in the select function, it will bring back everything you list.</a:t>
            </a:r>
            <a:endParaRPr sz="600" dirty="0">
              <a:solidFill>
                <a:schemeClr val="dk1"/>
              </a:solidFill>
              <a:latin typeface="Calibri"/>
              <a:ea typeface="Calibri"/>
              <a:cs typeface="Calibri"/>
              <a:sym typeface="Calibri"/>
            </a:endParaRPr>
          </a:p>
          <a:p>
            <a:pPr marL="0" indent="0">
              <a:lnSpc>
                <a:spcPct val="115000"/>
              </a:lnSpc>
              <a:buClr>
                <a:schemeClr val="dk1"/>
              </a:buClr>
              <a:buNone/>
            </a:pPr>
            <a:endParaRPr sz="600" dirty="0">
              <a:solidFill>
                <a:schemeClr val="dk1"/>
              </a:solidFill>
              <a:latin typeface="Calibri"/>
              <a:ea typeface="Calibri"/>
              <a:cs typeface="Calibri"/>
              <a:sym typeface="Calibri"/>
            </a:endParaRPr>
          </a:p>
          <a:p>
            <a:pPr marL="0" indent="0">
              <a:buNone/>
            </a:pPr>
            <a:endParaRPr dirty="0"/>
          </a:p>
        </p:txBody>
      </p:sp>
      <p:sp>
        <p:nvSpPr>
          <p:cNvPr id="178" name="Google Shape;178;p14: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781542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14: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sz="600" dirty="0">
                <a:solidFill>
                  <a:schemeClr val="dk1"/>
                </a:solidFill>
                <a:latin typeface="Calibri"/>
                <a:ea typeface="Calibri"/>
                <a:cs typeface="Calibri"/>
                <a:sym typeface="Calibri"/>
              </a:rPr>
              <a:t>So, if you were to use the code above, the orders data frame would be accepted as input and a subset of it, the Description and the Department columns would be returned as output </a:t>
            </a:r>
            <a:endParaRPr lang="en-US" sz="600" dirty="0"/>
          </a:p>
        </p:txBody>
      </p:sp>
      <p:sp>
        <p:nvSpPr>
          <p:cNvPr id="178" name="Google Shape;178;p14: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351141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14: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sz="600" dirty="0"/>
              <a:t>Select is very flexible in terms of the ways that you can specify the columns you do or don’t want in the output. Here I’m showing you that I can give a numeric index of the columns that I want, in this cases the first and the fourth, and select dutifully provides these in the output. Note that when listing out these indexes one should put them in the ‘c’ (which stands for combine) function.</a:t>
            </a:r>
          </a:p>
        </p:txBody>
      </p:sp>
      <p:sp>
        <p:nvSpPr>
          <p:cNvPr id="178" name="Google Shape;178;p14: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951491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5498232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p16: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endParaRPr/>
          </a:p>
        </p:txBody>
      </p:sp>
      <p:sp>
        <p:nvSpPr>
          <p:cNvPr id="222" name="Google Shape;222;p16: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077485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p17: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Select provides many convenient ways to specify which columns you want. For instance, you can put the name of two columns separated by a colon mark, and select will return those two columns and all those in between. With select you could put a negative sign in front of a column name or a vector of column names and you'll get back everything except those columns. </a:t>
            </a:r>
            <a:r>
              <a:rPr lang="en-US" dirty="0">
                <a:solidFill>
                  <a:schemeClr val="dk1"/>
                </a:solidFill>
              </a:rPr>
              <a:t>Then there's other functions that you can use inside of select that provide even more flexibility around defining which columns you want. </a:t>
            </a:r>
            <a:r>
              <a:rPr lang="en-US" dirty="0"/>
              <a:t>For instance, you can use special function like </a:t>
            </a:r>
            <a:r>
              <a:rPr lang="en-US" dirty="0" err="1"/>
              <a:t>starts_with</a:t>
            </a:r>
            <a:r>
              <a:rPr lang="en-US" dirty="0"/>
              <a:t> and </a:t>
            </a:r>
            <a:r>
              <a:rPr lang="en-US" dirty="0" err="1"/>
              <a:t>ends_with</a:t>
            </a:r>
            <a:r>
              <a:rPr lang="en-US" dirty="0"/>
              <a:t> to instruct select on which columns you want based on a string.</a:t>
            </a:r>
            <a:endParaRPr dirty="0"/>
          </a:p>
          <a:p>
            <a:pPr marL="0" indent="0">
              <a:buNone/>
            </a:pPr>
            <a:endParaRPr dirty="0"/>
          </a:p>
          <a:p>
            <a:pPr marL="0" indent="0">
              <a:buNone/>
            </a:pPr>
            <a:endParaRPr dirty="0"/>
          </a:p>
        </p:txBody>
      </p:sp>
      <p:sp>
        <p:nvSpPr>
          <p:cNvPr id="232" name="Google Shape;232;p17: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072417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7419461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p18: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Clr>
                <a:schemeClr val="dk1"/>
              </a:buClr>
              <a:buNone/>
            </a:pPr>
            <a:r>
              <a:rPr lang="en-US" dirty="0">
                <a:solidFill>
                  <a:schemeClr val="dk1"/>
                </a:solidFill>
              </a:rPr>
              <a:t>Listed here are additional select helper functions. You can see they allow you to pull out columns whose names have a certain string in them or that match a certain regular expression. If you have a very large data set with many columns selecting variables out of it might be an important task and these functions might make it easier for you to identify desired columns in a more automated fashion.</a:t>
            </a:r>
            <a:endParaRPr dirty="0">
              <a:solidFill>
                <a:schemeClr val="dk1"/>
              </a:solidFill>
            </a:endParaRPr>
          </a:p>
          <a:p>
            <a:pPr marL="0" indent="0">
              <a:buNone/>
            </a:pPr>
            <a:endParaRPr dirty="0"/>
          </a:p>
        </p:txBody>
      </p:sp>
      <p:sp>
        <p:nvSpPr>
          <p:cNvPr id="253" name="Google Shape;253;p18: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3417145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p19: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a:t>I’ve only listed for you a selection of the available ways you can use helpers with select() to pull out the columns you need for your analysis. For a more complete list, see the select() section on the dplyr cheatsheet,</a:t>
            </a:r>
            <a:endParaRPr/>
          </a:p>
        </p:txBody>
      </p:sp>
      <p:sp>
        <p:nvSpPr>
          <p:cNvPr id="265" name="Google Shape;265;p19: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5698761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85487" indent="0" defTabSz="492404">
              <a:buNone/>
              <a:defRPr/>
            </a:pPr>
            <a:r>
              <a:rPr lang="en-US" dirty="0"/>
              <a:t>Hint: Review the columns in the dataset by clicking</a:t>
            </a:r>
            <a:r>
              <a:rPr lang="en-US" baseline="0" dirty="0"/>
              <a:t> on the arrow next to the orders data set in the environment tab in the upper right pane of </a:t>
            </a:r>
            <a:r>
              <a:rPr lang="en-US" baseline="0" dirty="0" err="1"/>
              <a:t>Rstudio</a:t>
            </a:r>
            <a:endParaRPr lang="en-US" dirty="0"/>
          </a:p>
          <a:p>
            <a:endParaRPr lang="en-US" dirty="0"/>
          </a:p>
        </p:txBody>
      </p:sp>
    </p:spTree>
    <p:extLst>
      <p:ext uri="{BB962C8B-B14F-4D97-AF65-F5344CB8AC3E}">
        <p14:creationId xmlns:p14="http://schemas.microsoft.com/office/powerpoint/2010/main" val="209631397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p20: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endParaRPr/>
          </a:p>
        </p:txBody>
      </p:sp>
      <p:sp>
        <p:nvSpPr>
          <p:cNvPr id="276" name="Google Shape;276;p20: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888667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14: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sz="600" dirty="0"/>
              <a:t>select() is also handy when it comes to changing the names of your columns. Column names are inevitably terrible when you first receive your data as its often coming from a database or instrument. select() provides a quick way to do the renaming at the same time that you’re identifying your columns of interest.</a:t>
            </a:r>
          </a:p>
        </p:txBody>
      </p:sp>
      <p:sp>
        <p:nvSpPr>
          <p:cNvPr id="178" name="Google Shape;178;p14: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2841351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14: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sz="600" dirty="0"/>
              <a:t>R has many ways to rename columns because of how important it is. You can also use a dedicated </a:t>
            </a:r>
            <a:r>
              <a:rPr lang="en-US" sz="600" dirty="0" err="1"/>
              <a:t>dplyr</a:t>
            </a:r>
            <a:r>
              <a:rPr lang="en-US" sz="600" dirty="0"/>
              <a:t> function, rename() to accomplish this as well. Note that as opposed to select(), when using rename(), all the columns are </a:t>
            </a:r>
            <a:r>
              <a:rPr lang="en-US" sz="600" dirty="0" err="1"/>
              <a:t>retaimed</a:t>
            </a:r>
            <a:r>
              <a:rPr lang="en-US" sz="600" dirty="0"/>
              <a:t> in the output of the function.</a:t>
            </a:r>
          </a:p>
        </p:txBody>
      </p:sp>
      <p:sp>
        <p:nvSpPr>
          <p:cNvPr id="178" name="Google Shape;178;p14: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6934986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p22: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Clr>
                <a:schemeClr val="dk1"/>
              </a:buClr>
              <a:buNone/>
            </a:pPr>
            <a:r>
              <a:rPr lang="en-US">
                <a:solidFill>
                  <a:schemeClr val="dk1"/>
                </a:solidFill>
              </a:rPr>
              <a:t>Now let's carve the data set in the other direction. If you need only a subset of rows from your data set, `filter()` allows you to pick rows (cases) based on values, ie. you can subset your data based on logic.</a:t>
            </a:r>
            <a:endParaRPr>
              <a:solidFill>
                <a:schemeClr val="dk1"/>
              </a:solidFill>
            </a:endParaRPr>
          </a:p>
          <a:p>
            <a:pPr marL="0" indent="0">
              <a:buNone/>
            </a:pPr>
            <a:endParaRPr/>
          </a:p>
        </p:txBody>
      </p:sp>
      <p:sp>
        <p:nvSpPr>
          <p:cNvPr id="284" name="Google Shape;284;p22: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558722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11: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endParaRPr dirty="0"/>
          </a:p>
        </p:txBody>
      </p:sp>
      <p:sp>
        <p:nvSpPr>
          <p:cNvPr id="143" name="Google Shape;143;p11: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5574504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The syntax for filter is very similar to what we used for select. The first argument is a data frame from which we will be selecting rows. Afterwards we can input one more logical tests. R then performs that logical test on each row of the dataset and returns all rows in which the logical test was TRUE. Rows for which the tests are TRUE are returned in the output as a data frame.</a:t>
            </a:r>
            <a:endParaRPr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2254119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Here we supply the orders data frame as the first argument. Afterwards we provide one logical test; we ask filter() to return</a:t>
            </a:r>
            <a:r>
              <a:rPr lang="en-US" baseline="0" dirty="0"/>
              <a:t> rows in which the </a:t>
            </a:r>
            <a:r>
              <a:rPr lang="en-US" baseline="0" dirty="0" err="1"/>
              <a:t>patient_id</a:t>
            </a:r>
            <a:r>
              <a:rPr lang="en-US" baseline="0" dirty="0"/>
              <a:t> is 508061.</a:t>
            </a:r>
            <a:endParaRPr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305083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a:xfrm>
            <a:off x="1884638" y="5530057"/>
            <a:ext cx="1441783" cy="292119"/>
          </a:xfrm>
          <a:prstGeom prst="rect">
            <a:avLst/>
          </a:prstGeom>
        </p:spPr>
        <p:txBody>
          <a:bodyPr lIns="49240" tIns="24620" rIns="49240" bIns="24620"/>
          <a:lstStyle/>
          <a:p>
            <a:fld id="{0A193586-FEB5-7C43-8F44-7EFAE4EECA28}" type="slidenum">
              <a:rPr lang="en-US" smtClean="0"/>
              <a:t>4</a:t>
            </a:fld>
            <a:endParaRPr lang="en-US"/>
          </a:p>
        </p:txBody>
      </p:sp>
    </p:spTree>
    <p:extLst>
      <p:ext uri="{BB962C8B-B14F-4D97-AF65-F5344CB8AC3E}">
        <p14:creationId xmlns:p14="http://schemas.microsoft.com/office/powerpoint/2010/main" val="97482758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Clr>
                <a:schemeClr val="dk1"/>
              </a:buClr>
              <a:buNone/>
            </a:pPr>
            <a:r>
              <a:rPr lang="en-US" dirty="0"/>
              <a:t>Note that I used double equals inside of the logical test. Double equals means: compare the left hand side to the right hand side and if it’s the same, then return TRUE. The double equals is called the comparison operator. In contrast, a single equals sign sets a variable (usually the left side) to a value (usually on the right). It is a very common mistake to accidentally use a single equals inside of the filter function, which will result in an error.</a:t>
            </a:r>
          </a:p>
          <a:p>
            <a:pPr marL="0" indent="0">
              <a:buNone/>
            </a:pPr>
            <a:endParaRPr lang="en-US"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1770014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defTabSz="492404">
              <a:buNone/>
              <a:defRPr/>
            </a:pPr>
            <a:r>
              <a:rPr lang="en-US" dirty="0"/>
              <a:t>Similarly we can ask filter to return just the rows that represent a specific test being ordered, like a BMP. Note that when asking filter to return rows with specific text inside of it, we have to put that text in quotes.</a:t>
            </a:r>
          </a:p>
          <a:p>
            <a:pPr marL="0" indent="0">
              <a:buNone/>
            </a:pPr>
            <a:endParaRPr lang="en-US"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7786027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p27: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lnSpc>
                <a:spcPct val="115000"/>
              </a:lnSpc>
              <a:buClr>
                <a:schemeClr val="dk1"/>
              </a:buClr>
              <a:buNone/>
            </a:pPr>
            <a:r>
              <a:rPr lang="en-US" sz="600" dirty="0">
                <a:solidFill>
                  <a:schemeClr val="dk1"/>
                </a:solidFill>
                <a:latin typeface="Calibri"/>
                <a:ea typeface="Calibri"/>
                <a:cs typeface="Calibri"/>
                <a:sym typeface="Calibri"/>
              </a:rPr>
              <a:t>Here are some important logical operators to know about. They will all come in handy when you’re filtering rows of a data frame. </a:t>
            </a:r>
            <a:endParaRPr sz="600" dirty="0">
              <a:solidFill>
                <a:schemeClr val="dk1"/>
              </a:solidFill>
              <a:latin typeface="Calibri"/>
              <a:ea typeface="Calibri"/>
              <a:cs typeface="Calibri"/>
              <a:sym typeface="Calibri"/>
            </a:endParaRPr>
          </a:p>
          <a:p>
            <a:pPr marL="0" indent="0">
              <a:lnSpc>
                <a:spcPct val="115000"/>
              </a:lnSpc>
              <a:buClr>
                <a:schemeClr val="dk1"/>
              </a:buClr>
              <a:buNone/>
            </a:pPr>
            <a:r>
              <a:rPr lang="en-US" sz="600" dirty="0">
                <a:solidFill>
                  <a:schemeClr val="dk1"/>
                </a:solidFill>
                <a:latin typeface="Calibri"/>
                <a:ea typeface="Calibri"/>
                <a:cs typeface="Calibri"/>
                <a:sym typeface="Calibri"/>
              </a:rPr>
              <a:t>We’ve already seen the double equals. Note the less than or and greater than operators. These operators also come as “or equal to” versions.</a:t>
            </a:r>
            <a:endParaRPr sz="600" dirty="0">
              <a:solidFill>
                <a:schemeClr val="dk1"/>
              </a:solidFill>
              <a:latin typeface="Calibri"/>
              <a:ea typeface="Calibri"/>
              <a:cs typeface="Calibri"/>
              <a:sym typeface="Calibri"/>
            </a:endParaRPr>
          </a:p>
          <a:p>
            <a:pPr marL="0" indent="0">
              <a:lnSpc>
                <a:spcPct val="115000"/>
              </a:lnSpc>
              <a:buClr>
                <a:schemeClr val="dk1"/>
              </a:buClr>
              <a:buNone/>
            </a:pPr>
            <a:r>
              <a:rPr lang="en-US" sz="600" dirty="0">
                <a:solidFill>
                  <a:schemeClr val="dk1"/>
                </a:solidFill>
                <a:latin typeface="Calibri"/>
                <a:ea typeface="Calibri"/>
                <a:cs typeface="Calibri"/>
                <a:sym typeface="Calibri"/>
              </a:rPr>
              <a:t>Use != if you want to select rows in which a value is not equal to something else.</a:t>
            </a:r>
            <a:endParaRPr sz="600" dirty="0">
              <a:solidFill>
                <a:schemeClr val="dk1"/>
              </a:solidFill>
              <a:latin typeface="Calibri"/>
              <a:ea typeface="Calibri"/>
              <a:cs typeface="Calibri"/>
              <a:sym typeface="Calibri"/>
            </a:endParaRPr>
          </a:p>
          <a:p>
            <a:pPr marL="0" indent="0">
              <a:lnSpc>
                <a:spcPct val="115000"/>
              </a:lnSpc>
              <a:buClr>
                <a:schemeClr val="dk1"/>
              </a:buClr>
              <a:buNone/>
            </a:pPr>
            <a:r>
              <a:rPr lang="en-US" sz="600" dirty="0">
                <a:solidFill>
                  <a:schemeClr val="dk1"/>
                </a:solidFill>
                <a:latin typeface="Calibri"/>
                <a:ea typeface="Calibri"/>
                <a:cs typeface="Calibri"/>
                <a:sym typeface="Calibri"/>
              </a:rPr>
              <a:t>is.na is how you can test for missing values. This can be very useful as often times you want to remove missing values.</a:t>
            </a:r>
          </a:p>
          <a:p>
            <a:pPr marL="0" indent="0">
              <a:lnSpc>
                <a:spcPct val="115000"/>
              </a:lnSpc>
              <a:buClr>
                <a:schemeClr val="dk1"/>
              </a:buClr>
              <a:buNone/>
            </a:pPr>
            <a:r>
              <a:rPr lang="en-US" sz="600" dirty="0">
                <a:solidFill>
                  <a:schemeClr val="dk1"/>
                </a:solidFill>
                <a:latin typeface="Calibri"/>
                <a:ea typeface="Calibri"/>
                <a:cs typeface="Calibri"/>
                <a:sym typeface="Calibri"/>
              </a:rPr>
              <a:t>Note that in these examples x always represents the name of a column in your data frame. </a:t>
            </a:r>
            <a:endParaRPr sz="600" dirty="0">
              <a:solidFill>
                <a:schemeClr val="dk1"/>
              </a:solidFill>
              <a:latin typeface="Calibri"/>
              <a:ea typeface="Calibri"/>
              <a:cs typeface="Calibri"/>
              <a:sym typeface="Calibri"/>
            </a:endParaRPr>
          </a:p>
          <a:p>
            <a:pPr marL="0" indent="0">
              <a:buNone/>
            </a:pPr>
            <a:endParaRPr dirty="0"/>
          </a:p>
        </p:txBody>
      </p:sp>
      <p:sp>
        <p:nvSpPr>
          <p:cNvPr id="339" name="Google Shape;339;p27: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3801192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34850310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p16: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endParaRPr/>
          </a:p>
        </p:txBody>
      </p:sp>
      <p:sp>
        <p:nvSpPr>
          <p:cNvPr id="222" name="Google Shape;222;p16: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9609404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p30: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endParaRPr/>
          </a:p>
        </p:txBody>
      </p:sp>
      <p:sp>
        <p:nvSpPr>
          <p:cNvPr id="370" name="Google Shape;370;p30: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1772502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p30: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endParaRPr/>
          </a:p>
        </p:txBody>
      </p:sp>
      <p:sp>
        <p:nvSpPr>
          <p:cNvPr id="370" name="Google Shape;370;p30: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6599205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p31: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lnSpc>
                <a:spcPct val="115000"/>
              </a:lnSpc>
              <a:buClr>
                <a:schemeClr val="dk1"/>
              </a:buClr>
              <a:buNone/>
            </a:pPr>
            <a:r>
              <a:rPr lang="en-US" dirty="0">
                <a:solidFill>
                  <a:schemeClr val="dk1"/>
                </a:solidFill>
              </a:rPr>
              <a:t>Combining logical operators</a:t>
            </a:r>
            <a:endParaRPr dirty="0">
              <a:solidFill>
                <a:schemeClr val="dk1"/>
              </a:solidFill>
            </a:endParaRPr>
          </a:p>
          <a:p>
            <a:pPr marL="0" indent="0">
              <a:lnSpc>
                <a:spcPct val="115000"/>
              </a:lnSpc>
              <a:buClr>
                <a:schemeClr val="dk1"/>
              </a:buClr>
              <a:buNone/>
            </a:pPr>
            <a:r>
              <a:rPr lang="en-US" dirty="0">
                <a:solidFill>
                  <a:schemeClr val="dk1"/>
                </a:solidFill>
              </a:rPr>
              <a:t>You can combine tests by putting a comma in between tests and filter will combine the two statements as if there is an and statement</a:t>
            </a:r>
            <a:endParaRPr dirty="0">
              <a:solidFill>
                <a:schemeClr val="dk1"/>
              </a:solidFill>
            </a:endParaRPr>
          </a:p>
          <a:p>
            <a:pPr marL="0" indent="0">
              <a:lnSpc>
                <a:spcPct val="115000"/>
              </a:lnSpc>
              <a:buClr>
                <a:schemeClr val="dk1"/>
              </a:buClr>
              <a:buNone/>
            </a:pPr>
            <a:r>
              <a:rPr lang="en-US" dirty="0">
                <a:solidFill>
                  <a:schemeClr val="dk1"/>
                </a:solidFill>
              </a:rPr>
              <a:t>between them</a:t>
            </a:r>
            <a:r>
              <a:rPr lang="en-US" dirty="0"/>
              <a:t>, condition A and condition B. </a:t>
            </a:r>
            <a:endParaRPr dirty="0"/>
          </a:p>
        </p:txBody>
      </p:sp>
      <p:sp>
        <p:nvSpPr>
          <p:cNvPr id="382" name="Google Shape;382;p31: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0022433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p32: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You have a variety of operators with which to join two or more logic</a:t>
            </a:r>
            <a:r>
              <a:rPr lang="en-US" baseline="0" dirty="0"/>
              <a:t> statements.</a:t>
            </a:r>
            <a:endParaRPr lang="en-US" dirty="0"/>
          </a:p>
          <a:p>
            <a:pPr marL="0" indent="0">
              <a:buNone/>
            </a:pPr>
            <a:r>
              <a:rPr lang="en-US" dirty="0"/>
              <a:t>You could formally tell filter to join the two logical tests using the ‘&amp;’ symbol. You can include an ‘or’ condition using the pipe character |, e.g. condition A | condition B.</a:t>
            </a:r>
          </a:p>
          <a:p>
            <a:pPr marL="0" indent="0">
              <a:buNone/>
            </a:pPr>
            <a:r>
              <a:rPr lang="en-US" dirty="0"/>
              <a:t>Both in </a:t>
            </a:r>
            <a:r>
              <a:rPr lang="en-US" dirty="0" err="1"/>
              <a:t>dplyr</a:t>
            </a:r>
            <a:r>
              <a:rPr lang="en-US" dirty="0"/>
              <a:t> and throughout R the exclamation point !</a:t>
            </a:r>
            <a:r>
              <a:rPr lang="en-US" baseline="0" dirty="0"/>
              <a:t> is used as a negation. Finally, </a:t>
            </a:r>
            <a:r>
              <a:rPr lang="en-US" baseline="0" dirty="0" err="1"/>
              <a:t>dplyr</a:t>
            </a:r>
            <a:r>
              <a:rPr lang="en-US" baseline="0" dirty="0"/>
              <a:t> supports a convenience function in which you can test if the values in a column match any of a vector of values (equivalent to, say, </a:t>
            </a:r>
            <a:r>
              <a:rPr lang="en-US" baseline="0" dirty="0" err="1"/>
              <a:t>patient_id</a:t>
            </a:r>
            <a:r>
              <a:rPr lang="en-US" baseline="0" dirty="0"/>
              <a:t> equals x, y, or z). This is implemented with the %in% function. For example one could write filter(orders, </a:t>
            </a:r>
            <a:r>
              <a:rPr lang="en-US" baseline="0" dirty="0" err="1"/>
              <a:t>proc_code</a:t>
            </a:r>
            <a:r>
              <a:rPr lang="en-US" baseline="0" dirty="0"/>
              <a:t> %in% c(“BMP”,”COMP”)) to match orders for either a BMP or COMP.</a:t>
            </a:r>
            <a:endParaRPr dirty="0"/>
          </a:p>
        </p:txBody>
      </p:sp>
      <p:sp>
        <p:nvSpPr>
          <p:cNvPr id="400" name="Google Shape;400;p32: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4183233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p19: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a:t>I’ve only listed for you a selection of the available ways you can use helpers with select() to pull out the columns you need for your analysis. For a more complete list, see the select() section on the dplyr cheatsheet,</a:t>
            </a:r>
            <a:endParaRPr/>
          </a:p>
        </p:txBody>
      </p:sp>
      <p:sp>
        <p:nvSpPr>
          <p:cNvPr id="265" name="Google Shape;265;p19: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859841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0A193586-FEB5-7C43-8F44-7EFAE4EECA28}" type="slidenum">
              <a:rPr lang="en-US" smtClean="0"/>
              <a:t>5</a:t>
            </a:fld>
            <a:endParaRPr lang="en-US"/>
          </a:p>
        </p:txBody>
      </p:sp>
    </p:spTree>
    <p:extLst>
      <p:ext uri="{BB962C8B-B14F-4D97-AF65-F5344CB8AC3E}">
        <p14:creationId xmlns:p14="http://schemas.microsoft.com/office/powerpoint/2010/main" val="125968781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80645743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p16: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endParaRPr/>
          </a:p>
        </p:txBody>
      </p:sp>
      <p:sp>
        <p:nvSpPr>
          <p:cNvPr id="222" name="Google Shape;222;p16: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5835291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p22: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Often when exploring your data you’ll be interested in organizing the rows according to values in</a:t>
            </a:r>
            <a:r>
              <a:rPr lang="en-US" baseline="0" dirty="0"/>
              <a:t> a specific column or columns. That’s what arrange() does. It let’s you focus on the most important parts of your data by rearranging and organizing it.</a:t>
            </a:r>
            <a:endParaRPr lang="en-US" dirty="0"/>
          </a:p>
          <a:p>
            <a:pPr marL="0" indent="0">
              <a:buNone/>
            </a:pPr>
            <a:endParaRPr dirty="0"/>
          </a:p>
        </p:txBody>
      </p:sp>
      <p:sp>
        <p:nvSpPr>
          <p:cNvPr id="284" name="Google Shape;284;p22: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5131885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As</a:t>
            </a:r>
            <a:r>
              <a:rPr lang="en-US" baseline="0" dirty="0"/>
              <a:t> we’ve seen, </a:t>
            </a:r>
            <a:r>
              <a:rPr lang="en-US" baseline="0" dirty="0" err="1"/>
              <a:t>dplyr</a:t>
            </a:r>
            <a:r>
              <a:rPr lang="en-US" baseline="0" dirty="0"/>
              <a:t> functions all have similar syntax and arrange is no exception.  The data frame is your first argument. After that you can list one or more columns, each separated by a column, to arrange the data frame by. </a:t>
            </a:r>
            <a:endParaRPr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8035575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baseline="0" dirty="0"/>
              <a:t>In this example we are arranging orders data frame by the </a:t>
            </a:r>
            <a:r>
              <a:rPr lang="en-US" baseline="0" dirty="0" err="1"/>
              <a:t>result_time</a:t>
            </a:r>
            <a:r>
              <a:rPr lang="en-US" baseline="0" dirty="0"/>
              <a:t>, which allows us to review the orders in the order in which the results were generated, rather than the seemingly haphazard way they have been exported in this data set. </a:t>
            </a:r>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7273139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baseline="0" dirty="0"/>
              <a:t>Sometimes we’ll be interested in viewing the data in reverse chronological order. By default arrange will order the rows from smallest to largest, from a to z, or from earliest date to latest. We can reverse this by wrapping our column of interest in the </a:t>
            </a:r>
            <a:r>
              <a:rPr lang="en-US" baseline="0" dirty="0" err="1"/>
              <a:t>desc</a:t>
            </a:r>
            <a:r>
              <a:rPr lang="en-US" baseline="0" dirty="0"/>
              <a:t>() function.</a:t>
            </a:r>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670315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baseline="0" dirty="0"/>
              <a:t>Let’s say we want to arrange the orders by patient first, and then by date. When listing only one column, ties will be arranged on the basis of the order they appeared in the original data frame. However if two columns are listed then the second column will be used as a tie-breaker. Additional columns can be added to further order tied rows.</a:t>
            </a:r>
            <a:endParaRPr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1940963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13220139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p16: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endParaRPr/>
          </a:p>
        </p:txBody>
      </p:sp>
      <p:sp>
        <p:nvSpPr>
          <p:cNvPr id="222" name="Google Shape;222;p16: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7979272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p22: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Now that we have a decent toolkit of functions with which to manipulate our data we should take a step back and talk about the data analysis process.</a:t>
            </a:r>
          </a:p>
          <a:p>
            <a:pPr marL="0" indent="0">
              <a:buNone/>
            </a:pPr>
            <a:r>
              <a:rPr lang="en-US" dirty="0"/>
              <a:t>In any real data manipulation task you're probably not  just going to use one verb but you're going to string multiple verbs together into a series of</a:t>
            </a:r>
            <a:r>
              <a:rPr lang="en-US" baseline="0" dirty="0"/>
              <a:t> steps that overall accomplish a goal.</a:t>
            </a:r>
            <a:endParaRPr lang="en-US" dirty="0"/>
          </a:p>
        </p:txBody>
      </p:sp>
      <p:sp>
        <p:nvSpPr>
          <p:cNvPr id="284" name="Google Shape;284;p22: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780563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
        <p:cNvGrpSpPr/>
        <p:nvPr/>
      </p:nvGrpSpPr>
      <p:grpSpPr>
        <a:xfrm>
          <a:off x="0" y="0"/>
          <a:ext cx="0" cy="0"/>
          <a:chOff x="0" y="0"/>
          <a:chExt cx="0" cy="0"/>
        </a:xfrm>
      </p:grpSpPr>
      <p:sp>
        <p:nvSpPr>
          <p:cNvPr id="43" name="Google Shape;43;p1: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After collecting and loading data, almost all datasets need to be cleaned in some way. The </a:t>
            </a:r>
            <a:r>
              <a:rPr lang="en-US" dirty="0" err="1"/>
              <a:t>dplyr</a:t>
            </a:r>
            <a:r>
              <a:rPr lang="en-US" dirty="0"/>
              <a:t> package provides functions to carve, expand, and collapse a data frame that will cover 95% of use cases.</a:t>
            </a:r>
            <a:endParaRPr dirty="0"/>
          </a:p>
        </p:txBody>
      </p:sp>
      <p:sp>
        <p:nvSpPr>
          <p:cNvPr id="44" name="Google Shape;44;p1: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8363025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For instance, in the context of the orders data set, one may</a:t>
            </a:r>
            <a:r>
              <a:rPr lang="en-US" baseline="0" dirty="0"/>
              <a:t> investigate the ordering of tests that are not recommended for routine use, such as 1,25 </a:t>
            </a:r>
            <a:r>
              <a:rPr lang="en-US" baseline="0" dirty="0" err="1"/>
              <a:t>dihydroxy</a:t>
            </a:r>
            <a:r>
              <a:rPr lang="en-US" baseline="0" dirty="0"/>
              <a:t> vitamin D. The 25-hydroxy vitamin D level is the preferred test for screening for vitamin D deficiency. The 1,25 </a:t>
            </a:r>
            <a:r>
              <a:rPr lang="en-US" baseline="0" dirty="0" err="1"/>
              <a:t>dihydroxy</a:t>
            </a:r>
            <a:r>
              <a:rPr lang="en-US" baseline="0" dirty="0"/>
              <a:t> vitamin D level is used in rare and unique clinical situations, however it is often ordered by unwitting providers. To determine who is ordering the non-recommended test, one could start by filtering to the relevant test, select the columns that were necessary, and then maybe arrange the rows in a useful way.</a:t>
            </a:r>
            <a:endParaRPr lang="en-US" dirty="0"/>
          </a:p>
          <a:p>
            <a:pPr marL="0" indent="0">
              <a:buNone/>
            </a:pPr>
            <a:r>
              <a:rPr lang="en-US" dirty="0"/>
              <a:t>It’s</a:t>
            </a:r>
            <a:r>
              <a:rPr lang="en-US" baseline="0" dirty="0"/>
              <a:t> easy to see that this analysis requires a lot of typing, and has a lot of redundancy in that we sequentially update the new data frame 125VITD as well progress through the analysis.</a:t>
            </a:r>
            <a:endParaRPr lang="en-US" dirty="0"/>
          </a:p>
        </p:txBody>
      </p:sp>
    </p:spTree>
    <p:extLst>
      <p:ext uri="{BB962C8B-B14F-4D97-AF65-F5344CB8AC3E}">
        <p14:creationId xmlns:p14="http://schemas.microsoft.com/office/powerpoint/2010/main" val="213603899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An</a:t>
            </a:r>
            <a:r>
              <a:rPr lang="en-US" baseline="0" dirty="0"/>
              <a:t> alternative would be to nest these functions one within the other. When nesting functions the innermost function is evaluated first followed sequentially by the next inner ones. We can see that we have made the code much more efficient but at a significant price. The code is really complicated to look at, it’s not at all obvious what the code is trying to accomplish. The arguments for functions are spatially far away from the names of the functions themselves. For instance, the argument for arrange() is </a:t>
            </a:r>
            <a:r>
              <a:rPr lang="en-US" baseline="0" dirty="0" err="1"/>
              <a:t>pref_list_type</a:t>
            </a:r>
            <a:r>
              <a:rPr lang="en-US" baseline="0" dirty="0"/>
              <a:t>, but that’s not easy to see in this snippet of code. What would be helpful when performing fairly typical analyses such as these would be a syntax that was both efficient as well as human readable.</a:t>
            </a:r>
            <a:endParaRPr lang="en-US" dirty="0"/>
          </a:p>
        </p:txBody>
      </p:sp>
    </p:spTree>
    <p:extLst>
      <p:ext uri="{BB962C8B-B14F-4D97-AF65-F5344CB8AC3E}">
        <p14:creationId xmlns:p14="http://schemas.microsoft.com/office/powerpoint/2010/main" val="329672532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85487" indent="0">
              <a:buNone/>
            </a:pPr>
            <a:r>
              <a:rPr lang="en-US" dirty="0"/>
              <a:t>This is exactly what the pipe operator</a:t>
            </a:r>
            <a:r>
              <a:rPr lang="en-US" baseline="0" dirty="0"/>
              <a:t> does. The pipe operator does something very simple but at the same time incredible useful. It takes the product of whatever is on the left and puts it into the function on the right. So for instance, the two lines of code in the gray box do exactly the same thing. One advantage that you may notice is that the second snippet of code is immediately far more expressive in human language. You could read the statement as “Take the orders data frame, and then filter the </a:t>
            </a:r>
            <a:r>
              <a:rPr lang="en-US" baseline="0" dirty="0" err="1"/>
              <a:t>patient_id</a:t>
            </a:r>
            <a:r>
              <a:rPr lang="en-US" baseline="0" dirty="0"/>
              <a:t> column to rows containing 508061.”</a:t>
            </a:r>
            <a:endParaRPr lang="en-US" dirty="0"/>
          </a:p>
        </p:txBody>
      </p:sp>
    </p:spTree>
    <p:extLst>
      <p:ext uri="{BB962C8B-B14F-4D97-AF65-F5344CB8AC3E}">
        <p14:creationId xmlns:p14="http://schemas.microsoft.com/office/powerpoint/2010/main" val="257846024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The advantage of this is even more clear when performing</a:t>
            </a:r>
            <a:r>
              <a:rPr lang="en-US" baseline="0" dirty="0"/>
              <a:t> a more complicated analysis such as this one. You can take this code, which is essentially illegible, and transform it into the code on the following slide.</a:t>
            </a:r>
            <a:endParaRPr lang="en-US" dirty="0"/>
          </a:p>
        </p:txBody>
      </p:sp>
    </p:spTree>
    <p:extLst>
      <p:ext uri="{BB962C8B-B14F-4D97-AF65-F5344CB8AC3E}">
        <p14:creationId xmlns:p14="http://schemas.microsoft.com/office/powerpoint/2010/main" val="363900987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The code here is far more succinct. It self describes what it does since it’s written in a sequential,</a:t>
            </a:r>
            <a:r>
              <a:rPr lang="en-US" baseline="0" dirty="0"/>
              <a:t> essentially human readable format. This makes it easier to construct code as you’re performing analysis since this is how we think about an analytical pipeline. It also makes it much easier to understand when you’re coming back to it  after having put it aside for several months. The pipe operator allows us to form chains of complicated data transformation operations that are made up of very simple, self-contained, building blocks. The goal is to make something complex by joining together many simple things that are easy to understand in isolation.</a:t>
            </a:r>
            <a:endParaRPr lang="en-US" dirty="0"/>
          </a:p>
        </p:txBody>
      </p:sp>
    </p:spTree>
    <p:extLst>
      <p:ext uri="{BB962C8B-B14F-4D97-AF65-F5344CB8AC3E}">
        <p14:creationId xmlns:p14="http://schemas.microsoft.com/office/powerpoint/2010/main" val="175569090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28760663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24940282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p16: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endParaRPr/>
          </a:p>
        </p:txBody>
      </p:sp>
      <p:sp>
        <p:nvSpPr>
          <p:cNvPr id="222" name="Google Shape;222;p16: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7286264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11: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So far we’ve covered functions whose primary job is to reshape your data</a:t>
            </a:r>
            <a:r>
              <a:rPr lang="en-US" baseline="0" dirty="0"/>
              <a:t> but don’t fundamentally tell you something about what’s inside of it. </a:t>
            </a:r>
            <a:endParaRPr dirty="0"/>
          </a:p>
        </p:txBody>
      </p:sp>
      <p:sp>
        <p:nvSpPr>
          <p:cNvPr id="143" name="Google Shape;143;p11: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9985819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3239708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p10: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sz="600" dirty="0">
                <a:solidFill>
                  <a:srgbClr val="333333"/>
                </a:solidFill>
                <a:highlight>
                  <a:srgbClr val="FFFFFF"/>
                </a:highlight>
              </a:rPr>
              <a:t>Getting your data into this format requires some upfront work, but that work pays off in the long term. Once you have tidy data and the tidy tools provided by packages in the </a:t>
            </a:r>
            <a:r>
              <a:rPr lang="en-US" sz="600" dirty="0" err="1">
                <a:solidFill>
                  <a:srgbClr val="333333"/>
                </a:solidFill>
                <a:highlight>
                  <a:srgbClr val="FFFFFF"/>
                </a:highlight>
              </a:rPr>
              <a:t>tidyverse</a:t>
            </a:r>
            <a:r>
              <a:rPr lang="en-US" sz="600" dirty="0">
                <a:solidFill>
                  <a:srgbClr val="333333"/>
                </a:solidFill>
                <a:highlight>
                  <a:srgbClr val="FFFFFF"/>
                </a:highlight>
              </a:rPr>
              <a:t>, you will spend much less time munging data from one representation to another, allowing you to spend more time on the analytic questions at hand.</a:t>
            </a:r>
            <a:r>
              <a:rPr lang="en-US" sz="600" dirty="0"/>
              <a:t> The </a:t>
            </a:r>
            <a:r>
              <a:rPr lang="en-US" sz="600" dirty="0" err="1"/>
              <a:t>dplyr</a:t>
            </a:r>
            <a:r>
              <a:rPr lang="en-US" sz="600" dirty="0"/>
              <a:t> package provides functions that begin this process, they help you carve, expand, and collapse data.</a:t>
            </a:r>
          </a:p>
          <a:p>
            <a:pPr marL="0" indent="0">
              <a:lnSpc>
                <a:spcPct val="115000"/>
              </a:lnSpc>
              <a:buClr>
                <a:schemeClr val="dk1"/>
              </a:buClr>
              <a:buNone/>
            </a:pPr>
            <a:endParaRPr lang="en-US" sz="600" dirty="0"/>
          </a:p>
          <a:p>
            <a:pPr marL="0" indent="0">
              <a:lnSpc>
                <a:spcPct val="115000"/>
              </a:lnSpc>
              <a:buClr>
                <a:schemeClr val="dk1"/>
              </a:buClr>
              <a:buNone/>
            </a:pPr>
            <a:endParaRPr lang="en-US" sz="600" dirty="0"/>
          </a:p>
          <a:p>
            <a:pPr marL="0" indent="0">
              <a:buNone/>
            </a:pPr>
            <a:endParaRPr lang="en-US" sz="600" dirty="0"/>
          </a:p>
        </p:txBody>
      </p:sp>
      <p:sp>
        <p:nvSpPr>
          <p:cNvPr id="120" name="Google Shape;120;p10: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1389454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9: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If you’re interested in orders for basic metabolic panels from September,</a:t>
            </a:r>
            <a:r>
              <a:rPr lang="en-US" baseline="0" dirty="0"/>
              <a:t> then you can do that. However if you want to learn something from your data you have to summarize it. For instance, what if you want to know what your lab’s top three ordered tests are on weekends? You have the right data to answer that question, but we need to derive the answer from it.</a:t>
            </a:r>
            <a:endParaRPr dirty="0"/>
          </a:p>
        </p:txBody>
      </p:sp>
      <p:sp>
        <p:nvSpPr>
          <p:cNvPr id="82" name="Google Shape;82;p9: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6309372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85487" indent="0">
              <a:buNone/>
            </a:pPr>
            <a:r>
              <a:rPr lang="en-US" dirty="0"/>
              <a:t>To</a:t>
            </a:r>
            <a:r>
              <a:rPr lang="en-US" baseline="0" dirty="0"/>
              <a:t> answer a question like the one we posed on the previous slide, it can help to break it down into the steps that we need to take to get to the finish line. In this case, we’re going to have to figure out which weekday the tests were ordered. We’ll probably be working with the </a:t>
            </a:r>
            <a:r>
              <a:rPr lang="en-US" baseline="0" dirty="0" err="1"/>
              <a:t>order_time</a:t>
            </a:r>
            <a:r>
              <a:rPr lang="en-US" baseline="0" dirty="0"/>
              <a:t> column for that. Then we’ll have to count the number of orders per test on the weekend. Finally we’ll have to put the in rank order.</a:t>
            </a:r>
            <a:endParaRPr lang="en-US" dirty="0"/>
          </a:p>
        </p:txBody>
      </p:sp>
    </p:spTree>
    <p:extLst>
      <p:ext uri="{BB962C8B-B14F-4D97-AF65-F5344CB8AC3E}">
        <p14:creationId xmlns:p14="http://schemas.microsoft.com/office/powerpoint/2010/main" val="400347239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11: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To answer questions like these we’re going to need a new set of functions whose job is to derive new data from our original data frame. The two work-horse functions in </a:t>
            </a:r>
            <a:r>
              <a:rPr lang="en-US" dirty="0" err="1"/>
              <a:t>dplyr</a:t>
            </a:r>
            <a:r>
              <a:rPr lang="en-US" dirty="0"/>
              <a:t> to accomplish these types of tasks</a:t>
            </a:r>
            <a:r>
              <a:rPr lang="en-US" baseline="0" dirty="0"/>
              <a:t> are mutate() and summarize(). </a:t>
            </a:r>
            <a:endParaRPr dirty="0"/>
          </a:p>
        </p:txBody>
      </p:sp>
      <p:sp>
        <p:nvSpPr>
          <p:cNvPr id="143" name="Google Shape;143;p11: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1511308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p22: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We’ll begin with the mutate() function. </a:t>
            </a:r>
            <a:endParaRPr dirty="0"/>
          </a:p>
        </p:txBody>
      </p:sp>
      <p:sp>
        <p:nvSpPr>
          <p:cNvPr id="284" name="Google Shape;284;p22: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3727934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The</a:t>
            </a:r>
            <a:r>
              <a:rPr lang="en-US" baseline="0" dirty="0"/>
              <a:t> goal of mutate() is very simple. You’ll feed it your original data frame and it’s going to kick out the same data frame with one or more new columns tacked onto the end based on calculations that you specify.</a:t>
            </a:r>
            <a:endParaRPr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2007452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The syntax is going to look familiar to the functions we saw earlier but with a small change. As before,</a:t>
            </a:r>
            <a:r>
              <a:rPr lang="en-US" baseline="0" dirty="0"/>
              <a:t> the first argument is the original data frame, which gets piped into mutate. Then you specify the name of the new column you want to add, you type of an equals sign, and then you write a calculation. This calculation will be run on each row of your data frame and the result will populate each row of the new column.</a:t>
            </a:r>
            <a:endParaRPr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3050339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Let’s look at an</a:t>
            </a:r>
            <a:r>
              <a:rPr lang="en-US" baseline="0" dirty="0"/>
              <a:t> example. Say we wanted to share our data set with a research collaborator. What we could do is create a new column, called for instance “</a:t>
            </a:r>
            <a:r>
              <a:rPr lang="en-US" baseline="0" dirty="0" err="1"/>
              <a:t>coded_order_id</a:t>
            </a:r>
            <a:r>
              <a:rPr lang="en-US" baseline="0" dirty="0"/>
              <a:t>” and set that equal to half the numeric value contained in </a:t>
            </a:r>
            <a:r>
              <a:rPr lang="en-US" baseline="0" dirty="0" err="1"/>
              <a:t>order_id</a:t>
            </a:r>
            <a:r>
              <a:rPr lang="en-US" baseline="0" dirty="0"/>
              <a:t>. In this situation mutate() would perform that calculation on each row and place the result in a new column at the right most part of our data frame. Note how in this example we essentially treat </a:t>
            </a:r>
            <a:r>
              <a:rPr lang="en-US" baseline="0" dirty="0" err="1"/>
              <a:t>order_id</a:t>
            </a:r>
            <a:r>
              <a:rPr lang="en-US" baseline="0" dirty="0"/>
              <a:t> like it’s a variable. This is a feature of mutate(). We can refer to values in other columns in the same data frame simply by referring to their name.</a:t>
            </a:r>
          </a:p>
          <a:p>
            <a:pPr marL="0" indent="0">
              <a:buNone/>
            </a:pPr>
            <a:endParaRPr lang="en-US" baseline="0" dirty="0"/>
          </a:p>
          <a:p>
            <a:pPr marL="0" indent="0">
              <a:buNone/>
            </a:pPr>
            <a:r>
              <a:rPr lang="en-US" baseline="0" dirty="0"/>
              <a:t>Note: I am not at all suggesting that this is appropriate practice when encrypting your data for sharing with a colleague. </a:t>
            </a:r>
            <a:endParaRPr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0601404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70080360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p16: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endParaRPr/>
          </a:p>
        </p:txBody>
      </p:sp>
      <p:sp>
        <p:nvSpPr>
          <p:cNvPr id="222" name="Google Shape;222;p16: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2226126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endParaRPr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696013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p24: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One of the major advantages of using </a:t>
            </a:r>
            <a:r>
              <a:rPr lang="en-US" dirty="0" err="1"/>
              <a:t>dplyr</a:t>
            </a:r>
            <a:r>
              <a:rPr lang="en-US" dirty="0"/>
              <a:t> functions as the data analysis framework is that these functions all use a common syntax, which makes them easier to learn. </a:t>
            </a:r>
          </a:p>
          <a:p>
            <a:pPr marL="0" indent="0">
              <a:buNone/>
            </a:pPr>
            <a:endParaRPr lang="en-US" dirty="0"/>
          </a:p>
          <a:p>
            <a:pPr marL="0" indent="0">
              <a:buNone/>
            </a:pPr>
            <a:r>
              <a:rPr lang="en-US" dirty="0"/>
              <a:t>Each one will take a</a:t>
            </a:r>
            <a:r>
              <a:rPr lang="en-US" baseline="0" dirty="0"/>
              <a:t> data frame as the first argument, and there will then be other arguments that basically serve as instructions to the function on how to operate on the data frame.</a:t>
            </a:r>
            <a:endParaRPr dirty="0"/>
          </a:p>
        </p:txBody>
      </p:sp>
      <p:sp>
        <p:nvSpPr>
          <p:cNvPr id="128" name="Google Shape;128;p24: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450782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529d3f95bf_0_0:notes"/>
          <p:cNvSpPr txBox="1">
            <a:spLocks noGrp="1"/>
          </p:cNvSpPr>
          <p:nvPr>
            <p:ph type="body" idx="1"/>
          </p:nvPr>
        </p:nvSpPr>
        <p:spPr>
          <a:xfrm>
            <a:off x="731517" y="4560556"/>
            <a:ext cx="5852167" cy="4320534"/>
          </a:xfrm>
          <a:prstGeom prst="rect">
            <a:avLst/>
          </a:prstGeom>
        </p:spPr>
        <p:txBody>
          <a:bodyPr spcFirstLastPara="1" wrap="square" lIns="49232" tIns="49232" rIns="49232" bIns="49232" anchor="t" anchorCtr="0">
            <a:noAutofit/>
          </a:bodyPr>
          <a:lstStyle/>
          <a:p>
            <a:pPr marL="0" indent="0">
              <a:buNone/>
            </a:pPr>
            <a:r>
              <a:rPr lang="en-US"/>
              <a:t>alternative</a:t>
            </a:r>
            <a:endParaRPr/>
          </a:p>
        </p:txBody>
      </p:sp>
      <p:sp>
        <p:nvSpPr>
          <p:cNvPr id="246" name="Google Shape;246;g529d3f95bf_0_0: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352117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endParaRPr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057117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76180955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p16: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endParaRPr/>
          </a:p>
        </p:txBody>
      </p:sp>
      <p:sp>
        <p:nvSpPr>
          <p:cNvPr id="222" name="Google Shape;222;p16: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907438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85487" indent="0">
              <a:buNone/>
            </a:pPr>
            <a:r>
              <a:rPr lang="en-US" dirty="0"/>
              <a:t>The first</a:t>
            </a:r>
            <a:r>
              <a:rPr lang="en-US" baseline="0" dirty="0"/>
              <a:t> set of functions we will explore will be ones whose primary goal is to isolate the data of interest from a large pile of other data.</a:t>
            </a:r>
            <a:endParaRPr lang="en-US" dirty="0"/>
          </a:p>
        </p:txBody>
      </p:sp>
    </p:spTree>
    <p:extLst>
      <p:ext uri="{BB962C8B-B14F-4D97-AF65-F5344CB8AC3E}">
        <p14:creationId xmlns:p14="http://schemas.microsoft.com/office/powerpoint/2010/main" val="30049691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11: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We will start with three functions that are handy ways to find the data you’re interested in the large laboratory datasets regularly dumped on you. Reducing a data set to a subset of columns and/or rows are common operations in data analysis, particularly on the path to answering a specific set of questions about a data set.</a:t>
            </a:r>
          </a:p>
        </p:txBody>
      </p:sp>
      <p:sp>
        <p:nvSpPr>
          <p:cNvPr id="143" name="Google Shape;143;p11: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115749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2.mov"/><Relationship Id="rId1" Type="http://schemas.microsoft.com/office/2007/relationships/media" Target="../media/media2.mov"/><Relationship Id="rId4" Type="http://schemas.openxmlformats.org/officeDocument/2006/relationships/image" Target="../media/image6.png"/></Relationships>
</file>

<file path=ppt/slideLayouts/_rels/slideLayout1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3.mov"/><Relationship Id="rId1" Type="http://schemas.microsoft.com/office/2007/relationships/media" Target="../media/media3.mov"/><Relationship Id="rId4" Type="http://schemas.openxmlformats.org/officeDocument/2006/relationships/image" Target="../media/image7.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video" Target="../media/media4.mov"/><Relationship Id="rId1" Type="http://schemas.microsoft.com/office/2007/relationships/media" Target="../media/media4.mov"/><Relationship Id="rId4" Type="http://schemas.openxmlformats.org/officeDocument/2006/relationships/image" Target="../media/image9.png"/></Relationships>
</file>

<file path=ppt/slideLayouts/_rels/slideLayout21.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video" Target="../media/media3.mov"/><Relationship Id="rId1" Type="http://schemas.microsoft.com/office/2007/relationships/media" Target="../media/media3.mov"/><Relationship Id="rId5" Type="http://schemas.openxmlformats.org/officeDocument/2006/relationships/image" Target="../media/image10.png"/><Relationship Id="rId4" Type="http://schemas.openxmlformats.org/officeDocument/2006/relationships/image" Target="../media/image7.png"/></Relationships>
</file>

<file path=ppt/slideLayouts/_rels/slideLayout22.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5.png"/></Relationships>
</file>

<file path=ppt/slideLayouts/_rels/slideLayout23.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video" Target="../media/media2.mov"/><Relationship Id="rId1" Type="http://schemas.microsoft.com/office/2007/relationships/media" Target="../media/media2.mov"/><Relationship Id="rId4" Type="http://schemas.openxmlformats.org/officeDocument/2006/relationships/image" Target="../media/image6.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jp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5.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1"/>
        <p:cNvGrpSpPr/>
        <p:nvPr/>
      </p:nvGrpSpPr>
      <p:grpSpPr>
        <a:xfrm>
          <a:off x="0" y="0"/>
          <a:ext cx="0" cy="0"/>
          <a:chOff x="0" y="0"/>
          <a:chExt cx="0" cy="0"/>
        </a:xfrm>
      </p:grpSpPr>
      <p:sp>
        <p:nvSpPr>
          <p:cNvPr id="12" name="Google Shape;12;p2"/>
          <p:cNvSpPr txBox="1">
            <a:spLocks noGrp="1"/>
          </p:cNvSpPr>
          <p:nvPr>
            <p:ph type="title"/>
          </p:nvPr>
        </p:nvSpPr>
        <p:spPr>
          <a:xfrm>
            <a:off x="4597825" y="614555"/>
            <a:ext cx="2996437" cy="777536"/>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sz="5400" b="0" i="0">
                <a:solidFill>
                  <a:srgbClr val="005493"/>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3" name="Google Shape;13;p2"/>
          <p:cNvSpPr txBox="1">
            <a:spLocks noGrp="1"/>
          </p:cNvSpPr>
          <p:nvPr>
            <p:ph type="body" idx="1"/>
          </p:nvPr>
        </p:nvSpPr>
        <p:spPr>
          <a:xfrm>
            <a:off x="1052298" y="1528891"/>
            <a:ext cx="10087459" cy="4758750"/>
          </a:xfrm>
          <a:prstGeom prst="rect">
            <a:avLst/>
          </a:prstGeom>
          <a:noFill/>
          <a:ln>
            <a:noFill/>
          </a:ln>
        </p:spPr>
        <p:txBody>
          <a:bodyPr spcFirstLastPara="1" wrap="square" lIns="0" tIns="0" rIns="0" bIns="0" anchor="t" anchorCtr="0"/>
          <a:lstStyle>
            <a:lvl1pPr marL="244922" lvl="0" indent="-122461" algn="l">
              <a:spcBef>
                <a:spcPts val="0"/>
              </a:spcBef>
              <a:spcAft>
                <a:spcPts val="0"/>
              </a:spcAft>
              <a:buSzPts val="1400"/>
              <a:buNone/>
              <a:defRPr sz="3200" b="0" i="0">
                <a:solidFill>
                  <a:schemeClr val="dk1"/>
                </a:solidFill>
                <a:latin typeface="Calibri"/>
                <a:ea typeface="Calibri"/>
                <a:cs typeface="Calibri"/>
                <a:sym typeface="Calibri"/>
              </a:defRPr>
            </a:lvl1pPr>
            <a:lvl2pPr marL="489844" lvl="1" indent="-122461" algn="l">
              <a:spcBef>
                <a:spcPts val="0"/>
              </a:spcBef>
              <a:spcAft>
                <a:spcPts val="0"/>
              </a:spcAft>
              <a:buSzPts val="1400"/>
              <a:buNone/>
              <a:defRPr/>
            </a:lvl2pPr>
            <a:lvl3pPr marL="734766" lvl="2" indent="-122461" algn="l">
              <a:spcBef>
                <a:spcPts val="0"/>
              </a:spcBef>
              <a:spcAft>
                <a:spcPts val="0"/>
              </a:spcAft>
              <a:buSzPts val="1400"/>
              <a:buNone/>
              <a:defRPr/>
            </a:lvl3pPr>
            <a:lvl4pPr marL="979688" lvl="3" indent="-122461" algn="l">
              <a:spcBef>
                <a:spcPts val="0"/>
              </a:spcBef>
              <a:spcAft>
                <a:spcPts val="0"/>
              </a:spcAft>
              <a:buSzPts val="1400"/>
              <a:buNone/>
              <a:defRPr/>
            </a:lvl4pPr>
            <a:lvl5pPr marL="1224610" lvl="4" indent="-122461" algn="l">
              <a:spcBef>
                <a:spcPts val="0"/>
              </a:spcBef>
              <a:spcAft>
                <a:spcPts val="0"/>
              </a:spcAft>
              <a:buSzPts val="1400"/>
              <a:buNone/>
              <a:defRPr/>
            </a:lvl5pPr>
            <a:lvl6pPr marL="1469532" lvl="5" indent="-122461" algn="l">
              <a:spcBef>
                <a:spcPts val="0"/>
              </a:spcBef>
              <a:spcAft>
                <a:spcPts val="0"/>
              </a:spcAft>
              <a:buSzPts val="1400"/>
              <a:buNone/>
              <a:defRPr/>
            </a:lvl6pPr>
            <a:lvl7pPr marL="1714454" lvl="6" indent="-122461" algn="l">
              <a:spcBef>
                <a:spcPts val="0"/>
              </a:spcBef>
              <a:spcAft>
                <a:spcPts val="0"/>
              </a:spcAft>
              <a:buSzPts val="1400"/>
              <a:buNone/>
              <a:defRPr/>
            </a:lvl7pPr>
            <a:lvl8pPr marL="1959376" lvl="7" indent="-122461" algn="l">
              <a:spcBef>
                <a:spcPts val="0"/>
              </a:spcBef>
              <a:spcAft>
                <a:spcPts val="0"/>
              </a:spcAft>
              <a:buSzPts val="1400"/>
              <a:buNone/>
              <a:defRPr/>
            </a:lvl8pPr>
            <a:lvl9pPr marL="2204298" lvl="8" indent="-122461" algn="l">
              <a:spcBef>
                <a:spcPts val="0"/>
              </a:spcBef>
              <a:spcAft>
                <a:spcPts val="0"/>
              </a:spcAft>
              <a:buSzPts val="1400"/>
              <a:buNone/>
              <a:defRPr/>
            </a:lvl9pPr>
          </a:lstStyle>
          <a:p>
            <a:endParaRPr/>
          </a:p>
        </p:txBody>
      </p:sp>
      <p:sp>
        <p:nvSpPr>
          <p:cNvPr id="14" name="Google Shape;14;p2"/>
          <p:cNvSpPr txBox="1">
            <a:spLocks noGrp="1"/>
          </p:cNvSpPr>
          <p:nvPr>
            <p:ph type="ftr" idx="11"/>
          </p:nvPr>
        </p:nvSpPr>
        <p:spPr>
          <a:xfrm>
            <a:off x="4145280" y="6377941"/>
            <a:ext cx="3901372" cy="342964"/>
          </a:xfrm>
          <a:prstGeom prst="rect">
            <a:avLst/>
          </a:prstGeom>
          <a:noFill/>
          <a:ln>
            <a:noFill/>
          </a:ln>
        </p:spPr>
        <p:txBody>
          <a:bodyPr spcFirstLastPara="1" wrap="square" lIns="0" tIns="0" rIns="0" bIns="0" anchor="t" anchorCtr="0"/>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 name="Google Shape;15;p2"/>
          <p:cNvSpPr txBox="1">
            <a:spLocks noGrp="1"/>
          </p:cNvSpPr>
          <p:nvPr>
            <p:ph type="dt" idx="10"/>
          </p:nvPr>
        </p:nvSpPr>
        <p:spPr>
          <a:xfrm>
            <a:off x="609600" y="6377941"/>
            <a:ext cx="2804134" cy="342964"/>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 name="Google Shape;16;p2"/>
          <p:cNvSpPr txBox="1">
            <a:spLocks noGrp="1"/>
          </p:cNvSpPr>
          <p:nvPr>
            <p:ph type="sldNum" idx="12"/>
          </p:nvPr>
        </p:nvSpPr>
        <p:spPr>
          <a:xfrm>
            <a:off x="8778241" y="6377941"/>
            <a:ext cx="2804134" cy="342964"/>
          </a:xfrm>
          <a:prstGeom prst="rect">
            <a:avLst/>
          </a:prstGeom>
          <a:noFill/>
          <a:ln>
            <a:noFill/>
          </a:ln>
        </p:spPr>
        <p:txBody>
          <a:bodyPr spcFirstLastPara="1" wrap="square" lIns="0" tIns="0" rIns="0" bIns="0" anchor="t"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fld id="{00000000-1234-1234-1234-123412341234}"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Your_Turn_1min">
    <p:spTree>
      <p:nvGrpSpPr>
        <p:cNvPr id="1" name=""/>
        <p:cNvGrpSpPr/>
        <p:nvPr/>
      </p:nvGrpSpPr>
      <p:grpSpPr>
        <a:xfrm>
          <a:off x="0" y="0"/>
          <a:ext cx="0" cy="0"/>
          <a:chOff x="0" y="0"/>
          <a:chExt cx="0" cy="0"/>
        </a:xfrm>
      </p:grpSpPr>
      <p:pic>
        <p:nvPicPr>
          <p:cNvPr id="67" name="timer_1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7/4/2019</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296417295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7"/>
                                        </p:tgtEl>
                                      </p:cBhvr>
                                    </p:cmd>
                                  </p:childTnLst>
                                </p:cTn>
                              </p:par>
                            </p:childTnLst>
                          </p:cTn>
                        </p:par>
                      </p:childTnLst>
                    </p:cTn>
                  </p:par>
                </p:childTnLst>
              </p:cTn>
              <p:nextCondLst>
                <p:cond evt="onClick" delay="0">
                  <p:tgtEl>
                    <p:spTgt spid="67"/>
                  </p:tgtEl>
                </p:cond>
              </p:nextCondLst>
            </p:seq>
            <p:video>
              <p:cMediaNode vol="80000">
                <p:cTn id="7" fill="hold" display="0">
                  <p:stCondLst>
                    <p:cond delay="indefinite"/>
                  </p:stCondLst>
                </p:cTn>
                <p:tgtEl>
                  <p:spTgt spid="67"/>
                </p:tgtEl>
              </p:cMediaNode>
            </p:video>
          </p:childTnLst>
        </p:cTn>
      </p:par>
    </p:tnLst>
  </p:timing>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userDrawn="1">
  <p:cSld name="Your_Turn_5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Black_W_10_Alarm-6">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8"/>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7/4/2019</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300063553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7/4/2019</a:t>
            </a:fld>
            <a:endParaRPr lang="en-US">
              <a:solidFill>
                <a:prstClr val="black">
                  <a:lumMod val="95000"/>
                  <a:lumOff val="5000"/>
                </a:prstClr>
              </a:solidFill>
            </a:endParaRPr>
          </a:p>
        </p:txBody>
      </p:sp>
      <p:sp>
        <p:nvSpPr>
          <p:cNvPr id="4" name="Footer Placeholder 3"/>
          <p:cNvSpPr>
            <a:spLocks noGrp="1"/>
          </p:cNvSpPr>
          <p:nvPr>
            <p:ph type="ftr" sz="quarter" idx="11"/>
          </p:nvPr>
        </p:nvSpPr>
        <p:spPr/>
        <p:txBody>
          <a:bodyPr/>
          <a:lstStyle/>
          <a:p>
            <a:endParaRPr lang="en-US">
              <a:solidFill>
                <a:prstClr val="black">
                  <a:lumMod val="95000"/>
                  <a:lumOff val="5000"/>
                </a:prstClr>
              </a:solidFill>
            </a:endParaRPr>
          </a:p>
        </p:txBody>
      </p:sp>
      <p:sp>
        <p:nvSpPr>
          <p:cNvPr id="5" name="Slide Number Placeholder 4"/>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105395540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F50D20D1-FB23-684F-9AB5-129D6BD98B56}" type="datetimeFigureOut">
              <a:rPr lang="en-US" smtClean="0">
                <a:solidFill>
                  <a:prstClr val="black">
                    <a:lumMod val="95000"/>
                    <a:lumOff val="5000"/>
                  </a:prstClr>
                </a:solidFill>
              </a:rPr>
              <a:pPr/>
              <a:t>7/4/2019</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3073393"/>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7/4/2019</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48433971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7/4/2019</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4034466"/>
      </p:ext>
    </p:extLst>
  </p:cSld>
  <p:clrMapOvr>
    <a:masterClrMapping/>
  </p:clrMapOvr>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sp>
        <p:nvSpPr>
          <p:cNvPr id="9" name="Rectangle 8"/>
          <p:cNvSpPr/>
          <p:nvPr/>
        </p:nvSpPr>
        <p:spPr>
          <a:xfrm>
            <a:off x="0" y="0"/>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02443" y="2683193"/>
            <a:ext cx="11187112" cy="1463040"/>
          </a:xfrm>
        </p:spPr>
        <p:txBody>
          <a:bodyPr anchor="ctr">
            <a:normAutofit/>
          </a:bodyPr>
          <a:lstStyle>
            <a:lvl1pPr algn="ctr">
              <a:defRPr sz="5000" b="0" spc="200" baseline="0"/>
            </a:lvl1pPr>
          </a:lstStyle>
          <a:p>
            <a:r>
              <a:rPr lang="en-US"/>
              <a:t>Click to edit Master title style</a:t>
            </a:r>
            <a:endParaRPr lang="en-US" dirty="0"/>
          </a:p>
        </p:txBody>
      </p:sp>
      <p:sp>
        <p:nvSpPr>
          <p:cNvPr id="10" name="Rectangle 9"/>
          <p:cNvSpPr/>
          <p:nvPr userDrawn="1"/>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p:cNvSpPr/>
          <p:nvPr userDrawn="1"/>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466143341"/>
      </p:ext>
    </p:extLst>
  </p:cSld>
  <p:clrMapOvr>
    <a:masterClrMapping/>
  </p:clrMapOvr>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7/4/2019</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982541898"/>
      </p:ext>
    </p:extLst>
  </p:cSld>
  <p:clrMapOvr>
    <a:masterClrMapping/>
  </p:clrMapOvr>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7/4/2019</a:t>
            </a:fld>
            <a:endParaRPr lang="en-US">
              <a:solidFill>
                <a:prstClr val="black">
                  <a:lumMod val="95000"/>
                  <a:lumOff val="5000"/>
                </a:prstClr>
              </a:solidFill>
            </a:endParaRPr>
          </a:p>
        </p:txBody>
      </p:sp>
      <p:sp>
        <p:nvSpPr>
          <p:cNvPr id="8" name="Footer Placeholder 7"/>
          <p:cNvSpPr>
            <a:spLocks noGrp="1"/>
          </p:cNvSpPr>
          <p:nvPr>
            <p:ph type="ftr" sz="quarter" idx="11"/>
          </p:nvPr>
        </p:nvSpPr>
        <p:spPr/>
        <p:txBody>
          <a:bodyPr/>
          <a:lstStyle/>
          <a:p>
            <a:endParaRPr lang="en-US">
              <a:solidFill>
                <a:prstClr val="black">
                  <a:lumMod val="95000"/>
                  <a:lumOff val="5000"/>
                </a:prstClr>
              </a:solidFill>
            </a:endParaRPr>
          </a:p>
        </p:txBody>
      </p:sp>
      <p:sp>
        <p:nvSpPr>
          <p:cNvPr id="9" name="Slide Number Placeholder 8"/>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2490791873"/>
      </p:ext>
    </p:extLst>
  </p:cSld>
  <p:clrMapOvr>
    <a:masterClrMapping/>
  </p:clrMapOvr>
  <p:extLst>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7/4/2019</a:t>
            </a:fld>
            <a:endParaRPr lang="en-US">
              <a:solidFill>
                <a:prstClr val="black">
                  <a:lumMod val="95000"/>
                  <a:lumOff val="5000"/>
                </a:prstClr>
              </a:solidFill>
            </a:endParaRPr>
          </a:p>
        </p:txBody>
      </p:sp>
      <p:sp>
        <p:nvSpPr>
          <p:cNvPr id="4" name="Footer Placeholder 3"/>
          <p:cNvSpPr>
            <a:spLocks noGrp="1"/>
          </p:cNvSpPr>
          <p:nvPr>
            <p:ph type="ftr" sz="quarter" idx="11"/>
          </p:nvPr>
        </p:nvSpPr>
        <p:spPr/>
        <p:txBody>
          <a:bodyPr/>
          <a:lstStyle/>
          <a:p>
            <a:endParaRPr lang="en-US">
              <a:solidFill>
                <a:prstClr val="black">
                  <a:lumMod val="95000"/>
                  <a:lumOff val="5000"/>
                </a:prstClr>
              </a:solidFill>
            </a:endParaRPr>
          </a:p>
        </p:txBody>
      </p:sp>
      <p:sp>
        <p:nvSpPr>
          <p:cNvPr id="5" name="Slide Number Placeholder 4"/>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11715747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reserve="1">
  <p:cSld name="exercise">
    <p:spTree>
      <p:nvGrpSpPr>
        <p:cNvPr id="1" name="Shape 11"/>
        <p:cNvGrpSpPr/>
        <p:nvPr/>
      </p:nvGrpSpPr>
      <p:grpSpPr>
        <a:xfrm>
          <a:off x="0" y="0"/>
          <a:ext cx="0" cy="0"/>
          <a:chOff x="0" y="0"/>
          <a:chExt cx="0" cy="0"/>
        </a:xfrm>
      </p:grpSpPr>
      <p:sp>
        <p:nvSpPr>
          <p:cNvPr id="7" name="Google Shape;278;p30"/>
          <p:cNvSpPr/>
          <p:nvPr userDrawn="1"/>
        </p:nvSpPr>
        <p:spPr>
          <a:xfrm>
            <a:off x="-60959" y="0"/>
            <a:ext cx="12306300" cy="6928624"/>
          </a:xfrm>
          <a:prstGeom prst="rect">
            <a:avLst/>
          </a:prstGeom>
          <a:blipFill rotWithShape="1">
            <a:blip r:embed="rId2">
              <a:alphaModFix/>
            </a:blip>
            <a:stretch>
              <a:fillRect/>
            </a:stretch>
          </a:blipFill>
          <a:ln>
            <a:noFill/>
          </a:ln>
        </p:spPr>
        <p:txBody>
          <a:bodyPr spcFirstLastPara="1" wrap="square" lIns="0" tIns="0" rIns="0" bIns="0" anchor="t" anchorCtr="0">
            <a:noAutofit/>
          </a:bodyPr>
          <a:lstStyle/>
          <a:p>
            <a:endParaRPr sz="964"/>
          </a:p>
        </p:txBody>
      </p:sp>
      <p:sp>
        <p:nvSpPr>
          <p:cNvPr id="12" name="Google Shape;12;p2"/>
          <p:cNvSpPr txBox="1">
            <a:spLocks noGrp="1"/>
          </p:cNvSpPr>
          <p:nvPr>
            <p:ph type="title"/>
          </p:nvPr>
        </p:nvSpPr>
        <p:spPr>
          <a:xfrm>
            <a:off x="4597825" y="614555"/>
            <a:ext cx="2996437" cy="777536"/>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sz="5400" b="0" i="0">
                <a:solidFill>
                  <a:srgbClr val="005493"/>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3" name="Google Shape;13;p2"/>
          <p:cNvSpPr txBox="1">
            <a:spLocks noGrp="1"/>
          </p:cNvSpPr>
          <p:nvPr>
            <p:ph type="body" idx="1"/>
          </p:nvPr>
        </p:nvSpPr>
        <p:spPr>
          <a:xfrm>
            <a:off x="1052298" y="1528891"/>
            <a:ext cx="10087459" cy="4758750"/>
          </a:xfrm>
          <a:prstGeom prst="rect">
            <a:avLst/>
          </a:prstGeom>
          <a:noFill/>
          <a:ln>
            <a:noFill/>
          </a:ln>
        </p:spPr>
        <p:txBody>
          <a:bodyPr spcFirstLastPara="1" wrap="square" lIns="0" tIns="0" rIns="0" bIns="0" anchor="t" anchorCtr="0"/>
          <a:lstStyle>
            <a:lvl1pPr marL="244922" lvl="0" indent="-122461" algn="l">
              <a:spcBef>
                <a:spcPts val="0"/>
              </a:spcBef>
              <a:spcAft>
                <a:spcPts val="0"/>
              </a:spcAft>
              <a:buSzPts val="1400"/>
              <a:buNone/>
              <a:defRPr sz="3200" b="0" i="0">
                <a:solidFill>
                  <a:schemeClr val="dk1"/>
                </a:solidFill>
                <a:latin typeface="Calibri"/>
                <a:ea typeface="Calibri"/>
                <a:cs typeface="Calibri"/>
                <a:sym typeface="Calibri"/>
              </a:defRPr>
            </a:lvl1pPr>
            <a:lvl2pPr marL="489844" lvl="1" indent="-122461" algn="l">
              <a:spcBef>
                <a:spcPts val="0"/>
              </a:spcBef>
              <a:spcAft>
                <a:spcPts val="0"/>
              </a:spcAft>
              <a:buSzPts val="1400"/>
              <a:buNone/>
              <a:defRPr/>
            </a:lvl2pPr>
            <a:lvl3pPr marL="734766" lvl="2" indent="-122461" algn="l">
              <a:spcBef>
                <a:spcPts val="0"/>
              </a:spcBef>
              <a:spcAft>
                <a:spcPts val="0"/>
              </a:spcAft>
              <a:buSzPts val="1400"/>
              <a:buNone/>
              <a:defRPr/>
            </a:lvl3pPr>
            <a:lvl4pPr marL="979688" lvl="3" indent="-122461" algn="l">
              <a:spcBef>
                <a:spcPts val="0"/>
              </a:spcBef>
              <a:spcAft>
                <a:spcPts val="0"/>
              </a:spcAft>
              <a:buSzPts val="1400"/>
              <a:buNone/>
              <a:defRPr/>
            </a:lvl4pPr>
            <a:lvl5pPr marL="1224610" lvl="4" indent="-122461" algn="l">
              <a:spcBef>
                <a:spcPts val="0"/>
              </a:spcBef>
              <a:spcAft>
                <a:spcPts val="0"/>
              </a:spcAft>
              <a:buSzPts val="1400"/>
              <a:buNone/>
              <a:defRPr/>
            </a:lvl5pPr>
            <a:lvl6pPr marL="1469532" lvl="5" indent="-122461" algn="l">
              <a:spcBef>
                <a:spcPts val="0"/>
              </a:spcBef>
              <a:spcAft>
                <a:spcPts val="0"/>
              </a:spcAft>
              <a:buSzPts val="1400"/>
              <a:buNone/>
              <a:defRPr/>
            </a:lvl6pPr>
            <a:lvl7pPr marL="1714454" lvl="6" indent="-122461" algn="l">
              <a:spcBef>
                <a:spcPts val="0"/>
              </a:spcBef>
              <a:spcAft>
                <a:spcPts val="0"/>
              </a:spcAft>
              <a:buSzPts val="1400"/>
              <a:buNone/>
              <a:defRPr/>
            </a:lvl7pPr>
            <a:lvl8pPr marL="1959376" lvl="7" indent="-122461" algn="l">
              <a:spcBef>
                <a:spcPts val="0"/>
              </a:spcBef>
              <a:spcAft>
                <a:spcPts val="0"/>
              </a:spcAft>
              <a:buSzPts val="1400"/>
              <a:buNone/>
              <a:defRPr/>
            </a:lvl8pPr>
            <a:lvl9pPr marL="2204298" lvl="8" indent="-122461" algn="l">
              <a:spcBef>
                <a:spcPts val="0"/>
              </a:spcBef>
              <a:spcAft>
                <a:spcPts val="0"/>
              </a:spcAft>
              <a:buSzPts val="1400"/>
              <a:buNone/>
              <a:defRPr/>
            </a:lvl9pPr>
          </a:lstStyle>
          <a:p>
            <a:endParaRPr/>
          </a:p>
        </p:txBody>
      </p:sp>
      <p:sp>
        <p:nvSpPr>
          <p:cNvPr id="14" name="Google Shape;14;p2"/>
          <p:cNvSpPr txBox="1">
            <a:spLocks noGrp="1"/>
          </p:cNvSpPr>
          <p:nvPr>
            <p:ph type="ftr" idx="11"/>
          </p:nvPr>
        </p:nvSpPr>
        <p:spPr>
          <a:xfrm>
            <a:off x="4145280" y="6377941"/>
            <a:ext cx="3901372" cy="342964"/>
          </a:xfrm>
          <a:prstGeom prst="rect">
            <a:avLst/>
          </a:prstGeom>
          <a:noFill/>
          <a:ln>
            <a:noFill/>
          </a:ln>
        </p:spPr>
        <p:txBody>
          <a:bodyPr spcFirstLastPara="1" wrap="square" lIns="0" tIns="0" rIns="0" bIns="0" anchor="t" anchorCtr="0"/>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 name="Google Shape;15;p2"/>
          <p:cNvSpPr txBox="1">
            <a:spLocks noGrp="1"/>
          </p:cNvSpPr>
          <p:nvPr>
            <p:ph type="dt" idx="10"/>
          </p:nvPr>
        </p:nvSpPr>
        <p:spPr>
          <a:xfrm>
            <a:off x="609600" y="6377941"/>
            <a:ext cx="2804134" cy="342964"/>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 name="Google Shape;16;p2"/>
          <p:cNvSpPr txBox="1">
            <a:spLocks noGrp="1"/>
          </p:cNvSpPr>
          <p:nvPr>
            <p:ph type="sldNum" idx="12"/>
          </p:nvPr>
        </p:nvSpPr>
        <p:spPr>
          <a:xfrm>
            <a:off x="8778241" y="6377941"/>
            <a:ext cx="2804134" cy="342964"/>
          </a:xfrm>
          <a:prstGeom prst="rect">
            <a:avLst/>
          </a:prstGeom>
          <a:noFill/>
          <a:ln>
            <a:noFill/>
          </a:ln>
        </p:spPr>
        <p:txBody>
          <a:bodyPr spcFirstLastPara="1" wrap="square" lIns="0" tIns="0" rIns="0" bIns="0" anchor="t"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fld id="{00000000-1234-1234-1234-123412341234}" type="slidenum">
              <a:rPr lang="en-US" smtClean="0"/>
              <a:pPr/>
              <a:t>‹#›</a:t>
            </a:fld>
            <a:endParaRPr lang="en-US"/>
          </a:p>
        </p:txBody>
      </p:sp>
      <p:sp>
        <p:nvSpPr>
          <p:cNvPr id="8" name="Google Shape;281;p30"/>
          <p:cNvSpPr/>
          <p:nvPr userDrawn="1"/>
        </p:nvSpPr>
        <p:spPr>
          <a:xfrm>
            <a:off x="9816708" y="5741095"/>
            <a:ext cx="2256268" cy="1007839"/>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48978" tIns="48978" rIns="48978" bIns="48978" anchor="ctr" anchorCtr="0">
            <a:noAutofit/>
          </a:bodyPr>
          <a:lstStyle/>
          <a:p>
            <a:pPr algn="ctr"/>
            <a:endParaRPr sz="5143" dirty="0">
              <a:latin typeface="Courier New"/>
              <a:ea typeface="Courier New"/>
              <a:cs typeface="Courier New"/>
              <a:sym typeface="Courier New"/>
            </a:endParaRPr>
          </a:p>
        </p:txBody>
      </p:sp>
    </p:spTree>
    <p:extLst>
      <p:ext uri="{BB962C8B-B14F-4D97-AF65-F5344CB8AC3E}">
        <p14:creationId xmlns:p14="http://schemas.microsoft.com/office/powerpoint/2010/main" val="54143766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Your_Turn_10min">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7/4/2019</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12"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30"/>
            <a:ext cx="2130970" cy="637613"/>
          </a:xfrm>
          <a:prstGeom prst="rect">
            <a:avLst/>
          </a:prstGeom>
          <a:ln w="12700">
            <a:solidFill>
              <a:srgbClr val="A6AAA9"/>
            </a:solidFill>
            <a:miter lim="400000"/>
          </a:ln>
        </p:spPr>
      </p:pic>
      <p:sp>
        <p:nvSpPr>
          <p:cNvPr id="18"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3935720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12"/>
                </p:tgtEl>
              </p:cMediaNode>
            </p:video>
          </p:childTnLst>
        </p:cTn>
      </p:par>
    </p:tnLst>
  </p:timing>
  <p:extLst>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Your_Turn_5min">
    <p:spTree>
      <p:nvGrpSpPr>
        <p:cNvPr id="1" name=""/>
        <p:cNvGrpSpPr/>
        <p:nvPr/>
      </p:nvGrpSpPr>
      <p:grpSpPr>
        <a:xfrm>
          <a:off x="0" y="0"/>
          <a:ext cx="0" cy="0"/>
          <a:chOff x="0" y="0"/>
          <a:chExt cx="0" cy="0"/>
        </a:xfrm>
      </p:grpSpPr>
      <p:pic>
        <p:nvPicPr>
          <p:cNvPr id="6" name="Timer_Black_W_10_Alarm-6">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8"/>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7/4/2019</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8"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5"/>
          <a:stretch>
            <a:fillRect/>
          </a:stretch>
        </p:blipFill>
        <p:spPr>
          <a:xfrm>
            <a:off x="19088406" y="11645648"/>
            <a:ext cx="4544635" cy="1359812"/>
          </a:xfrm>
          <a:prstGeom prst="rect">
            <a:avLst/>
          </a:prstGeom>
          <a:ln w="12700">
            <a:solidFill>
              <a:srgbClr val="A6AAA9"/>
            </a:solidFill>
            <a:miter lim="400000"/>
          </a:ln>
        </p:spPr>
      </p:pic>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3149920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00000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video>
              <p:cMediaNode vol="80000">
                <p:cTn id="13"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Your_Turn_3min">
    <p:spTree>
      <p:nvGrpSpPr>
        <p:cNvPr id="1" name=""/>
        <p:cNvGrpSpPr/>
        <p:nvPr/>
      </p:nvGrpSpPr>
      <p:grpSpPr>
        <a:xfrm>
          <a:off x="0" y="0"/>
          <a:ext cx="0" cy="0"/>
          <a:chOff x="0" y="0"/>
          <a:chExt cx="0" cy="0"/>
        </a:xfrm>
      </p:grpSpPr>
      <p:pic>
        <p:nvPicPr>
          <p:cNvPr id="6" name="timer_3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7/4/2019</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349752423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Your_Turn_1min">
    <p:spTree>
      <p:nvGrpSpPr>
        <p:cNvPr id="1" name=""/>
        <p:cNvGrpSpPr/>
        <p:nvPr/>
      </p:nvGrpSpPr>
      <p:grpSpPr>
        <a:xfrm>
          <a:off x="0" y="0"/>
          <a:ext cx="0" cy="0"/>
          <a:chOff x="0" y="0"/>
          <a:chExt cx="0" cy="0"/>
        </a:xfrm>
      </p:grpSpPr>
      <p:pic>
        <p:nvPicPr>
          <p:cNvPr id="67" name="timer_1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7/4/2019</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341107032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7"/>
                                        </p:tgtEl>
                                      </p:cBhvr>
                                    </p:cmd>
                                  </p:childTnLst>
                                </p:cTn>
                              </p:par>
                            </p:childTnLst>
                          </p:cTn>
                        </p:par>
                      </p:childTnLst>
                    </p:cTn>
                  </p:par>
                </p:childTnLst>
              </p:cTn>
              <p:nextCondLst>
                <p:cond evt="onClick" delay="0">
                  <p:tgtEl>
                    <p:spTgt spid="67"/>
                  </p:tgtEl>
                </p:cond>
              </p:nextCondLst>
            </p:seq>
            <p:video>
              <p:cMediaNode vol="80000">
                <p:cTn id="7" fill="hold" display="0">
                  <p:stCondLst>
                    <p:cond delay="indefinite"/>
                  </p:stCondLst>
                </p:cTn>
                <p:tgtEl>
                  <p:spTgt spid="67"/>
                </p:tgtEl>
              </p:cMediaNode>
            </p:video>
          </p:childTnLst>
        </p:cTn>
      </p:par>
    </p:tnLst>
  </p:timing>
  <p:extLst>
    <p:ext uri="{DCECCB84-F9BA-43D5-87BE-67443E8EF086}">
      <p15:sldGuideLst xmlns:p15="http://schemas.microsoft.com/office/powerpoint/2012/main"/>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7/4/2019</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3149256948"/>
      </p:ext>
    </p:extLst>
  </p:cSld>
  <p:clrMapOvr>
    <a:masterClrMapping/>
  </p:clrMapOvr>
  <p:extLst>
    <p:ext uri="{DCECCB84-F9BA-43D5-87BE-67443E8EF086}">
      <p15:sldGuideLst xmlns:p15="http://schemas.microsoft.com/office/powerpoint/2012/main"/>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7/4/2019</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1087430054"/>
      </p:ext>
    </p:extLst>
  </p:cSld>
  <p:clrMapOvr>
    <a:masterClrMapping/>
  </p:clrMapOvr>
  <p:extLst>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7/4/2019</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r>
              <a:rPr lang="en-US">
                <a:solidFill>
                  <a:prstClr val="black">
                    <a:lumMod val="95000"/>
                    <a:lumOff val="5000"/>
                  </a:prstClr>
                </a:solidFill>
              </a:rPr>
              <a:t>
              </a:t>
            </a:r>
            <a:endParaRPr lang="en-US" dirty="0">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985639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7/4/2019</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331986019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7/4/2019</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0092194"/>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17"/>
        <p:cNvGrpSpPr/>
        <p:nvPr/>
      </p:nvGrpSpPr>
      <p:grpSpPr>
        <a:xfrm>
          <a:off x="0" y="0"/>
          <a:ext cx="0" cy="0"/>
          <a:chOff x="0" y="0"/>
          <a:chExt cx="0" cy="0"/>
        </a:xfrm>
      </p:grpSpPr>
      <p:sp>
        <p:nvSpPr>
          <p:cNvPr id="18" name="Google Shape;18;p3"/>
          <p:cNvSpPr txBox="1">
            <a:spLocks noGrp="1"/>
          </p:cNvSpPr>
          <p:nvPr>
            <p:ph type="ctrTitle"/>
          </p:nvPr>
        </p:nvSpPr>
        <p:spPr>
          <a:xfrm>
            <a:off x="2038238" y="620904"/>
            <a:ext cx="8115487" cy="693804"/>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sz="3911" b="0" i="0">
                <a:solidFill>
                  <a:schemeClr val="dk1"/>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 name="Google Shape;19;p3"/>
          <p:cNvSpPr txBox="1">
            <a:spLocks noGrp="1"/>
          </p:cNvSpPr>
          <p:nvPr>
            <p:ph type="subTitle" idx="1"/>
          </p:nvPr>
        </p:nvSpPr>
        <p:spPr>
          <a:xfrm>
            <a:off x="1828800" y="3840480"/>
            <a:ext cx="8534479" cy="1714339"/>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3"/>
          <p:cNvSpPr txBox="1">
            <a:spLocks noGrp="1"/>
          </p:cNvSpPr>
          <p:nvPr>
            <p:ph type="ftr" idx="11"/>
          </p:nvPr>
        </p:nvSpPr>
        <p:spPr>
          <a:xfrm>
            <a:off x="4145280" y="6377941"/>
            <a:ext cx="3901372" cy="342964"/>
          </a:xfrm>
          <a:prstGeom prst="rect">
            <a:avLst/>
          </a:prstGeom>
          <a:noFill/>
          <a:ln>
            <a:noFill/>
          </a:ln>
        </p:spPr>
        <p:txBody>
          <a:bodyPr spcFirstLastPara="1" wrap="square" lIns="0" tIns="0" rIns="0" bIns="0" anchor="t" anchorCtr="0"/>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3"/>
          <p:cNvSpPr txBox="1">
            <a:spLocks noGrp="1"/>
          </p:cNvSpPr>
          <p:nvPr>
            <p:ph type="dt" idx="10"/>
          </p:nvPr>
        </p:nvSpPr>
        <p:spPr>
          <a:xfrm>
            <a:off x="609600" y="6377941"/>
            <a:ext cx="2804134" cy="342964"/>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3"/>
          <p:cNvSpPr txBox="1">
            <a:spLocks noGrp="1"/>
          </p:cNvSpPr>
          <p:nvPr>
            <p:ph type="sldNum" idx="12"/>
          </p:nvPr>
        </p:nvSpPr>
        <p:spPr>
          <a:xfrm>
            <a:off x="8778241" y="6377941"/>
            <a:ext cx="2804134" cy="342964"/>
          </a:xfrm>
          <a:prstGeom prst="rect">
            <a:avLst/>
          </a:prstGeom>
          <a:noFill/>
          <a:ln>
            <a:noFill/>
          </a:ln>
        </p:spPr>
        <p:txBody>
          <a:bodyPr spcFirstLastPara="1" wrap="square" lIns="0" tIns="0" rIns="0" bIns="0" anchor="t"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fld id="{00000000-1234-1234-1234-123412341234}"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23"/>
        <p:cNvGrpSpPr/>
        <p:nvPr/>
      </p:nvGrpSpPr>
      <p:grpSpPr>
        <a:xfrm>
          <a:off x="0" y="0"/>
          <a:ext cx="0" cy="0"/>
          <a:chOff x="0" y="0"/>
          <a:chExt cx="0" cy="0"/>
        </a:xfrm>
      </p:grpSpPr>
      <p:sp>
        <p:nvSpPr>
          <p:cNvPr id="24" name="Google Shape;24;p4"/>
          <p:cNvSpPr txBox="1">
            <a:spLocks noGrp="1"/>
          </p:cNvSpPr>
          <p:nvPr>
            <p:ph type="title"/>
          </p:nvPr>
        </p:nvSpPr>
        <p:spPr>
          <a:xfrm>
            <a:off x="4597825" y="614555"/>
            <a:ext cx="2996437" cy="777536"/>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sz="4420" b="0" i="0">
                <a:solidFill>
                  <a:srgbClr val="005493"/>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 name="Google Shape;25;p4"/>
          <p:cNvSpPr txBox="1">
            <a:spLocks noGrp="1"/>
          </p:cNvSpPr>
          <p:nvPr>
            <p:ph type="ftr" idx="11"/>
          </p:nvPr>
        </p:nvSpPr>
        <p:spPr>
          <a:xfrm>
            <a:off x="4145280" y="6377941"/>
            <a:ext cx="3901372" cy="342964"/>
          </a:xfrm>
          <a:prstGeom prst="rect">
            <a:avLst/>
          </a:prstGeom>
          <a:noFill/>
          <a:ln>
            <a:noFill/>
          </a:ln>
        </p:spPr>
        <p:txBody>
          <a:bodyPr spcFirstLastPara="1" wrap="square" lIns="0" tIns="0" rIns="0" bIns="0" anchor="t" anchorCtr="0"/>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4"/>
          <p:cNvSpPr txBox="1">
            <a:spLocks noGrp="1"/>
          </p:cNvSpPr>
          <p:nvPr>
            <p:ph type="dt" idx="10"/>
          </p:nvPr>
        </p:nvSpPr>
        <p:spPr>
          <a:xfrm>
            <a:off x="609600" y="6377941"/>
            <a:ext cx="2804134" cy="342964"/>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4"/>
          <p:cNvSpPr txBox="1">
            <a:spLocks noGrp="1"/>
          </p:cNvSpPr>
          <p:nvPr>
            <p:ph type="sldNum" idx="12"/>
          </p:nvPr>
        </p:nvSpPr>
        <p:spPr>
          <a:xfrm>
            <a:off x="8778241" y="6377941"/>
            <a:ext cx="2804134" cy="342964"/>
          </a:xfrm>
          <a:prstGeom prst="rect">
            <a:avLst/>
          </a:prstGeom>
          <a:noFill/>
          <a:ln>
            <a:noFill/>
          </a:ln>
        </p:spPr>
        <p:txBody>
          <a:bodyPr spcFirstLastPara="1" wrap="square" lIns="0" tIns="0" rIns="0" bIns="0" anchor="t"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fld id="{00000000-1234-1234-1234-123412341234}"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28"/>
        <p:cNvGrpSpPr/>
        <p:nvPr/>
      </p:nvGrpSpPr>
      <p:grpSpPr>
        <a:xfrm>
          <a:off x="0" y="0"/>
          <a:ext cx="0" cy="0"/>
          <a:chOff x="0" y="0"/>
          <a:chExt cx="0" cy="0"/>
        </a:xfrm>
      </p:grpSpPr>
      <p:sp>
        <p:nvSpPr>
          <p:cNvPr id="29" name="Google Shape;29;p5"/>
          <p:cNvSpPr txBox="1">
            <a:spLocks noGrp="1"/>
          </p:cNvSpPr>
          <p:nvPr>
            <p:ph type="ftr" idx="11"/>
          </p:nvPr>
        </p:nvSpPr>
        <p:spPr>
          <a:xfrm>
            <a:off x="4145280" y="6377941"/>
            <a:ext cx="3901372" cy="342964"/>
          </a:xfrm>
          <a:prstGeom prst="rect">
            <a:avLst/>
          </a:prstGeom>
          <a:noFill/>
          <a:ln>
            <a:noFill/>
          </a:ln>
        </p:spPr>
        <p:txBody>
          <a:bodyPr spcFirstLastPara="1" wrap="square" lIns="0" tIns="0" rIns="0" bIns="0" anchor="t" anchorCtr="0"/>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5"/>
          <p:cNvSpPr txBox="1">
            <a:spLocks noGrp="1"/>
          </p:cNvSpPr>
          <p:nvPr>
            <p:ph type="dt" idx="10"/>
          </p:nvPr>
        </p:nvSpPr>
        <p:spPr>
          <a:xfrm>
            <a:off x="609600" y="6377941"/>
            <a:ext cx="2804134" cy="342964"/>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5"/>
          <p:cNvSpPr txBox="1">
            <a:spLocks noGrp="1"/>
          </p:cNvSpPr>
          <p:nvPr>
            <p:ph type="sldNum" idx="12"/>
          </p:nvPr>
        </p:nvSpPr>
        <p:spPr>
          <a:xfrm>
            <a:off x="8778241" y="6377941"/>
            <a:ext cx="2804134" cy="342964"/>
          </a:xfrm>
          <a:prstGeom prst="rect">
            <a:avLst/>
          </a:prstGeom>
          <a:noFill/>
          <a:ln>
            <a:noFill/>
          </a:ln>
        </p:spPr>
        <p:txBody>
          <a:bodyPr spcFirstLastPara="1" wrap="square" lIns="0" tIns="0" rIns="0" bIns="0" anchor="t"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fld id="{00000000-1234-1234-1234-123412341234}"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matchingName="Two Content">
  <p:cSld name="Two Content">
    <p:bg>
      <p:bgPr>
        <a:solidFill>
          <a:schemeClr val="lt1"/>
        </a:solidFill>
        <a:effectLst/>
      </p:bgPr>
    </p:bg>
    <p:spTree>
      <p:nvGrpSpPr>
        <p:cNvPr id="1" name="Shape 32"/>
        <p:cNvGrpSpPr/>
        <p:nvPr/>
      </p:nvGrpSpPr>
      <p:grpSpPr>
        <a:xfrm>
          <a:off x="0" y="0"/>
          <a:ext cx="0" cy="0"/>
          <a:chOff x="0" y="0"/>
          <a:chExt cx="0" cy="0"/>
        </a:xfrm>
      </p:grpSpPr>
      <p:sp>
        <p:nvSpPr>
          <p:cNvPr id="33" name="Google Shape;33;p6"/>
          <p:cNvSpPr/>
          <p:nvPr/>
        </p:nvSpPr>
        <p:spPr>
          <a:xfrm>
            <a:off x="11226800" y="5861641"/>
            <a:ext cx="768303" cy="885375"/>
          </a:xfrm>
          <a:prstGeom prst="rect">
            <a:avLst/>
          </a:prstGeom>
          <a:blipFill rotWithShape="1">
            <a:blip r:embed="rId2">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964"/>
          </a:p>
        </p:txBody>
      </p:sp>
      <p:sp>
        <p:nvSpPr>
          <p:cNvPr id="34" name="Google Shape;34;p6"/>
          <p:cNvSpPr/>
          <p:nvPr/>
        </p:nvSpPr>
        <p:spPr>
          <a:xfrm>
            <a:off x="6632181" y="2969336"/>
            <a:ext cx="3267518" cy="388816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964"/>
          </a:p>
        </p:txBody>
      </p:sp>
      <p:sp>
        <p:nvSpPr>
          <p:cNvPr id="35" name="Google Shape;35;p6"/>
          <p:cNvSpPr/>
          <p:nvPr/>
        </p:nvSpPr>
        <p:spPr>
          <a:xfrm>
            <a:off x="576096" y="2938417"/>
            <a:ext cx="4738810" cy="3919179"/>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964"/>
          </a:p>
        </p:txBody>
      </p:sp>
      <p:sp>
        <p:nvSpPr>
          <p:cNvPr id="36" name="Google Shape;36;p6"/>
          <p:cNvSpPr txBox="1">
            <a:spLocks noGrp="1"/>
          </p:cNvSpPr>
          <p:nvPr>
            <p:ph type="title"/>
          </p:nvPr>
        </p:nvSpPr>
        <p:spPr>
          <a:xfrm>
            <a:off x="4597825" y="614555"/>
            <a:ext cx="2996437" cy="777536"/>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sz="4420" b="0" i="0">
                <a:solidFill>
                  <a:srgbClr val="005493"/>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7" name="Google Shape;37;p6"/>
          <p:cNvSpPr txBox="1">
            <a:spLocks noGrp="1"/>
          </p:cNvSpPr>
          <p:nvPr>
            <p:ph type="body" idx="1"/>
          </p:nvPr>
        </p:nvSpPr>
        <p:spPr>
          <a:xfrm>
            <a:off x="609600" y="1577340"/>
            <a:ext cx="5303530" cy="4526357"/>
          </a:xfrm>
          <a:prstGeom prst="rect">
            <a:avLst/>
          </a:prstGeom>
          <a:noFill/>
          <a:ln>
            <a:noFill/>
          </a:ln>
        </p:spPr>
        <p:txBody>
          <a:bodyPr spcFirstLastPara="1" wrap="square" lIns="0" tIns="0" rIns="0" bIns="0" anchor="t" anchorCtr="0"/>
          <a:lstStyle>
            <a:lvl1pPr marL="244922" lvl="0" indent="-122461" algn="l">
              <a:spcBef>
                <a:spcPts val="0"/>
              </a:spcBef>
              <a:spcAft>
                <a:spcPts val="0"/>
              </a:spcAft>
              <a:buSzPts val="1400"/>
              <a:buNone/>
              <a:defRPr/>
            </a:lvl1pPr>
            <a:lvl2pPr marL="489844" lvl="1" indent="-122461" algn="l">
              <a:spcBef>
                <a:spcPts val="0"/>
              </a:spcBef>
              <a:spcAft>
                <a:spcPts val="0"/>
              </a:spcAft>
              <a:buSzPts val="1400"/>
              <a:buNone/>
              <a:defRPr/>
            </a:lvl2pPr>
            <a:lvl3pPr marL="734766" lvl="2" indent="-122461" algn="l">
              <a:spcBef>
                <a:spcPts val="0"/>
              </a:spcBef>
              <a:spcAft>
                <a:spcPts val="0"/>
              </a:spcAft>
              <a:buSzPts val="1400"/>
              <a:buNone/>
              <a:defRPr/>
            </a:lvl3pPr>
            <a:lvl4pPr marL="979688" lvl="3" indent="-122461" algn="l">
              <a:spcBef>
                <a:spcPts val="0"/>
              </a:spcBef>
              <a:spcAft>
                <a:spcPts val="0"/>
              </a:spcAft>
              <a:buSzPts val="1400"/>
              <a:buNone/>
              <a:defRPr/>
            </a:lvl4pPr>
            <a:lvl5pPr marL="1224610" lvl="4" indent="-122461" algn="l">
              <a:spcBef>
                <a:spcPts val="0"/>
              </a:spcBef>
              <a:spcAft>
                <a:spcPts val="0"/>
              </a:spcAft>
              <a:buSzPts val="1400"/>
              <a:buNone/>
              <a:defRPr/>
            </a:lvl5pPr>
            <a:lvl6pPr marL="1469532" lvl="5" indent="-122461" algn="l">
              <a:spcBef>
                <a:spcPts val="0"/>
              </a:spcBef>
              <a:spcAft>
                <a:spcPts val="0"/>
              </a:spcAft>
              <a:buSzPts val="1400"/>
              <a:buNone/>
              <a:defRPr/>
            </a:lvl6pPr>
            <a:lvl7pPr marL="1714454" lvl="6" indent="-122461" algn="l">
              <a:spcBef>
                <a:spcPts val="0"/>
              </a:spcBef>
              <a:spcAft>
                <a:spcPts val="0"/>
              </a:spcAft>
              <a:buSzPts val="1400"/>
              <a:buNone/>
              <a:defRPr/>
            </a:lvl7pPr>
            <a:lvl8pPr marL="1959376" lvl="7" indent="-122461" algn="l">
              <a:spcBef>
                <a:spcPts val="0"/>
              </a:spcBef>
              <a:spcAft>
                <a:spcPts val="0"/>
              </a:spcAft>
              <a:buSzPts val="1400"/>
              <a:buNone/>
              <a:defRPr/>
            </a:lvl8pPr>
            <a:lvl9pPr marL="2204298" lvl="8" indent="-122461" algn="l">
              <a:spcBef>
                <a:spcPts val="0"/>
              </a:spcBef>
              <a:spcAft>
                <a:spcPts val="0"/>
              </a:spcAft>
              <a:buSzPts val="1400"/>
              <a:buNone/>
              <a:defRPr/>
            </a:lvl9pPr>
          </a:lstStyle>
          <a:p>
            <a:endParaRPr/>
          </a:p>
        </p:txBody>
      </p:sp>
      <p:sp>
        <p:nvSpPr>
          <p:cNvPr id="38" name="Google Shape;38;p6"/>
          <p:cNvSpPr txBox="1">
            <a:spLocks noGrp="1"/>
          </p:cNvSpPr>
          <p:nvPr>
            <p:ph type="body" idx="2"/>
          </p:nvPr>
        </p:nvSpPr>
        <p:spPr>
          <a:xfrm>
            <a:off x="6278880" y="1577340"/>
            <a:ext cx="5303530" cy="4526357"/>
          </a:xfrm>
          <a:prstGeom prst="rect">
            <a:avLst/>
          </a:prstGeom>
          <a:noFill/>
          <a:ln>
            <a:noFill/>
          </a:ln>
        </p:spPr>
        <p:txBody>
          <a:bodyPr spcFirstLastPara="1" wrap="square" lIns="0" tIns="0" rIns="0" bIns="0" anchor="t" anchorCtr="0"/>
          <a:lstStyle>
            <a:lvl1pPr marL="244922" lvl="0" indent="-122461" algn="l">
              <a:spcBef>
                <a:spcPts val="0"/>
              </a:spcBef>
              <a:spcAft>
                <a:spcPts val="0"/>
              </a:spcAft>
              <a:buSzPts val="1400"/>
              <a:buNone/>
              <a:defRPr/>
            </a:lvl1pPr>
            <a:lvl2pPr marL="489844" lvl="1" indent="-122461" algn="l">
              <a:spcBef>
                <a:spcPts val="0"/>
              </a:spcBef>
              <a:spcAft>
                <a:spcPts val="0"/>
              </a:spcAft>
              <a:buSzPts val="1400"/>
              <a:buNone/>
              <a:defRPr/>
            </a:lvl2pPr>
            <a:lvl3pPr marL="734766" lvl="2" indent="-122461" algn="l">
              <a:spcBef>
                <a:spcPts val="0"/>
              </a:spcBef>
              <a:spcAft>
                <a:spcPts val="0"/>
              </a:spcAft>
              <a:buSzPts val="1400"/>
              <a:buNone/>
              <a:defRPr/>
            </a:lvl3pPr>
            <a:lvl4pPr marL="979688" lvl="3" indent="-122461" algn="l">
              <a:spcBef>
                <a:spcPts val="0"/>
              </a:spcBef>
              <a:spcAft>
                <a:spcPts val="0"/>
              </a:spcAft>
              <a:buSzPts val="1400"/>
              <a:buNone/>
              <a:defRPr/>
            </a:lvl4pPr>
            <a:lvl5pPr marL="1224610" lvl="4" indent="-122461" algn="l">
              <a:spcBef>
                <a:spcPts val="0"/>
              </a:spcBef>
              <a:spcAft>
                <a:spcPts val="0"/>
              </a:spcAft>
              <a:buSzPts val="1400"/>
              <a:buNone/>
              <a:defRPr/>
            </a:lvl5pPr>
            <a:lvl6pPr marL="1469532" lvl="5" indent="-122461" algn="l">
              <a:spcBef>
                <a:spcPts val="0"/>
              </a:spcBef>
              <a:spcAft>
                <a:spcPts val="0"/>
              </a:spcAft>
              <a:buSzPts val="1400"/>
              <a:buNone/>
              <a:defRPr/>
            </a:lvl6pPr>
            <a:lvl7pPr marL="1714454" lvl="6" indent="-122461" algn="l">
              <a:spcBef>
                <a:spcPts val="0"/>
              </a:spcBef>
              <a:spcAft>
                <a:spcPts val="0"/>
              </a:spcAft>
              <a:buSzPts val="1400"/>
              <a:buNone/>
              <a:defRPr/>
            </a:lvl7pPr>
            <a:lvl8pPr marL="1959376" lvl="7" indent="-122461" algn="l">
              <a:spcBef>
                <a:spcPts val="0"/>
              </a:spcBef>
              <a:spcAft>
                <a:spcPts val="0"/>
              </a:spcAft>
              <a:buSzPts val="1400"/>
              <a:buNone/>
              <a:defRPr/>
            </a:lvl8pPr>
            <a:lvl9pPr marL="2204298" lvl="8" indent="-122461" algn="l">
              <a:spcBef>
                <a:spcPts val="0"/>
              </a:spcBef>
              <a:spcAft>
                <a:spcPts val="0"/>
              </a:spcAft>
              <a:buSzPts val="1400"/>
              <a:buNone/>
              <a:defRPr/>
            </a:lvl9pPr>
          </a:lstStyle>
          <a:p>
            <a:endParaRPr/>
          </a:p>
        </p:txBody>
      </p:sp>
      <p:sp>
        <p:nvSpPr>
          <p:cNvPr id="39" name="Google Shape;39;p6"/>
          <p:cNvSpPr txBox="1">
            <a:spLocks noGrp="1"/>
          </p:cNvSpPr>
          <p:nvPr>
            <p:ph type="ftr" idx="11"/>
          </p:nvPr>
        </p:nvSpPr>
        <p:spPr>
          <a:xfrm>
            <a:off x="4145280" y="6377941"/>
            <a:ext cx="3901372" cy="342964"/>
          </a:xfrm>
          <a:prstGeom prst="rect">
            <a:avLst/>
          </a:prstGeom>
          <a:noFill/>
          <a:ln>
            <a:noFill/>
          </a:ln>
        </p:spPr>
        <p:txBody>
          <a:bodyPr spcFirstLastPara="1" wrap="square" lIns="0" tIns="0" rIns="0" bIns="0" anchor="t" anchorCtr="0"/>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6"/>
          <p:cNvSpPr txBox="1">
            <a:spLocks noGrp="1"/>
          </p:cNvSpPr>
          <p:nvPr>
            <p:ph type="dt" idx="10"/>
          </p:nvPr>
        </p:nvSpPr>
        <p:spPr>
          <a:xfrm>
            <a:off x="609600" y="6377941"/>
            <a:ext cx="2804134" cy="342964"/>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 name="Google Shape;41;p6"/>
          <p:cNvSpPr txBox="1">
            <a:spLocks noGrp="1"/>
          </p:cNvSpPr>
          <p:nvPr>
            <p:ph type="sldNum" idx="12"/>
          </p:nvPr>
        </p:nvSpPr>
        <p:spPr>
          <a:xfrm>
            <a:off x="8778241" y="6377941"/>
            <a:ext cx="2804134" cy="342964"/>
          </a:xfrm>
          <a:prstGeom prst="rect">
            <a:avLst/>
          </a:prstGeom>
          <a:noFill/>
          <a:ln>
            <a:noFill/>
          </a:ln>
        </p:spPr>
        <p:txBody>
          <a:bodyPr spcFirstLastPara="1" wrap="square" lIns="0" tIns="0" rIns="0" bIns="0" anchor="t"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fld id="{00000000-1234-1234-1234-123412341234}"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itle">
  <p:cSld name="1_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F50D20D1-FB23-684F-9AB5-129D6BD98B56}" type="datetimeFigureOut">
              <a:rPr lang="en-US" smtClean="0">
                <a:solidFill>
                  <a:prstClr val="black">
                    <a:lumMod val="95000"/>
                    <a:lumOff val="5000"/>
                  </a:prstClr>
                </a:solidFill>
              </a:rPr>
              <a:pPr/>
              <a:t>7/4/2019</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9766980"/>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userDrawn="1">
  <p:cSld name="1_Section Header">
    <p:spTree>
      <p:nvGrpSpPr>
        <p:cNvPr id="1" name=""/>
        <p:cNvGrpSpPr/>
        <p:nvPr/>
      </p:nvGrpSpPr>
      <p:grpSpPr>
        <a:xfrm>
          <a:off x="0" y="0"/>
          <a:ext cx="0" cy="0"/>
          <a:chOff x="0" y="0"/>
          <a:chExt cx="0" cy="0"/>
        </a:xfrm>
      </p:grpSpPr>
      <p:sp>
        <p:nvSpPr>
          <p:cNvPr id="9" name="Rectangle 8"/>
          <p:cNvSpPr/>
          <p:nvPr/>
        </p:nvSpPr>
        <p:spPr>
          <a:xfrm>
            <a:off x="0" y="0"/>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02443" y="2683193"/>
            <a:ext cx="11187112" cy="1463040"/>
          </a:xfrm>
        </p:spPr>
        <p:txBody>
          <a:bodyPr anchor="ctr">
            <a:normAutofit/>
          </a:bodyPr>
          <a:lstStyle>
            <a:lvl1pPr algn="ctr">
              <a:defRPr sz="5000" b="0" spc="200" baseline="0"/>
            </a:lvl1pPr>
          </a:lstStyle>
          <a:p>
            <a:r>
              <a:rPr lang="en-US"/>
              <a:t>Click to edit Master title style</a:t>
            </a:r>
            <a:endParaRPr lang="en-US" dirty="0"/>
          </a:p>
        </p:txBody>
      </p:sp>
      <p:sp>
        <p:nvSpPr>
          <p:cNvPr id="10" name="Rectangle 9"/>
          <p:cNvSpPr/>
          <p:nvPr userDrawn="1"/>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p:cNvSpPr/>
          <p:nvPr userDrawn="1"/>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503497673"/>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userDrawn="1">
  <p:cSld name="Your_Turn_3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3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7/4/2019</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120863046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theme" Target="../theme/theme2.xml"/><Relationship Id="rId2" Type="http://schemas.openxmlformats.org/officeDocument/2006/relationships/slideLayout" Target="../slideLayouts/slideLayout14.xml"/><Relationship Id="rId16" Type="http://schemas.openxmlformats.org/officeDocument/2006/relationships/slideLayout" Target="../slideLayouts/slideLayout28.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97825" y="614555"/>
            <a:ext cx="2996437" cy="777536"/>
          </a:xfrm>
          <a:prstGeom prst="rect">
            <a:avLst/>
          </a:prstGeom>
          <a:noFill/>
          <a:ln>
            <a:noFill/>
          </a:ln>
        </p:spPr>
        <p:txBody>
          <a:bodyPr spcFirstLastPara="1" wrap="square" lIns="0" tIns="0" rIns="0" bIns="0" anchor="t" anchorCtr="0"/>
          <a:lstStyle>
            <a:lvl1pPr marR="0" lvl="0" algn="l" rtl="0">
              <a:spcBef>
                <a:spcPts val="0"/>
              </a:spcBef>
              <a:spcAft>
                <a:spcPts val="0"/>
              </a:spcAft>
              <a:buSzPts val="1400"/>
              <a:buNone/>
              <a:defRPr sz="8250" b="0" i="0" u="none" strike="noStrike" cap="none">
                <a:solidFill>
                  <a:srgbClr val="005493"/>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
          <p:cNvSpPr txBox="1">
            <a:spLocks noGrp="1"/>
          </p:cNvSpPr>
          <p:nvPr>
            <p:ph type="body" idx="1"/>
          </p:nvPr>
        </p:nvSpPr>
        <p:spPr>
          <a:xfrm>
            <a:off x="1052298" y="1528891"/>
            <a:ext cx="10087459" cy="4758750"/>
          </a:xfrm>
          <a:prstGeom prst="rect">
            <a:avLst/>
          </a:prstGeom>
          <a:noFill/>
          <a:ln>
            <a:noFill/>
          </a:ln>
        </p:spPr>
        <p:txBody>
          <a:bodyPr spcFirstLastPara="1" wrap="square" lIns="0" tIns="0" rIns="0" bIns="0" anchor="t" anchorCtr="0"/>
          <a:lstStyle>
            <a:lvl1pPr marL="457200" marR="0" lvl="0" indent="-228600" algn="l" rtl="0">
              <a:spcBef>
                <a:spcPts val="0"/>
              </a:spcBef>
              <a:spcAft>
                <a:spcPts val="0"/>
              </a:spcAft>
              <a:buSzPts val="1400"/>
              <a:buNone/>
              <a:defRPr sz="495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800" b="0" i="0" u="none" strike="noStrike" cap="none">
                <a:latin typeface="Calibri"/>
                <a:ea typeface="Calibri"/>
                <a:cs typeface="Calibri"/>
                <a:sym typeface="Calibri"/>
              </a:defRPr>
            </a:lvl2pPr>
            <a:lvl3pPr marL="1371600" marR="0" lvl="2" indent="-228600" algn="l" rtl="0">
              <a:spcBef>
                <a:spcPts val="0"/>
              </a:spcBef>
              <a:spcAft>
                <a:spcPts val="0"/>
              </a:spcAft>
              <a:buSzPts val="1400"/>
              <a:buNone/>
              <a:defRPr sz="1800" b="0" i="0" u="none" strike="noStrike" cap="none">
                <a:latin typeface="Calibri"/>
                <a:ea typeface="Calibri"/>
                <a:cs typeface="Calibri"/>
                <a:sym typeface="Calibri"/>
              </a:defRPr>
            </a:lvl3pPr>
            <a:lvl4pPr marL="1828800" marR="0" lvl="3" indent="-228600" algn="l" rtl="0">
              <a:spcBef>
                <a:spcPts val="0"/>
              </a:spcBef>
              <a:spcAft>
                <a:spcPts val="0"/>
              </a:spcAft>
              <a:buSzPts val="1400"/>
              <a:buNone/>
              <a:defRPr sz="1800" b="0" i="0" u="none" strike="noStrike" cap="none">
                <a:latin typeface="Calibri"/>
                <a:ea typeface="Calibri"/>
                <a:cs typeface="Calibri"/>
                <a:sym typeface="Calibri"/>
              </a:defRPr>
            </a:lvl4pPr>
            <a:lvl5pPr marL="2286000" marR="0" lvl="4" indent="-228600" algn="l" rtl="0">
              <a:spcBef>
                <a:spcPts val="0"/>
              </a:spcBef>
              <a:spcAft>
                <a:spcPts val="0"/>
              </a:spcAft>
              <a:buSzPts val="1400"/>
              <a:buNone/>
              <a:defRPr sz="1800" b="0" i="0" u="none" strike="noStrike" cap="none">
                <a:latin typeface="Calibri"/>
                <a:ea typeface="Calibri"/>
                <a:cs typeface="Calibri"/>
                <a:sym typeface="Calibri"/>
              </a:defRPr>
            </a:lvl5pPr>
            <a:lvl6pPr marL="2743200" marR="0" lvl="5" indent="-228600" algn="l" rtl="0">
              <a:spcBef>
                <a:spcPts val="0"/>
              </a:spcBef>
              <a:spcAft>
                <a:spcPts val="0"/>
              </a:spcAft>
              <a:buSzPts val="1400"/>
              <a:buNone/>
              <a:defRPr sz="1800" b="0" i="0" u="none" strike="noStrike" cap="none">
                <a:latin typeface="Calibri"/>
                <a:ea typeface="Calibri"/>
                <a:cs typeface="Calibri"/>
                <a:sym typeface="Calibri"/>
              </a:defRPr>
            </a:lvl6pPr>
            <a:lvl7pPr marL="3200400" marR="0" lvl="6" indent="-228600" algn="l" rtl="0">
              <a:spcBef>
                <a:spcPts val="0"/>
              </a:spcBef>
              <a:spcAft>
                <a:spcPts val="0"/>
              </a:spcAft>
              <a:buSzPts val="1400"/>
              <a:buNone/>
              <a:defRPr sz="1800" b="0" i="0" u="none" strike="noStrike" cap="none">
                <a:latin typeface="Calibri"/>
                <a:ea typeface="Calibri"/>
                <a:cs typeface="Calibri"/>
                <a:sym typeface="Calibri"/>
              </a:defRPr>
            </a:lvl7pPr>
            <a:lvl8pPr marL="3657600" marR="0" lvl="7" indent="-228600" algn="l" rtl="0">
              <a:spcBef>
                <a:spcPts val="0"/>
              </a:spcBef>
              <a:spcAft>
                <a:spcPts val="0"/>
              </a:spcAft>
              <a:buSzPts val="1400"/>
              <a:buNone/>
              <a:defRPr sz="1800" b="0" i="0" u="none" strike="noStrike" cap="none">
                <a:latin typeface="Calibri"/>
                <a:ea typeface="Calibri"/>
                <a:cs typeface="Calibri"/>
                <a:sym typeface="Calibri"/>
              </a:defRPr>
            </a:lvl8pPr>
            <a:lvl9pPr marL="4114800" marR="0" lvl="8" indent="-228600" algn="l" rtl="0">
              <a:spcBef>
                <a:spcPts val="0"/>
              </a:spcBef>
              <a:spcAft>
                <a:spcPts val="0"/>
              </a:spcAft>
              <a:buSzPts val="1400"/>
              <a:buNone/>
              <a:defRPr sz="1800" b="0" i="0" u="none" strike="noStrike" cap="none">
                <a:latin typeface="Calibri"/>
                <a:ea typeface="Calibri"/>
                <a:cs typeface="Calibri"/>
                <a:sym typeface="Calibri"/>
              </a:defRPr>
            </a:lvl9pPr>
          </a:lstStyle>
          <a:p>
            <a:endParaRPr/>
          </a:p>
        </p:txBody>
      </p:sp>
      <p:sp>
        <p:nvSpPr>
          <p:cNvPr id="8" name="Google Shape;8;p1"/>
          <p:cNvSpPr txBox="1">
            <a:spLocks noGrp="1"/>
          </p:cNvSpPr>
          <p:nvPr>
            <p:ph type="ftr" idx="11"/>
          </p:nvPr>
        </p:nvSpPr>
        <p:spPr>
          <a:xfrm>
            <a:off x="4145280" y="6377941"/>
            <a:ext cx="3901372" cy="342964"/>
          </a:xfrm>
          <a:prstGeom prst="rect">
            <a:avLst/>
          </a:prstGeom>
          <a:noFill/>
          <a:ln>
            <a:noFill/>
          </a:ln>
        </p:spPr>
        <p:txBody>
          <a:bodyPr spcFirstLastPara="1" wrap="square" lIns="0" tIns="0" rIns="0" bIns="0" anchor="t" anchorCtr="0"/>
          <a:lstStyle>
            <a:lvl1pPr marR="0" lvl="0" algn="ctr" rtl="0">
              <a:spcBef>
                <a:spcPts val="0"/>
              </a:spcBef>
              <a:spcAft>
                <a:spcPts val="0"/>
              </a:spcAft>
              <a:buSzPts val="1400"/>
              <a:buNone/>
              <a:defRPr sz="964" b="0" i="0" u="none" strike="noStrike" cap="none">
                <a:solidFill>
                  <a:srgbClr val="888888"/>
                </a:solidFill>
              </a:defRPr>
            </a:lvl1pPr>
            <a:lvl2pPr marR="0" lvl="1" algn="l" rtl="0">
              <a:spcBef>
                <a:spcPts val="0"/>
              </a:spcBef>
              <a:spcAft>
                <a:spcPts val="0"/>
              </a:spcAft>
              <a:buSzPts val="1400"/>
              <a:buNone/>
              <a:defRPr sz="964" b="0" i="0" u="none" strike="noStrike" cap="none"/>
            </a:lvl2pPr>
            <a:lvl3pPr marR="0" lvl="2" algn="l" rtl="0">
              <a:spcBef>
                <a:spcPts val="0"/>
              </a:spcBef>
              <a:spcAft>
                <a:spcPts val="0"/>
              </a:spcAft>
              <a:buSzPts val="1400"/>
              <a:buNone/>
              <a:defRPr sz="964" b="0" i="0" u="none" strike="noStrike" cap="none"/>
            </a:lvl3pPr>
            <a:lvl4pPr marR="0" lvl="3" algn="l" rtl="0">
              <a:spcBef>
                <a:spcPts val="0"/>
              </a:spcBef>
              <a:spcAft>
                <a:spcPts val="0"/>
              </a:spcAft>
              <a:buSzPts val="1400"/>
              <a:buNone/>
              <a:defRPr sz="964" b="0" i="0" u="none" strike="noStrike" cap="none"/>
            </a:lvl4pPr>
            <a:lvl5pPr marR="0" lvl="4" algn="l" rtl="0">
              <a:spcBef>
                <a:spcPts val="0"/>
              </a:spcBef>
              <a:spcAft>
                <a:spcPts val="0"/>
              </a:spcAft>
              <a:buSzPts val="1400"/>
              <a:buNone/>
              <a:defRPr sz="964" b="0" i="0" u="none" strike="noStrike" cap="none"/>
            </a:lvl5pPr>
            <a:lvl6pPr marR="0" lvl="5" algn="l" rtl="0">
              <a:spcBef>
                <a:spcPts val="0"/>
              </a:spcBef>
              <a:spcAft>
                <a:spcPts val="0"/>
              </a:spcAft>
              <a:buSzPts val="1400"/>
              <a:buNone/>
              <a:defRPr sz="964" b="0" i="0" u="none" strike="noStrike" cap="none"/>
            </a:lvl6pPr>
            <a:lvl7pPr marR="0" lvl="6" algn="l" rtl="0">
              <a:spcBef>
                <a:spcPts val="0"/>
              </a:spcBef>
              <a:spcAft>
                <a:spcPts val="0"/>
              </a:spcAft>
              <a:buSzPts val="1400"/>
              <a:buNone/>
              <a:defRPr sz="964" b="0" i="0" u="none" strike="noStrike" cap="none"/>
            </a:lvl7pPr>
            <a:lvl8pPr marR="0" lvl="7" algn="l" rtl="0">
              <a:spcBef>
                <a:spcPts val="0"/>
              </a:spcBef>
              <a:spcAft>
                <a:spcPts val="0"/>
              </a:spcAft>
              <a:buSzPts val="1400"/>
              <a:buNone/>
              <a:defRPr sz="964" b="0" i="0" u="none" strike="noStrike" cap="none"/>
            </a:lvl8pPr>
            <a:lvl9pPr marR="0" lvl="8" algn="l" rtl="0">
              <a:spcBef>
                <a:spcPts val="0"/>
              </a:spcBef>
              <a:spcAft>
                <a:spcPts val="0"/>
              </a:spcAft>
              <a:buSzPts val="1400"/>
              <a:buNone/>
              <a:defRPr sz="964" b="0" i="0" u="none" strike="noStrike" cap="none"/>
            </a:lvl9pPr>
          </a:lstStyle>
          <a:p>
            <a:endParaRPr/>
          </a:p>
        </p:txBody>
      </p:sp>
      <p:sp>
        <p:nvSpPr>
          <p:cNvPr id="9" name="Google Shape;9;p1"/>
          <p:cNvSpPr txBox="1">
            <a:spLocks noGrp="1"/>
          </p:cNvSpPr>
          <p:nvPr>
            <p:ph type="dt" idx="10"/>
          </p:nvPr>
        </p:nvSpPr>
        <p:spPr>
          <a:xfrm>
            <a:off x="609600" y="6377941"/>
            <a:ext cx="2804134" cy="342964"/>
          </a:xfrm>
          <a:prstGeom prst="rect">
            <a:avLst/>
          </a:prstGeom>
          <a:noFill/>
          <a:ln>
            <a:noFill/>
          </a:ln>
        </p:spPr>
        <p:txBody>
          <a:bodyPr spcFirstLastPara="1" wrap="square" lIns="0" tIns="0" rIns="0" bIns="0" anchor="t" anchorCtr="0"/>
          <a:lstStyle>
            <a:lvl1pPr marR="0" lvl="0" algn="l" rtl="0">
              <a:spcBef>
                <a:spcPts val="0"/>
              </a:spcBef>
              <a:spcAft>
                <a:spcPts val="0"/>
              </a:spcAft>
              <a:buSzPts val="1400"/>
              <a:buNone/>
              <a:defRPr sz="964" b="0" i="0" u="none" strike="noStrike" cap="none">
                <a:solidFill>
                  <a:srgbClr val="888888"/>
                </a:solidFill>
              </a:defRPr>
            </a:lvl1pPr>
            <a:lvl2pPr marR="0" lvl="1" algn="l" rtl="0">
              <a:spcBef>
                <a:spcPts val="0"/>
              </a:spcBef>
              <a:spcAft>
                <a:spcPts val="0"/>
              </a:spcAft>
              <a:buSzPts val="1400"/>
              <a:buNone/>
              <a:defRPr sz="964" b="0" i="0" u="none" strike="noStrike" cap="none"/>
            </a:lvl2pPr>
            <a:lvl3pPr marR="0" lvl="2" algn="l" rtl="0">
              <a:spcBef>
                <a:spcPts val="0"/>
              </a:spcBef>
              <a:spcAft>
                <a:spcPts val="0"/>
              </a:spcAft>
              <a:buSzPts val="1400"/>
              <a:buNone/>
              <a:defRPr sz="964" b="0" i="0" u="none" strike="noStrike" cap="none"/>
            </a:lvl3pPr>
            <a:lvl4pPr marR="0" lvl="3" algn="l" rtl="0">
              <a:spcBef>
                <a:spcPts val="0"/>
              </a:spcBef>
              <a:spcAft>
                <a:spcPts val="0"/>
              </a:spcAft>
              <a:buSzPts val="1400"/>
              <a:buNone/>
              <a:defRPr sz="964" b="0" i="0" u="none" strike="noStrike" cap="none"/>
            </a:lvl4pPr>
            <a:lvl5pPr marR="0" lvl="4" algn="l" rtl="0">
              <a:spcBef>
                <a:spcPts val="0"/>
              </a:spcBef>
              <a:spcAft>
                <a:spcPts val="0"/>
              </a:spcAft>
              <a:buSzPts val="1400"/>
              <a:buNone/>
              <a:defRPr sz="964" b="0" i="0" u="none" strike="noStrike" cap="none"/>
            </a:lvl5pPr>
            <a:lvl6pPr marR="0" lvl="5" algn="l" rtl="0">
              <a:spcBef>
                <a:spcPts val="0"/>
              </a:spcBef>
              <a:spcAft>
                <a:spcPts val="0"/>
              </a:spcAft>
              <a:buSzPts val="1400"/>
              <a:buNone/>
              <a:defRPr sz="964" b="0" i="0" u="none" strike="noStrike" cap="none"/>
            </a:lvl6pPr>
            <a:lvl7pPr marR="0" lvl="6" algn="l" rtl="0">
              <a:spcBef>
                <a:spcPts val="0"/>
              </a:spcBef>
              <a:spcAft>
                <a:spcPts val="0"/>
              </a:spcAft>
              <a:buSzPts val="1400"/>
              <a:buNone/>
              <a:defRPr sz="964" b="0" i="0" u="none" strike="noStrike" cap="none"/>
            </a:lvl7pPr>
            <a:lvl8pPr marR="0" lvl="7" algn="l" rtl="0">
              <a:spcBef>
                <a:spcPts val="0"/>
              </a:spcBef>
              <a:spcAft>
                <a:spcPts val="0"/>
              </a:spcAft>
              <a:buSzPts val="1400"/>
              <a:buNone/>
              <a:defRPr sz="964" b="0" i="0" u="none" strike="noStrike" cap="none"/>
            </a:lvl8pPr>
            <a:lvl9pPr marR="0" lvl="8" algn="l" rtl="0">
              <a:spcBef>
                <a:spcPts val="0"/>
              </a:spcBef>
              <a:spcAft>
                <a:spcPts val="0"/>
              </a:spcAft>
              <a:buSzPts val="1400"/>
              <a:buNone/>
              <a:defRPr sz="964" b="0" i="0" u="none" strike="noStrike" cap="none"/>
            </a:lvl9pPr>
          </a:lstStyle>
          <a:p>
            <a:endParaRPr/>
          </a:p>
        </p:txBody>
      </p:sp>
      <p:sp>
        <p:nvSpPr>
          <p:cNvPr id="10" name="Google Shape;10;p1"/>
          <p:cNvSpPr txBox="1">
            <a:spLocks noGrp="1"/>
          </p:cNvSpPr>
          <p:nvPr>
            <p:ph type="sldNum" idx="12"/>
          </p:nvPr>
        </p:nvSpPr>
        <p:spPr>
          <a:xfrm>
            <a:off x="8778241" y="6377941"/>
            <a:ext cx="2804134" cy="342964"/>
          </a:xfrm>
          <a:prstGeom prst="rect">
            <a:avLst/>
          </a:prstGeom>
          <a:noFill/>
          <a:ln>
            <a:noFill/>
          </a:ln>
        </p:spPr>
        <p:txBody>
          <a:bodyPr spcFirstLastPara="1" wrap="square" lIns="0" tIns="0" rIns="0" bIns="0" anchor="t" anchorCtr="0">
            <a:noAutofit/>
          </a:bodyPr>
          <a:lstStyle>
            <a:lvl1pPr marL="0" marR="0" lvl="0" indent="0" algn="r" rtl="0">
              <a:spcBef>
                <a:spcPts val="0"/>
              </a:spcBef>
              <a:buNone/>
              <a:defRPr sz="964" b="0" i="0" u="none" strike="noStrike" cap="none">
                <a:solidFill>
                  <a:srgbClr val="888888"/>
                </a:solidFill>
              </a:defRPr>
            </a:lvl1pPr>
            <a:lvl2pPr marL="0" marR="0" lvl="1" indent="0" algn="r" rtl="0">
              <a:spcBef>
                <a:spcPts val="0"/>
              </a:spcBef>
              <a:buNone/>
              <a:defRPr sz="964" b="0" i="0" u="none" strike="noStrike" cap="none">
                <a:solidFill>
                  <a:srgbClr val="888888"/>
                </a:solidFill>
              </a:defRPr>
            </a:lvl2pPr>
            <a:lvl3pPr marL="0" marR="0" lvl="2" indent="0" algn="r" rtl="0">
              <a:spcBef>
                <a:spcPts val="0"/>
              </a:spcBef>
              <a:buNone/>
              <a:defRPr sz="964" b="0" i="0" u="none" strike="noStrike" cap="none">
                <a:solidFill>
                  <a:srgbClr val="888888"/>
                </a:solidFill>
              </a:defRPr>
            </a:lvl3pPr>
            <a:lvl4pPr marL="0" marR="0" lvl="3" indent="0" algn="r" rtl="0">
              <a:spcBef>
                <a:spcPts val="0"/>
              </a:spcBef>
              <a:buNone/>
              <a:defRPr sz="964" b="0" i="0" u="none" strike="noStrike" cap="none">
                <a:solidFill>
                  <a:srgbClr val="888888"/>
                </a:solidFill>
              </a:defRPr>
            </a:lvl4pPr>
            <a:lvl5pPr marL="0" marR="0" lvl="4" indent="0" algn="r" rtl="0">
              <a:spcBef>
                <a:spcPts val="0"/>
              </a:spcBef>
              <a:buNone/>
              <a:defRPr sz="964" b="0" i="0" u="none" strike="noStrike" cap="none">
                <a:solidFill>
                  <a:srgbClr val="888888"/>
                </a:solidFill>
              </a:defRPr>
            </a:lvl5pPr>
            <a:lvl6pPr marL="0" marR="0" lvl="5" indent="0" algn="r" rtl="0">
              <a:spcBef>
                <a:spcPts val="0"/>
              </a:spcBef>
              <a:buNone/>
              <a:defRPr sz="964" b="0" i="0" u="none" strike="noStrike" cap="none">
                <a:solidFill>
                  <a:srgbClr val="888888"/>
                </a:solidFill>
              </a:defRPr>
            </a:lvl6pPr>
            <a:lvl7pPr marL="0" marR="0" lvl="6" indent="0" algn="r" rtl="0">
              <a:spcBef>
                <a:spcPts val="0"/>
              </a:spcBef>
              <a:buNone/>
              <a:defRPr sz="964" b="0" i="0" u="none" strike="noStrike" cap="none">
                <a:solidFill>
                  <a:srgbClr val="888888"/>
                </a:solidFill>
              </a:defRPr>
            </a:lvl7pPr>
            <a:lvl8pPr marL="0" marR="0" lvl="7" indent="0" algn="r" rtl="0">
              <a:spcBef>
                <a:spcPts val="0"/>
              </a:spcBef>
              <a:buNone/>
              <a:defRPr sz="964" b="0" i="0" u="none" strike="noStrike" cap="none">
                <a:solidFill>
                  <a:srgbClr val="888888"/>
                </a:solidFill>
              </a:defRPr>
            </a:lvl8pPr>
            <a:lvl9pPr marL="0" marR="0" lvl="8" indent="0" algn="r" rtl="0">
              <a:spcBef>
                <a:spcPts val="0"/>
              </a:spcBef>
              <a:buNone/>
              <a:defRPr sz="964" b="0" i="0" u="none" strike="noStrike" cap="none">
                <a:solidFill>
                  <a:srgbClr val="888888"/>
                </a:solidFill>
              </a:defRPr>
            </a:lvl9pPr>
          </a:lstStyle>
          <a:p>
            <a:fld id="{00000000-1234-1234-1234-123412341234}" type="slidenum">
              <a:rPr lang="en-US" smtClean="0"/>
              <a:pPr/>
              <a:t>‹#›</a:t>
            </a:fld>
            <a:endParaRPr lang="en-US" sz="750">
              <a:solidFill>
                <a:srgbClr val="000000"/>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54" r:id="rId2"/>
    <p:sldLayoutId id="2147483649" r:id="rId3"/>
    <p:sldLayoutId id="2147483650" r:id="rId4"/>
    <p:sldLayoutId id="2147483651" r:id="rId5"/>
    <p:sldLayoutId id="2147483652" r:id="rId6"/>
    <p:sldLayoutId id="2147483655" r:id="rId7"/>
    <p:sldLayoutId id="2147483673" r:id="rId8"/>
    <p:sldLayoutId id="2147483674" r:id="rId9"/>
    <p:sldLayoutId id="2147483675" r:id="rId10"/>
    <p:sldLayoutId id="2147483676" r:id="rId11"/>
    <p:sldLayoutId id="2147483677"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F50D20D1-FB23-684F-9AB5-129D6BD98B56}" type="datetimeFigureOut">
              <a:rPr lang="en-US" smtClean="0">
                <a:solidFill>
                  <a:prstClr val="black">
                    <a:lumMod val="95000"/>
                    <a:lumOff val="5000"/>
                  </a:prstClr>
                </a:solidFill>
              </a:rPr>
              <a:pPr/>
              <a:t>7/4/2019</a:t>
            </a:fld>
            <a:endParaRPr lang="en-US">
              <a:solidFill>
                <a:prstClr val="black">
                  <a:lumMod val="95000"/>
                  <a:lumOff val="5000"/>
                </a:prstClr>
              </a:solidFill>
            </a:endParaRPr>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solidFill>
                <a:prstClr val="black">
                  <a:lumMod val="95000"/>
                  <a:lumOff val="5000"/>
                </a:prstClr>
              </a:solidFill>
            </a:endParaRPr>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4696890"/>
      </p:ext>
    </p:extLst>
  </p:cSld>
  <p:clrMap bg1="lt1" tx1="dk1" bg2="lt2" tx2="dk2" accent1="accent1" accent2="accent2" accent3="accent3" accent4="accent4" accent5="accent5" accent6="accent6" hlink="hlink" folHlink="folHlink"/>
  <p:sldLayoutIdLst>
    <p:sldLayoutId id="2147483657" r:id="rId1"/>
    <p:sldLayoutId id="2147483658" r:id="rId2"/>
    <p:sldLayoutId id="2147483659" r:id="rId3"/>
    <p:sldLayoutId id="2147483660" r:id="rId4"/>
    <p:sldLayoutId id="2147483661" r:id="rId5"/>
    <p:sldLayoutId id="2147483662" r:id="rId6"/>
    <p:sldLayoutId id="2147483663" r:id="rId7"/>
    <p:sldLayoutId id="2147483664" r:id="rId8"/>
    <p:sldLayoutId id="2147483665" r:id="rId9"/>
    <p:sldLayoutId id="2147483666" r:id="rId10"/>
    <p:sldLayoutId id="2147483667" r:id="rId11"/>
    <p:sldLayoutId id="2147483668" r:id="rId12"/>
    <p:sldLayoutId id="2147483669" r:id="rId13"/>
    <p:sldLayoutId id="2147483670" r:id="rId14"/>
    <p:sldLayoutId id="2147483671" r:id="rId15"/>
    <p:sldLayoutId id="2147483672" r:id="rId16"/>
  </p:sldLayoutIdLst>
  <p:txStyles>
    <p:titleStyle>
      <a:lvl1pPr algn="l" defTabSz="914400" rtl="0" eaLnBrk="1" latinLnBrk="0" hangingPunct="1">
        <a:lnSpc>
          <a:spcPct val="80000"/>
        </a:lnSpc>
        <a:spcBef>
          <a:spcPct val="0"/>
        </a:spcBef>
        <a:buNone/>
        <a:defRPr sz="5000" kern="1200" cap="none"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0.xml"/><Relationship Id="rId1" Type="http://schemas.openxmlformats.org/officeDocument/2006/relationships/slideLayout" Target="../slideLayouts/slideLayout23.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21.xml"/><Relationship Id="rId1" Type="http://schemas.openxmlformats.org/officeDocument/2006/relationships/slideLayout" Target="../slideLayouts/slideLayout4.xml"/><Relationship Id="rId5" Type="http://schemas.openxmlformats.org/officeDocument/2006/relationships/image" Target="../media/image21.png"/><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3.xml"/><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4.xml"/><Relationship Id="rId1" Type="http://schemas.openxmlformats.org/officeDocument/2006/relationships/slideLayout" Target="../slideLayouts/slideLayout5.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2.tiff"/></Relationships>
</file>

<file path=ppt/slides/_rels/slide40.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39.xml"/><Relationship Id="rId1" Type="http://schemas.openxmlformats.org/officeDocument/2006/relationships/slideLayout" Target="../slideLayouts/slideLayout4.xml"/><Relationship Id="rId5" Type="http://schemas.openxmlformats.org/officeDocument/2006/relationships/image" Target="../media/image25.png"/><Relationship Id="rId4" Type="http://schemas.openxmlformats.org/officeDocument/2006/relationships/image" Target="../media/image2.png"/></Relationships>
</file>

<file path=ppt/slides/_rels/slide4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0.xml"/><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1.xml"/><Relationship Id="rId1" Type="http://schemas.openxmlformats.org/officeDocument/2006/relationships/slideLayout" Target="../slideLayouts/slideLayout5.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4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7.xml"/><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8.xml"/><Relationship Id="rId1" Type="http://schemas.openxmlformats.org/officeDocument/2006/relationships/slideLayout" Target="../slideLayouts/slideLayout5.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5.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4.xml"/><Relationship Id="rId1" Type="http://schemas.openxmlformats.org/officeDocument/2006/relationships/slideLayout" Target="../slideLayouts/slideLayout19.xml"/><Relationship Id="rId5" Type="http://schemas.openxmlformats.org/officeDocument/2006/relationships/image" Target="../media/image15.png"/><Relationship Id="rId4" Type="http://schemas.openxmlformats.org/officeDocument/2006/relationships/image" Target="../media/image14.png"/></Relationships>
</file>

<file path=ppt/slides/_rels/slide5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0.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1.xml"/><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2.xm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3.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4.xml"/><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5.xml"/><Relationship Id="rId1" Type="http://schemas.openxmlformats.org/officeDocument/2006/relationships/slideLayout" Target="../slideLayouts/slideLayout4.xml"/><Relationship Id="rId4" Type="http://schemas.openxmlformats.org/officeDocument/2006/relationships/image" Target="../media/image32.png"/></Relationships>
</file>

<file path=ppt/slides/_rels/slide5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6.xml"/><Relationship Id="rId1" Type="http://schemas.openxmlformats.org/officeDocument/2006/relationships/slideLayout" Target="../slideLayouts/slideLayout11.xml"/></Relationships>
</file>

<file path=ppt/slides/_rels/slide5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8.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6.xml"/></Relationships>
</file>

<file path=ppt/slides/_rels/slide6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0.xml"/><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2.xml"/><Relationship Id="rId1" Type="http://schemas.openxmlformats.org/officeDocument/2006/relationships/slideLayout" Target="../slideLayouts/slideLayout1.xml"/><Relationship Id="rId5" Type="http://schemas.openxmlformats.org/officeDocument/2006/relationships/image" Target="../media/image35.png"/><Relationship Id="rId4" Type="http://schemas.openxmlformats.org/officeDocument/2006/relationships/image" Target="../media/image34.png"/></Relationships>
</file>

<file path=ppt/slides/_rels/slide6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3.xml"/><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4.xml"/><Relationship Id="rId1" Type="http://schemas.openxmlformats.org/officeDocument/2006/relationships/slideLayout" Target="../slideLayouts/slideLayout1.xml"/><Relationship Id="rId4" Type="http://schemas.openxmlformats.org/officeDocument/2006/relationships/image" Target="../media/image34.png"/></Relationships>
</file>

<file path=ppt/slides/_rels/slide6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67.xml"/><Relationship Id="rId1" Type="http://schemas.openxmlformats.org/officeDocument/2006/relationships/slideLayout" Target="../slideLayouts/slideLayout11.xml"/></Relationships>
</file>

<file path=ppt/slides/_rels/slide6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8.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9.xml"/><Relationship Id="rId1" Type="http://schemas.openxmlformats.org/officeDocument/2006/relationships/slideLayout" Target="../slideLayouts/slideLayout1.xml"/><Relationship Id="rId4" Type="http://schemas.openxmlformats.org/officeDocument/2006/relationships/image" Target="../media/image36.png"/></Relationships>
</file>

<file path=ppt/slides/_rels/slide7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0.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1.xml"/><Relationship Id="rId1" Type="http://schemas.openxmlformats.org/officeDocument/2006/relationships/slideLayout" Target="../slideLayouts/slideLayout1.xml"/><Relationship Id="rId4" Type="http://schemas.openxmlformats.org/officeDocument/2006/relationships/image" Target="../media/image37.png"/></Relationships>
</file>

<file path=ppt/slides/_rels/slide7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72.xml"/><Relationship Id="rId1" Type="http://schemas.openxmlformats.org/officeDocument/2006/relationships/slideLayout" Target="../slideLayouts/slideLayout11.xml"/></Relationships>
</file>

<file path=ppt/slides/_rels/slide7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3.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FAF9869F-005C-7747-9353-1738ECD42A7A}"/>
              </a:ext>
            </a:extLst>
          </p:cNvPr>
          <p:cNvSpPr>
            <a:spLocks noGrp="1"/>
          </p:cNvSpPr>
          <p:nvPr>
            <p:ph type="ctrTitle"/>
          </p:nvPr>
        </p:nvSpPr>
        <p:spPr>
          <a:xfrm>
            <a:off x="469392" y="5091873"/>
            <a:ext cx="7772400" cy="1766127"/>
          </a:xfrm>
        </p:spPr>
        <p:txBody>
          <a:bodyPr>
            <a:normAutofit fontScale="90000"/>
          </a:bodyPr>
          <a:lstStyle/>
          <a:p>
            <a:r>
              <a:rPr lang="en-US" b="1" dirty="0"/>
              <a:t>Laboratory Medicine Core Data Analysis</a:t>
            </a:r>
            <a:br>
              <a:rPr lang="en-US" b="1" dirty="0"/>
            </a:br>
            <a:r>
              <a:rPr lang="en-US" dirty="0"/>
              <a:t> </a:t>
            </a:r>
          </a:p>
        </p:txBody>
      </p:sp>
      <p:sp>
        <p:nvSpPr>
          <p:cNvPr id="10" name="Subtitle 2">
            <a:extLst>
              <a:ext uri="{FF2B5EF4-FFF2-40B4-BE49-F238E27FC236}">
                <a16:creationId xmlns:a16="http://schemas.microsoft.com/office/drawing/2014/main" id="{A3059690-FFA6-8B44-A3BE-5E5CDF87329E}"/>
              </a:ext>
            </a:extLst>
          </p:cNvPr>
          <p:cNvSpPr>
            <a:spLocks noGrp="1"/>
          </p:cNvSpPr>
          <p:nvPr>
            <p:ph type="subTitle" idx="1"/>
          </p:nvPr>
        </p:nvSpPr>
        <p:spPr>
          <a:xfrm>
            <a:off x="8610599" y="4804013"/>
            <a:ext cx="3467669" cy="1673756"/>
          </a:xfrm>
        </p:spPr>
        <p:txBody>
          <a:bodyPr>
            <a:normAutofit/>
          </a:bodyPr>
          <a:lstStyle/>
          <a:p>
            <a:r>
              <a:rPr lang="en-US" sz="2800" dirty="0"/>
              <a:t>Lesson 4</a:t>
            </a:r>
          </a:p>
          <a:p>
            <a:r>
              <a:rPr lang="en-US" sz="2800" b="1" dirty="0"/>
              <a:t>Data Wrangling</a:t>
            </a:r>
            <a:endParaRPr lang="en-US" sz="2000" b="1" dirty="0"/>
          </a:p>
        </p:txBody>
      </p:sp>
    </p:spTree>
    <p:extLst>
      <p:ext uri="{BB962C8B-B14F-4D97-AF65-F5344CB8AC3E}">
        <p14:creationId xmlns:p14="http://schemas.microsoft.com/office/powerpoint/2010/main" val="22311962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18"/>
          <p:cNvSpPr txBox="1">
            <a:spLocks noGrp="1"/>
          </p:cNvSpPr>
          <p:nvPr>
            <p:ph type="title"/>
          </p:nvPr>
        </p:nvSpPr>
        <p:spPr>
          <a:xfrm>
            <a:off x="4126816" y="245005"/>
            <a:ext cx="3897093" cy="777536"/>
          </a:xfrm>
          <a:prstGeom prst="rect">
            <a:avLst/>
          </a:prstGeom>
          <a:noFill/>
          <a:ln>
            <a:noFill/>
          </a:ln>
        </p:spPr>
        <p:txBody>
          <a:bodyPr spcFirstLastPara="1" wrap="square" lIns="0" tIns="6455" rIns="0" bIns="0" anchor="t" anchorCtr="0">
            <a:noAutofit/>
          </a:bodyPr>
          <a:lstStyle/>
          <a:p>
            <a:pPr marL="6803"/>
            <a:r>
              <a:rPr lang="en-US" sz="5400" dirty="0">
                <a:solidFill>
                  <a:srgbClr val="000000"/>
                </a:solidFill>
              </a:rPr>
              <a:t>Isolating data</a:t>
            </a:r>
            <a:endParaRPr sz="5400" dirty="0"/>
          </a:p>
        </p:txBody>
      </p:sp>
      <p:graphicFrame>
        <p:nvGraphicFramePr>
          <p:cNvPr id="147" name="Google Shape;147;p18"/>
          <p:cNvGraphicFramePr/>
          <p:nvPr/>
        </p:nvGraphicFramePr>
        <p:xfrm>
          <a:off x="1150478" y="1730364"/>
          <a:ext cx="1046024" cy="968156"/>
        </p:xfrm>
        <a:graphic>
          <a:graphicData uri="http://schemas.openxmlformats.org/drawingml/2006/table">
            <a:tbl>
              <a:tblPr firstRow="1" bandRow="1">
                <a:noFill/>
                <a:tableStyleId>{809C1C93-8995-4D9E-87C8-A8817AF97DB9}</a:tableStyleId>
              </a:tblPr>
              <a:tblGrid>
                <a:gridCol w="209210">
                  <a:extLst>
                    <a:ext uri="{9D8B030D-6E8A-4147-A177-3AD203B41FA5}">
                      <a16:colId xmlns:a16="http://schemas.microsoft.com/office/drawing/2014/main" val="20000"/>
                    </a:ext>
                  </a:extLst>
                </a:gridCol>
                <a:gridCol w="197908">
                  <a:extLst>
                    <a:ext uri="{9D8B030D-6E8A-4147-A177-3AD203B41FA5}">
                      <a16:colId xmlns:a16="http://schemas.microsoft.com/office/drawing/2014/main" val="20001"/>
                    </a:ext>
                  </a:extLst>
                </a:gridCol>
                <a:gridCol w="286473">
                  <a:extLst>
                    <a:ext uri="{9D8B030D-6E8A-4147-A177-3AD203B41FA5}">
                      <a16:colId xmlns:a16="http://schemas.microsoft.com/office/drawing/2014/main" val="20002"/>
                    </a:ext>
                  </a:extLst>
                </a:gridCol>
                <a:gridCol w="352433">
                  <a:extLst>
                    <a:ext uri="{9D8B030D-6E8A-4147-A177-3AD203B41FA5}">
                      <a16:colId xmlns:a16="http://schemas.microsoft.com/office/drawing/2014/main" val="20003"/>
                    </a:ext>
                  </a:extLst>
                </a:gridCol>
              </a:tblGrid>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3"/>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5"/>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graphicFrame>
        <p:nvGraphicFramePr>
          <p:cNvPr id="148" name="Google Shape;148;p18"/>
          <p:cNvGraphicFramePr/>
          <p:nvPr/>
        </p:nvGraphicFramePr>
        <p:xfrm>
          <a:off x="2795045" y="1758052"/>
          <a:ext cx="603200" cy="968156"/>
        </p:xfrm>
        <a:graphic>
          <a:graphicData uri="http://schemas.openxmlformats.org/drawingml/2006/table">
            <a:tbl>
              <a:tblPr firstRow="1" bandRow="1">
                <a:noFill/>
                <a:tableStyleId>{809C1C93-8995-4D9E-87C8-A8817AF97DB9}</a:tableStyleId>
              </a:tblPr>
              <a:tblGrid>
                <a:gridCol w="296502">
                  <a:extLst>
                    <a:ext uri="{9D8B030D-6E8A-4147-A177-3AD203B41FA5}">
                      <a16:colId xmlns:a16="http://schemas.microsoft.com/office/drawing/2014/main" val="20000"/>
                    </a:ext>
                  </a:extLst>
                </a:gridCol>
                <a:gridCol w="306698">
                  <a:extLst>
                    <a:ext uri="{9D8B030D-6E8A-4147-A177-3AD203B41FA5}">
                      <a16:colId xmlns:a16="http://schemas.microsoft.com/office/drawing/2014/main" val="20001"/>
                    </a:ext>
                  </a:extLst>
                </a:gridCol>
              </a:tblGrid>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extLst>
                  <a:ext uri="{0D108BD9-81ED-4DB2-BD59-A6C34878D82A}">
                    <a16:rowId xmlns:a16="http://schemas.microsoft.com/office/drawing/2014/main" val="10000"/>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1"/>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2"/>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3"/>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4"/>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5"/>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6"/>
                  </a:ext>
                </a:extLst>
              </a:tr>
            </a:tbl>
          </a:graphicData>
        </a:graphic>
      </p:graphicFrame>
      <p:graphicFrame>
        <p:nvGraphicFramePr>
          <p:cNvPr id="150" name="Google Shape;150;p18"/>
          <p:cNvGraphicFramePr/>
          <p:nvPr/>
        </p:nvGraphicFramePr>
        <p:xfrm>
          <a:off x="2770556" y="4118015"/>
          <a:ext cx="1046024" cy="947968"/>
        </p:xfrm>
        <a:graphic>
          <a:graphicData uri="http://schemas.openxmlformats.org/drawingml/2006/table">
            <a:tbl>
              <a:tblPr firstRow="1" bandRow="1">
                <a:noFill/>
                <a:tableStyleId>{809C1C93-8995-4D9E-87C8-A8817AF97DB9}</a:tableStyleId>
              </a:tblPr>
              <a:tblGrid>
                <a:gridCol w="261506">
                  <a:extLst>
                    <a:ext uri="{9D8B030D-6E8A-4147-A177-3AD203B41FA5}">
                      <a16:colId xmlns:a16="http://schemas.microsoft.com/office/drawing/2014/main" val="20000"/>
                    </a:ext>
                  </a:extLst>
                </a:gridCol>
                <a:gridCol w="261506">
                  <a:extLst>
                    <a:ext uri="{9D8B030D-6E8A-4147-A177-3AD203B41FA5}">
                      <a16:colId xmlns:a16="http://schemas.microsoft.com/office/drawing/2014/main" val="20001"/>
                    </a:ext>
                  </a:extLst>
                </a:gridCol>
                <a:gridCol w="261506">
                  <a:extLst>
                    <a:ext uri="{9D8B030D-6E8A-4147-A177-3AD203B41FA5}">
                      <a16:colId xmlns:a16="http://schemas.microsoft.com/office/drawing/2014/main" val="20002"/>
                    </a:ext>
                  </a:extLst>
                </a:gridCol>
                <a:gridCol w="261506">
                  <a:extLst>
                    <a:ext uri="{9D8B030D-6E8A-4147-A177-3AD203B41FA5}">
                      <a16:colId xmlns:a16="http://schemas.microsoft.com/office/drawing/2014/main" val="20003"/>
                    </a:ext>
                  </a:extLst>
                </a:gridCol>
              </a:tblGrid>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extLst>
                  <a:ext uri="{0D108BD9-81ED-4DB2-BD59-A6C34878D82A}">
                    <a16:rowId xmlns:a16="http://schemas.microsoft.com/office/drawing/2014/main" val="10001"/>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extLst>
                  <a:ext uri="{0D108BD9-81ED-4DB2-BD59-A6C34878D82A}">
                    <a16:rowId xmlns:a16="http://schemas.microsoft.com/office/drawing/2014/main" val="10002"/>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extLst>
                  <a:ext uri="{0D108BD9-81ED-4DB2-BD59-A6C34878D82A}">
                    <a16:rowId xmlns:a16="http://schemas.microsoft.com/office/drawing/2014/main" val="10003"/>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extLst>
                  <a:ext uri="{0D108BD9-81ED-4DB2-BD59-A6C34878D82A}">
                    <a16:rowId xmlns:a16="http://schemas.microsoft.com/office/drawing/2014/main" val="10004"/>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extLst>
                  <a:ext uri="{0D108BD9-81ED-4DB2-BD59-A6C34878D82A}">
                    <a16:rowId xmlns:a16="http://schemas.microsoft.com/office/drawing/2014/main" val="10005"/>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extLst>
                  <a:ext uri="{0D108BD9-81ED-4DB2-BD59-A6C34878D82A}">
                    <a16:rowId xmlns:a16="http://schemas.microsoft.com/office/drawing/2014/main" val="10006"/>
                  </a:ext>
                </a:extLst>
              </a:tr>
            </a:tbl>
          </a:graphicData>
        </a:graphic>
      </p:graphicFrame>
      <p:graphicFrame>
        <p:nvGraphicFramePr>
          <p:cNvPr id="151" name="Google Shape;151;p18"/>
          <p:cNvGraphicFramePr/>
          <p:nvPr/>
        </p:nvGraphicFramePr>
        <p:xfrm>
          <a:off x="1150478" y="4118015"/>
          <a:ext cx="1046024" cy="947968"/>
        </p:xfrm>
        <a:graphic>
          <a:graphicData uri="http://schemas.openxmlformats.org/drawingml/2006/table">
            <a:tbl>
              <a:tblPr firstRow="1" bandRow="1">
                <a:noFill/>
                <a:tableStyleId>{809C1C93-8995-4D9E-87C8-A8817AF97DB9}</a:tableStyleId>
              </a:tblPr>
              <a:tblGrid>
                <a:gridCol w="261506">
                  <a:extLst>
                    <a:ext uri="{9D8B030D-6E8A-4147-A177-3AD203B41FA5}">
                      <a16:colId xmlns:a16="http://schemas.microsoft.com/office/drawing/2014/main" val="20000"/>
                    </a:ext>
                  </a:extLst>
                </a:gridCol>
                <a:gridCol w="261506">
                  <a:extLst>
                    <a:ext uri="{9D8B030D-6E8A-4147-A177-3AD203B41FA5}">
                      <a16:colId xmlns:a16="http://schemas.microsoft.com/office/drawing/2014/main" val="20001"/>
                    </a:ext>
                  </a:extLst>
                </a:gridCol>
                <a:gridCol w="261506">
                  <a:extLst>
                    <a:ext uri="{9D8B030D-6E8A-4147-A177-3AD203B41FA5}">
                      <a16:colId xmlns:a16="http://schemas.microsoft.com/office/drawing/2014/main" val="20002"/>
                    </a:ext>
                  </a:extLst>
                </a:gridCol>
                <a:gridCol w="261506">
                  <a:extLst>
                    <a:ext uri="{9D8B030D-6E8A-4147-A177-3AD203B41FA5}">
                      <a16:colId xmlns:a16="http://schemas.microsoft.com/office/drawing/2014/main" val="20003"/>
                    </a:ext>
                  </a:extLst>
                </a:gridCol>
              </a:tblGrid>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extLst>
                  <a:ext uri="{0D108BD9-81ED-4DB2-BD59-A6C34878D82A}">
                    <a16:rowId xmlns:a16="http://schemas.microsoft.com/office/drawing/2014/main" val="10001"/>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extLst>
                  <a:ext uri="{0D108BD9-81ED-4DB2-BD59-A6C34878D82A}">
                    <a16:rowId xmlns:a16="http://schemas.microsoft.com/office/drawing/2014/main" val="10002"/>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extLst>
                  <a:ext uri="{0D108BD9-81ED-4DB2-BD59-A6C34878D82A}">
                    <a16:rowId xmlns:a16="http://schemas.microsoft.com/office/drawing/2014/main" val="10003"/>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extLst>
                  <a:ext uri="{0D108BD9-81ED-4DB2-BD59-A6C34878D82A}">
                    <a16:rowId xmlns:a16="http://schemas.microsoft.com/office/drawing/2014/main" val="10004"/>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extLst>
                  <a:ext uri="{0D108BD9-81ED-4DB2-BD59-A6C34878D82A}">
                    <a16:rowId xmlns:a16="http://schemas.microsoft.com/office/drawing/2014/main" val="10005"/>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extLst>
                  <a:ext uri="{0D108BD9-81ED-4DB2-BD59-A6C34878D82A}">
                    <a16:rowId xmlns:a16="http://schemas.microsoft.com/office/drawing/2014/main" val="10006"/>
                  </a:ext>
                </a:extLst>
              </a:tr>
            </a:tbl>
          </a:graphicData>
        </a:graphic>
      </p:graphicFrame>
      <p:sp>
        <p:nvSpPr>
          <p:cNvPr id="152" name="Google Shape;152;p18"/>
          <p:cNvSpPr/>
          <p:nvPr/>
        </p:nvSpPr>
        <p:spPr>
          <a:xfrm>
            <a:off x="2332431" y="4224017"/>
            <a:ext cx="326685" cy="211347"/>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53" name="Google Shape;153;p18"/>
          <p:cNvSpPr txBox="1"/>
          <p:nvPr/>
        </p:nvSpPr>
        <p:spPr>
          <a:xfrm>
            <a:off x="4187608" y="1789222"/>
            <a:ext cx="7111013" cy="2307696"/>
          </a:xfrm>
          <a:prstGeom prst="rect">
            <a:avLst/>
          </a:prstGeom>
          <a:noFill/>
          <a:ln>
            <a:noFill/>
          </a:ln>
        </p:spPr>
        <p:txBody>
          <a:bodyPr spcFirstLastPara="1" wrap="square" lIns="0" tIns="8156" rIns="0" bIns="0" anchor="t" anchorCtr="0">
            <a:noAutofit/>
          </a:bodyPr>
          <a:lstStyle/>
          <a:p>
            <a:pPr marL="6803"/>
            <a:r>
              <a:rPr lang="en-US" sz="4000" dirty="0">
                <a:latin typeface="Calibri"/>
                <a:ea typeface="Calibri"/>
                <a:cs typeface="Calibri"/>
                <a:sym typeface="Calibri"/>
              </a:rPr>
              <a:t>Extract columns with </a:t>
            </a:r>
            <a:r>
              <a:rPr lang="en-US" sz="4000" b="1" dirty="0">
                <a:solidFill>
                  <a:srgbClr val="0365C0"/>
                </a:solidFill>
                <a:latin typeface="Trebuchet MS"/>
                <a:ea typeface="Trebuchet MS"/>
                <a:cs typeface="Trebuchet MS"/>
                <a:sym typeface="Trebuchet MS"/>
              </a:rPr>
              <a:t>select()</a:t>
            </a:r>
            <a:endParaRPr sz="4000" dirty="0">
              <a:latin typeface="Trebuchet MS"/>
              <a:ea typeface="Trebuchet MS"/>
              <a:cs typeface="Trebuchet MS"/>
              <a:sym typeface="Trebuchet MS"/>
            </a:endParaRPr>
          </a:p>
          <a:p>
            <a:pPr>
              <a:spcBef>
                <a:spcPts val="16"/>
              </a:spcBef>
            </a:pPr>
            <a:endParaRPr sz="4000" dirty="0">
              <a:latin typeface="Times New Roman"/>
              <a:ea typeface="Times New Roman"/>
              <a:cs typeface="Times New Roman"/>
              <a:sym typeface="Times New Roman"/>
            </a:endParaRPr>
          </a:p>
          <a:p>
            <a:pPr marL="6803"/>
            <a:r>
              <a:rPr lang="en-US" sz="4000" dirty="0">
                <a:latin typeface="Calibri"/>
                <a:ea typeface="Calibri"/>
                <a:cs typeface="Calibri"/>
                <a:sym typeface="Calibri"/>
              </a:rPr>
              <a:t>Extract rows with </a:t>
            </a:r>
            <a:r>
              <a:rPr lang="en-US" sz="4000" b="1" dirty="0">
                <a:solidFill>
                  <a:srgbClr val="0365C0"/>
                </a:solidFill>
                <a:latin typeface="Trebuchet MS"/>
                <a:ea typeface="Trebuchet MS"/>
                <a:cs typeface="Trebuchet MS"/>
                <a:sym typeface="Trebuchet MS"/>
              </a:rPr>
              <a:t>filter()</a:t>
            </a:r>
            <a:endParaRPr sz="4000" dirty="0">
              <a:latin typeface="Trebuchet MS"/>
              <a:ea typeface="Trebuchet MS"/>
              <a:cs typeface="Trebuchet MS"/>
              <a:sym typeface="Trebuchet MS"/>
            </a:endParaRPr>
          </a:p>
          <a:p>
            <a:endParaRPr sz="4000" dirty="0">
              <a:latin typeface="Times New Roman"/>
              <a:ea typeface="Times New Roman"/>
              <a:cs typeface="Times New Roman"/>
              <a:sym typeface="Times New Roman"/>
            </a:endParaRPr>
          </a:p>
          <a:p>
            <a:pPr marL="6803"/>
            <a:r>
              <a:rPr lang="en-US" sz="4000" dirty="0">
                <a:latin typeface="Calibri"/>
                <a:ea typeface="Calibri"/>
                <a:cs typeface="Calibri"/>
                <a:sym typeface="Calibri"/>
              </a:rPr>
              <a:t>Arrange rows, with </a:t>
            </a:r>
            <a:r>
              <a:rPr lang="en-US" sz="4000" b="1" dirty="0">
                <a:solidFill>
                  <a:srgbClr val="0365C0"/>
                </a:solidFill>
                <a:latin typeface="Trebuchet MS"/>
                <a:ea typeface="Trebuchet MS"/>
                <a:cs typeface="Trebuchet MS"/>
                <a:sym typeface="Trebuchet MS"/>
              </a:rPr>
              <a:t>arrange()</a:t>
            </a:r>
            <a:r>
              <a:rPr lang="en-US" sz="4000" dirty="0">
                <a:latin typeface="Calibri"/>
                <a:ea typeface="Calibri"/>
                <a:cs typeface="Calibri"/>
                <a:sym typeface="Calibri"/>
              </a:rPr>
              <a:t>.</a:t>
            </a:r>
            <a:endParaRPr sz="4000" dirty="0">
              <a:latin typeface="Calibri"/>
              <a:ea typeface="Calibri"/>
              <a:cs typeface="Calibri"/>
              <a:sym typeface="Calibri"/>
            </a:endParaRPr>
          </a:p>
        </p:txBody>
      </p:sp>
      <p:graphicFrame>
        <p:nvGraphicFramePr>
          <p:cNvPr id="154" name="Google Shape;154;p18"/>
          <p:cNvGraphicFramePr/>
          <p:nvPr/>
        </p:nvGraphicFramePr>
        <p:xfrm>
          <a:off x="1150479" y="2927483"/>
          <a:ext cx="1046024" cy="968156"/>
        </p:xfrm>
        <a:graphic>
          <a:graphicData uri="http://schemas.openxmlformats.org/drawingml/2006/table">
            <a:tbl>
              <a:tblPr firstRow="1" bandRow="1">
                <a:noFill/>
                <a:tableStyleId>{809C1C93-8995-4D9E-87C8-A8817AF97DB9}</a:tableStyleId>
              </a:tblPr>
              <a:tblGrid>
                <a:gridCol w="209210">
                  <a:extLst>
                    <a:ext uri="{9D8B030D-6E8A-4147-A177-3AD203B41FA5}">
                      <a16:colId xmlns:a16="http://schemas.microsoft.com/office/drawing/2014/main" val="20000"/>
                    </a:ext>
                  </a:extLst>
                </a:gridCol>
                <a:gridCol w="197908">
                  <a:extLst>
                    <a:ext uri="{9D8B030D-6E8A-4147-A177-3AD203B41FA5}">
                      <a16:colId xmlns:a16="http://schemas.microsoft.com/office/drawing/2014/main" val="20001"/>
                    </a:ext>
                  </a:extLst>
                </a:gridCol>
                <a:gridCol w="286473">
                  <a:extLst>
                    <a:ext uri="{9D8B030D-6E8A-4147-A177-3AD203B41FA5}">
                      <a16:colId xmlns:a16="http://schemas.microsoft.com/office/drawing/2014/main" val="20002"/>
                    </a:ext>
                  </a:extLst>
                </a:gridCol>
                <a:gridCol w="352433">
                  <a:extLst>
                    <a:ext uri="{9D8B030D-6E8A-4147-A177-3AD203B41FA5}">
                      <a16:colId xmlns:a16="http://schemas.microsoft.com/office/drawing/2014/main" val="20003"/>
                    </a:ext>
                  </a:extLst>
                </a:gridCol>
              </a:tblGrid>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3"/>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5"/>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graphicFrame>
        <p:nvGraphicFramePr>
          <p:cNvPr id="156" name="Google Shape;156;p18"/>
          <p:cNvGraphicFramePr/>
          <p:nvPr/>
        </p:nvGraphicFramePr>
        <p:xfrm>
          <a:off x="2773115" y="2927483"/>
          <a:ext cx="1046024" cy="402120"/>
        </p:xfrm>
        <a:graphic>
          <a:graphicData uri="http://schemas.openxmlformats.org/drawingml/2006/table">
            <a:tbl>
              <a:tblPr firstRow="1" bandRow="1">
                <a:noFill/>
                <a:tableStyleId>{809C1C93-8995-4D9E-87C8-A8817AF97DB9}</a:tableStyleId>
              </a:tblPr>
              <a:tblGrid>
                <a:gridCol w="209210">
                  <a:extLst>
                    <a:ext uri="{9D8B030D-6E8A-4147-A177-3AD203B41FA5}">
                      <a16:colId xmlns:a16="http://schemas.microsoft.com/office/drawing/2014/main" val="20000"/>
                    </a:ext>
                  </a:extLst>
                </a:gridCol>
                <a:gridCol w="197908">
                  <a:extLst>
                    <a:ext uri="{9D8B030D-6E8A-4147-A177-3AD203B41FA5}">
                      <a16:colId xmlns:a16="http://schemas.microsoft.com/office/drawing/2014/main" val="20001"/>
                    </a:ext>
                  </a:extLst>
                </a:gridCol>
                <a:gridCol w="286473">
                  <a:extLst>
                    <a:ext uri="{9D8B030D-6E8A-4147-A177-3AD203B41FA5}">
                      <a16:colId xmlns:a16="http://schemas.microsoft.com/office/drawing/2014/main" val="20002"/>
                    </a:ext>
                  </a:extLst>
                </a:gridCol>
                <a:gridCol w="352433">
                  <a:extLst>
                    <a:ext uri="{9D8B030D-6E8A-4147-A177-3AD203B41FA5}">
                      <a16:colId xmlns:a16="http://schemas.microsoft.com/office/drawing/2014/main" val="20003"/>
                    </a:ext>
                  </a:extLst>
                </a:gridCol>
              </a:tblGrid>
              <a:tr h="134040">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134040">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1"/>
                  </a:ext>
                </a:extLst>
              </a:tr>
              <a:tr h="134040">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2"/>
                  </a:ext>
                </a:extLst>
              </a:tr>
            </a:tbl>
          </a:graphicData>
        </a:graphic>
      </p:graphicFrame>
      <p:sp>
        <p:nvSpPr>
          <p:cNvPr id="14" name="Google Shape;46;p7"/>
          <p:cNvSpPr>
            <a:spLocks noChangeAspect="1"/>
          </p:cNvSpPr>
          <p:nvPr/>
        </p:nvSpPr>
        <p:spPr>
          <a:xfrm>
            <a:off x="11152671" y="5805616"/>
            <a:ext cx="776274" cy="835671"/>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endParaRPr sz="964"/>
          </a:p>
        </p:txBody>
      </p:sp>
      <p:sp>
        <p:nvSpPr>
          <p:cNvPr id="16" name="Google Shape;152;p18"/>
          <p:cNvSpPr/>
          <p:nvPr/>
        </p:nvSpPr>
        <p:spPr>
          <a:xfrm>
            <a:off x="2321466" y="3022869"/>
            <a:ext cx="326685" cy="211347"/>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7" name="Google Shape;152;p18"/>
          <p:cNvSpPr/>
          <p:nvPr/>
        </p:nvSpPr>
        <p:spPr>
          <a:xfrm>
            <a:off x="2332431" y="2108768"/>
            <a:ext cx="326685" cy="211347"/>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Tree>
    <p:extLst>
      <p:ext uri="{BB962C8B-B14F-4D97-AF65-F5344CB8AC3E}">
        <p14:creationId xmlns:p14="http://schemas.microsoft.com/office/powerpoint/2010/main" val="26437079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0" y="0"/>
            <a:ext cx="12192000" cy="6857518"/>
          </a:xfrm>
          <a:custGeom>
            <a:avLst/>
            <a:gdLst>
              <a:gd name="connsiteX0" fmla="*/ 9692640 w 12192000"/>
              <a:gd name="connsiteY0" fmla="*/ 5694218 h 6857518"/>
              <a:gd name="connsiteX1" fmla="*/ 9692640 w 12192000"/>
              <a:gd name="connsiteY1" fmla="*/ 6321565 h 6857518"/>
              <a:gd name="connsiteX2" fmla="*/ 11813437 w 12192000"/>
              <a:gd name="connsiteY2" fmla="*/ 6321565 h 6857518"/>
              <a:gd name="connsiteX3" fmla="*/ 11813437 w 12192000"/>
              <a:gd name="connsiteY3" fmla="*/ 5694218 h 6857518"/>
              <a:gd name="connsiteX4" fmla="*/ 0 w 12192000"/>
              <a:gd name="connsiteY4" fmla="*/ 0 h 6857518"/>
              <a:gd name="connsiteX5" fmla="*/ 12192000 w 12192000"/>
              <a:gd name="connsiteY5" fmla="*/ 0 h 6857518"/>
              <a:gd name="connsiteX6" fmla="*/ 12192000 w 12192000"/>
              <a:gd name="connsiteY6" fmla="*/ 6857518 h 6857518"/>
              <a:gd name="connsiteX7" fmla="*/ 0 w 12192000"/>
              <a:gd name="connsiteY7" fmla="*/ 6857518 h 6857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7518">
                <a:moveTo>
                  <a:pt x="9692640" y="5694218"/>
                </a:moveTo>
                <a:lnTo>
                  <a:pt x="9692640" y="6321565"/>
                </a:lnTo>
                <a:lnTo>
                  <a:pt x="11813437" y="6321565"/>
                </a:lnTo>
                <a:lnTo>
                  <a:pt x="11813437" y="5694218"/>
                </a:lnTo>
                <a:close/>
                <a:moveTo>
                  <a:pt x="0" y="0"/>
                </a:moveTo>
                <a:lnTo>
                  <a:pt x="12192000" y="0"/>
                </a:lnTo>
                <a:lnTo>
                  <a:pt x="12192000" y="6857518"/>
                </a:lnTo>
                <a:lnTo>
                  <a:pt x="0" y="6857518"/>
                </a:lnTo>
                <a:close/>
              </a:path>
            </a:pathLst>
          </a:cu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5" name="Google Shape;53;p8"/>
          <p:cNvSpPr txBox="1"/>
          <p:nvPr/>
        </p:nvSpPr>
        <p:spPr>
          <a:xfrm>
            <a:off x="4457085" y="422246"/>
            <a:ext cx="3277829" cy="914464"/>
          </a:xfrm>
          <a:prstGeom prst="rect">
            <a:avLst/>
          </a:prstGeom>
          <a:noFill/>
          <a:ln>
            <a:noFill/>
          </a:ln>
        </p:spPr>
        <p:txBody>
          <a:bodyPr spcFirstLastPara="1" wrap="square" lIns="0" tIns="8504" rIns="0" bIns="0" anchor="t" anchorCtr="0">
            <a:noAutofit/>
          </a:bodyPr>
          <a:lstStyle/>
          <a:p>
            <a:pPr marL="6803"/>
            <a:r>
              <a:rPr lang="en-US" sz="5196" dirty="0">
                <a:solidFill>
                  <a:srgbClr val="005493"/>
                </a:solidFill>
                <a:latin typeface="Calibri"/>
                <a:ea typeface="Calibri"/>
                <a:cs typeface="Calibri"/>
                <a:sym typeface="Calibri"/>
              </a:rPr>
              <a:t>Your Turn 1</a:t>
            </a:r>
            <a:endParaRPr sz="5196" dirty="0">
              <a:latin typeface="Calibri"/>
              <a:ea typeface="Calibri"/>
              <a:cs typeface="Calibri"/>
              <a:sym typeface="Calibri"/>
            </a:endParaRPr>
          </a:p>
        </p:txBody>
      </p:sp>
      <p:sp>
        <p:nvSpPr>
          <p:cNvPr id="6" name="Google Shape;54;p8"/>
          <p:cNvSpPr txBox="1"/>
          <p:nvPr/>
        </p:nvSpPr>
        <p:spPr>
          <a:xfrm>
            <a:off x="3535680" y="2077900"/>
            <a:ext cx="7216140" cy="1386964"/>
          </a:xfrm>
          <a:prstGeom prst="rect">
            <a:avLst/>
          </a:prstGeom>
          <a:noFill/>
          <a:ln>
            <a:noFill/>
          </a:ln>
        </p:spPr>
        <p:txBody>
          <a:bodyPr spcFirstLastPara="1" wrap="square" lIns="0" tIns="6455" rIns="0" bIns="0" anchor="t" anchorCtr="0">
            <a:noAutofit/>
          </a:bodyPr>
          <a:lstStyle/>
          <a:p>
            <a:pPr marL="6803" marR="2721">
              <a:lnSpc>
                <a:spcPct val="134900"/>
              </a:lnSpc>
            </a:pPr>
            <a:r>
              <a:rPr lang="en-US" sz="4400" dirty="0">
                <a:solidFill>
                  <a:srgbClr val="005493"/>
                </a:solidFill>
                <a:latin typeface="Calibri"/>
                <a:ea typeface="Calibri"/>
                <a:cs typeface="Calibri"/>
                <a:sym typeface="Calibri"/>
              </a:rPr>
              <a:t>Open "</a:t>
            </a:r>
            <a:r>
              <a:rPr lang="en-US" sz="4400" b="1" dirty="0">
                <a:solidFill>
                  <a:srgbClr val="005493"/>
                </a:solidFill>
              </a:rPr>
              <a:t>03-Transform.Rmd" </a:t>
            </a:r>
            <a:r>
              <a:rPr lang="en-US" sz="4400" dirty="0">
                <a:solidFill>
                  <a:srgbClr val="005493"/>
                </a:solidFill>
                <a:latin typeface="Calibri"/>
                <a:ea typeface="Calibri"/>
                <a:cs typeface="Calibri"/>
                <a:sym typeface="Calibri"/>
              </a:rPr>
              <a:t>Run the setup chunk</a:t>
            </a:r>
            <a:endParaRPr sz="4400" dirty="0">
              <a:latin typeface="Calibri"/>
              <a:ea typeface="Calibri"/>
              <a:cs typeface="Calibri"/>
              <a:sym typeface="Calibri"/>
            </a:endParaRPr>
          </a:p>
        </p:txBody>
      </p:sp>
      <p:pic>
        <p:nvPicPr>
          <p:cNvPr id="3" name="Picture 2"/>
          <p:cNvPicPr>
            <a:picLocks noChangeAspect="1"/>
          </p:cNvPicPr>
          <p:nvPr/>
        </p:nvPicPr>
        <p:blipFill>
          <a:blip r:embed="rId4"/>
          <a:stretch>
            <a:fillRect/>
          </a:stretch>
        </p:blipFill>
        <p:spPr>
          <a:xfrm>
            <a:off x="2037670" y="4045403"/>
            <a:ext cx="9324975" cy="1314450"/>
          </a:xfrm>
          <a:prstGeom prst="rect">
            <a:avLst/>
          </a:prstGeom>
        </p:spPr>
      </p:pic>
      <p:sp>
        <p:nvSpPr>
          <p:cNvPr id="4" name="Oval 3"/>
          <p:cNvSpPr/>
          <p:nvPr/>
        </p:nvSpPr>
        <p:spPr>
          <a:xfrm>
            <a:off x="10937421" y="4086223"/>
            <a:ext cx="359229" cy="361461"/>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792913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Shape 160"/>
        <p:cNvGrpSpPr/>
        <p:nvPr/>
      </p:nvGrpSpPr>
      <p:grpSpPr>
        <a:xfrm>
          <a:off x="0" y="0"/>
          <a:ext cx="0" cy="0"/>
          <a:chOff x="0" y="0"/>
          <a:chExt cx="0" cy="0"/>
        </a:xfrm>
      </p:grpSpPr>
      <p:sp>
        <p:nvSpPr>
          <p:cNvPr id="161" name="Google Shape;161;p19"/>
          <p:cNvSpPr/>
          <p:nvPr/>
        </p:nvSpPr>
        <p:spPr>
          <a:xfrm>
            <a:off x="0" y="0"/>
            <a:ext cx="12191999" cy="6857518"/>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62" name="Google Shape;162;p19"/>
          <p:cNvSpPr txBox="1">
            <a:spLocks noGrp="1"/>
          </p:cNvSpPr>
          <p:nvPr>
            <p:ph type="title"/>
          </p:nvPr>
        </p:nvSpPr>
        <p:spPr>
          <a:xfrm>
            <a:off x="4277359" y="2519421"/>
            <a:ext cx="3453429" cy="1539482"/>
          </a:xfrm>
          <a:prstGeom prst="rect">
            <a:avLst/>
          </a:prstGeom>
          <a:noFill/>
          <a:ln>
            <a:noFill/>
          </a:ln>
        </p:spPr>
        <p:txBody>
          <a:bodyPr spcFirstLastPara="1" wrap="square" lIns="0" tIns="9522" rIns="0" bIns="0" anchor="t" anchorCtr="0">
            <a:noAutofit/>
          </a:bodyPr>
          <a:lstStyle/>
          <a:p>
            <a:pPr marL="6803"/>
            <a:r>
              <a:rPr lang="en-US" sz="8812">
                <a:solidFill>
                  <a:srgbClr val="F0F0F0"/>
                </a:solidFill>
              </a:rPr>
              <a:t>select()</a:t>
            </a:r>
            <a:endParaRPr sz="8812"/>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Shape 166"/>
        <p:cNvGrpSpPr/>
        <p:nvPr/>
      </p:nvGrpSpPr>
      <p:grpSpPr>
        <a:xfrm>
          <a:off x="0" y="0"/>
          <a:ext cx="0" cy="0"/>
          <a:chOff x="0" y="0"/>
          <a:chExt cx="0" cy="0"/>
        </a:xfrm>
      </p:grpSpPr>
      <p:sp>
        <p:nvSpPr>
          <p:cNvPr id="168" name="Google Shape;168;p20"/>
          <p:cNvSpPr txBox="1">
            <a:spLocks noGrp="1"/>
          </p:cNvSpPr>
          <p:nvPr>
            <p:ph type="title"/>
          </p:nvPr>
        </p:nvSpPr>
        <p:spPr>
          <a:xfrm>
            <a:off x="5036363" y="680348"/>
            <a:ext cx="2119273"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select()</a:t>
            </a:r>
            <a:endParaRPr dirty="0"/>
          </a:p>
        </p:txBody>
      </p:sp>
      <p:sp>
        <p:nvSpPr>
          <p:cNvPr id="171" name="Google Shape;171;p20"/>
          <p:cNvSpPr txBox="1"/>
          <p:nvPr/>
        </p:nvSpPr>
        <p:spPr>
          <a:xfrm>
            <a:off x="2886228" y="1725726"/>
            <a:ext cx="5912332" cy="1167589"/>
          </a:xfrm>
          <a:prstGeom prst="rect">
            <a:avLst/>
          </a:prstGeom>
          <a:noFill/>
          <a:ln>
            <a:noFill/>
          </a:ln>
        </p:spPr>
        <p:txBody>
          <a:bodyPr spcFirstLastPara="1" wrap="square" lIns="0" tIns="6455" rIns="0" bIns="0" anchor="t" anchorCtr="0">
            <a:noAutofit/>
          </a:bodyPr>
          <a:lstStyle/>
          <a:p>
            <a:pPr marL="6803"/>
            <a:r>
              <a:rPr lang="en-US" sz="3200" dirty="0">
                <a:latin typeface="Calibri"/>
                <a:ea typeface="Calibri"/>
                <a:cs typeface="Calibri"/>
                <a:sym typeface="Calibri"/>
              </a:rPr>
              <a:t>Extract columns from a data frame</a:t>
            </a:r>
            <a:endParaRPr sz="2652" dirty="0">
              <a:latin typeface="Calibri"/>
              <a:ea typeface="Calibri"/>
              <a:cs typeface="Calibri"/>
              <a:sym typeface="Calibri"/>
            </a:endParaRPr>
          </a:p>
          <a:p>
            <a:pPr marL="73817">
              <a:spcBef>
                <a:spcPts val="2354"/>
              </a:spcBef>
            </a:pPr>
            <a:endParaRPr sz="3200" dirty="0">
              <a:latin typeface="Consolas" panose="020B0609020204030204" pitchFamily="49" charset="0"/>
              <a:ea typeface="Courier New"/>
              <a:cs typeface="Consolas" panose="020B0609020204030204" pitchFamily="49" charset="0"/>
              <a:sym typeface="Courier New"/>
            </a:endParaRPr>
          </a:p>
        </p:txBody>
      </p:sp>
      <p:sp>
        <p:nvSpPr>
          <p:cNvPr id="13"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aphicFrame>
        <p:nvGraphicFramePr>
          <p:cNvPr id="14" name="Google Shape;147;p18"/>
          <p:cNvGraphicFramePr/>
          <p:nvPr>
            <p:extLst>
              <p:ext uri="{D42A27DB-BD31-4B8C-83A1-F6EECF244321}">
                <p14:modId xmlns:p14="http://schemas.microsoft.com/office/powerpoint/2010/main" val="2477289258"/>
              </p:ext>
            </p:extLst>
          </p:nvPr>
        </p:nvGraphicFramePr>
        <p:xfrm>
          <a:off x="1920241" y="2893314"/>
          <a:ext cx="3615684" cy="1876805"/>
        </p:xfrm>
        <a:graphic>
          <a:graphicData uri="http://schemas.openxmlformats.org/drawingml/2006/table">
            <a:tbl>
              <a:tblPr firstRow="1" bandRow="1">
                <a:noFill/>
                <a:tableStyleId>{809C1C93-8995-4D9E-87C8-A8817AF97DB9}</a:tableStyleId>
              </a:tblPr>
              <a:tblGrid>
                <a:gridCol w="723154">
                  <a:extLst>
                    <a:ext uri="{9D8B030D-6E8A-4147-A177-3AD203B41FA5}">
                      <a16:colId xmlns:a16="http://schemas.microsoft.com/office/drawing/2014/main" val="20000"/>
                    </a:ext>
                  </a:extLst>
                </a:gridCol>
                <a:gridCol w="684088">
                  <a:extLst>
                    <a:ext uri="{9D8B030D-6E8A-4147-A177-3AD203B41FA5}">
                      <a16:colId xmlns:a16="http://schemas.microsoft.com/office/drawing/2014/main" val="20001"/>
                    </a:ext>
                  </a:extLst>
                </a:gridCol>
                <a:gridCol w="990222">
                  <a:extLst>
                    <a:ext uri="{9D8B030D-6E8A-4147-A177-3AD203B41FA5}">
                      <a16:colId xmlns:a16="http://schemas.microsoft.com/office/drawing/2014/main" val="20002"/>
                    </a:ext>
                  </a:extLst>
                </a:gridCol>
                <a:gridCol w="1218220">
                  <a:extLst>
                    <a:ext uri="{9D8B030D-6E8A-4147-A177-3AD203B41FA5}">
                      <a16:colId xmlns:a16="http://schemas.microsoft.com/office/drawing/2014/main" val="20003"/>
                    </a:ext>
                  </a:extLst>
                </a:gridCol>
              </a:tblGrid>
              <a:tr h="268115">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26811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26811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r h="26811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3"/>
                  </a:ext>
                </a:extLst>
              </a:tr>
              <a:tr h="26811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r h="26811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5"/>
                  </a:ext>
                </a:extLst>
              </a:tr>
              <a:tr h="26811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graphicFrame>
        <p:nvGraphicFramePr>
          <p:cNvPr id="15" name="Google Shape;148;p18"/>
          <p:cNvGraphicFramePr/>
          <p:nvPr>
            <p:extLst>
              <p:ext uri="{D42A27DB-BD31-4B8C-83A1-F6EECF244321}">
                <p14:modId xmlns:p14="http://schemas.microsoft.com/office/powerpoint/2010/main" val="2992880204"/>
              </p:ext>
            </p:extLst>
          </p:nvPr>
        </p:nvGraphicFramePr>
        <p:xfrm>
          <a:off x="7641021" y="2890346"/>
          <a:ext cx="1511814" cy="1879773"/>
        </p:xfrm>
        <a:graphic>
          <a:graphicData uri="http://schemas.openxmlformats.org/drawingml/2006/table">
            <a:tbl>
              <a:tblPr firstRow="1" bandRow="1">
                <a:noFill/>
                <a:tableStyleId>{809C1C93-8995-4D9E-87C8-A8817AF97DB9}</a:tableStyleId>
              </a:tblPr>
              <a:tblGrid>
                <a:gridCol w="743130">
                  <a:extLst>
                    <a:ext uri="{9D8B030D-6E8A-4147-A177-3AD203B41FA5}">
                      <a16:colId xmlns:a16="http://schemas.microsoft.com/office/drawing/2014/main" val="20000"/>
                    </a:ext>
                  </a:extLst>
                </a:gridCol>
                <a:gridCol w="768684">
                  <a:extLst>
                    <a:ext uri="{9D8B030D-6E8A-4147-A177-3AD203B41FA5}">
                      <a16:colId xmlns:a16="http://schemas.microsoft.com/office/drawing/2014/main" val="20001"/>
                    </a:ext>
                  </a:extLst>
                </a:gridCol>
              </a:tblGrid>
              <a:tr h="26853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extLst>
                  <a:ext uri="{0D108BD9-81ED-4DB2-BD59-A6C34878D82A}">
                    <a16:rowId xmlns:a16="http://schemas.microsoft.com/office/drawing/2014/main" val="10000"/>
                  </a:ext>
                </a:extLst>
              </a:tr>
              <a:tr h="26853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1"/>
                  </a:ext>
                </a:extLst>
              </a:tr>
              <a:tr h="26853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2"/>
                  </a:ext>
                </a:extLst>
              </a:tr>
              <a:tr h="26853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3"/>
                  </a:ext>
                </a:extLst>
              </a:tr>
              <a:tr h="26853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4"/>
                  </a:ext>
                </a:extLst>
              </a:tr>
              <a:tr h="26853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5"/>
                  </a:ext>
                </a:extLst>
              </a:tr>
              <a:tr h="26853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6"/>
                  </a:ext>
                </a:extLst>
              </a:tr>
            </a:tbl>
          </a:graphicData>
        </a:graphic>
      </p:graphicFrame>
      <p:sp>
        <p:nvSpPr>
          <p:cNvPr id="2" name="Right Arrow 1"/>
          <p:cNvSpPr/>
          <p:nvPr/>
        </p:nvSpPr>
        <p:spPr>
          <a:xfrm>
            <a:off x="6176993" y="3429000"/>
            <a:ext cx="822960" cy="3048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8" name="Google Shape;168;p20"/>
          <p:cNvSpPr txBox="1">
            <a:spLocks noGrp="1"/>
          </p:cNvSpPr>
          <p:nvPr>
            <p:ph type="title"/>
          </p:nvPr>
        </p:nvSpPr>
        <p:spPr>
          <a:xfrm>
            <a:off x="5236567" y="684400"/>
            <a:ext cx="2119273"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select()</a:t>
            </a:r>
            <a:endParaRPr dirty="0"/>
          </a:p>
        </p:txBody>
      </p:sp>
      <p:sp>
        <p:nvSpPr>
          <p:cNvPr id="169" name="Google Shape;169;p20"/>
          <p:cNvSpPr/>
          <p:nvPr/>
        </p:nvSpPr>
        <p:spPr>
          <a:xfrm>
            <a:off x="2250090" y="2312216"/>
            <a:ext cx="8196929" cy="809030"/>
          </a:xfrm>
          <a:custGeom>
            <a:avLst/>
            <a:gdLst/>
            <a:ahLst/>
            <a:cxnLst/>
            <a:rect l="l" t="t" r="r" b="b"/>
            <a:pathLst>
              <a:path w="12032615" h="1333500" extrusionOk="0">
                <a:moveTo>
                  <a:pt x="0" y="0"/>
                </a:moveTo>
                <a:lnTo>
                  <a:pt x="12032283" y="0"/>
                </a:lnTo>
                <a:lnTo>
                  <a:pt x="12032283" y="1333348"/>
                </a:lnTo>
                <a:lnTo>
                  <a:pt x="0" y="1333348"/>
                </a:lnTo>
                <a:lnTo>
                  <a:pt x="0" y="0"/>
                </a:lnTo>
                <a:close/>
              </a:path>
            </a:pathLst>
          </a:custGeom>
          <a:solidFill>
            <a:srgbClr val="F0F2F4"/>
          </a:solidFill>
          <a:ln>
            <a:noFill/>
          </a:ln>
        </p:spPr>
        <p:txBody>
          <a:bodyPr spcFirstLastPara="1" wrap="square" lIns="0" tIns="0" rIns="0" bIns="0" anchor="t" anchorCtr="0">
            <a:noAutofit/>
          </a:bodyPr>
          <a:lstStyle/>
          <a:p>
            <a:endParaRPr sz="964"/>
          </a:p>
        </p:txBody>
      </p:sp>
      <p:sp>
        <p:nvSpPr>
          <p:cNvPr id="170" name="Google Shape;170;p20"/>
          <p:cNvSpPr/>
          <p:nvPr/>
        </p:nvSpPr>
        <p:spPr>
          <a:xfrm>
            <a:off x="2250090" y="2312216"/>
            <a:ext cx="8196929" cy="809030"/>
          </a:xfrm>
          <a:custGeom>
            <a:avLst/>
            <a:gdLst/>
            <a:ahLst/>
            <a:cxnLst/>
            <a:rect l="l" t="t" r="r" b="b"/>
            <a:pathLst>
              <a:path w="12032615" h="1333500" extrusionOk="0">
                <a:moveTo>
                  <a:pt x="0" y="0"/>
                </a:moveTo>
                <a:lnTo>
                  <a:pt x="12032282" y="0"/>
                </a:lnTo>
                <a:lnTo>
                  <a:pt x="12032282" y="1333348"/>
                </a:lnTo>
                <a:lnTo>
                  <a:pt x="0" y="1333348"/>
                </a:lnTo>
                <a:lnTo>
                  <a:pt x="0" y="0"/>
                </a:lnTo>
                <a:close/>
              </a:path>
            </a:pathLst>
          </a:custGeom>
          <a:noFill/>
          <a:ln w="10450" cap="flat" cmpd="sng">
            <a:solidFill>
              <a:srgbClr val="000000"/>
            </a:solidFill>
            <a:prstDash val="solid"/>
            <a:round/>
            <a:headEnd type="none" w="sm" len="sm"/>
            <a:tailEnd type="none" w="sm" len="sm"/>
          </a:ln>
        </p:spPr>
        <p:txBody>
          <a:bodyPr spcFirstLastPara="1" wrap="square" lIns="0" tIns="0" rIns="0" bIns="0" anchor="t" anchorCtr="0">
            <a:noAutofit/>
          </a:bodyPr>
          <a:lstStyle/>
          <a:p>
            <a:endParaRPr sz="964"/>
          </a:p>
        </p:txBody>
      </p:sp>
      <p:sp>
        <p:nvSpPr>
          <p:cNvPr id="171" name="Google Shape;171;p20"/>
          <p:cNvSpPr txBox="1"/>
          <p:nvPr/>
        </p:nvSpPr>
        <p:spPr>
          <a:xfrm>
            <a:off x="2886228" y="1725726"/>
            <a:ext cx="5912332" cy="1167589"/>
          </a:xfrm>
          <a:prstGeom prst="rect">
            <a:avLst/>
          </a:prstGeom>
          <a:noFill/>
          <a:ln>
            <a:noFill/>
          </a:ln>
        </p:spPr>
        <p:txBody>
          <a:bodyPr spcFirstLastPara="1" wrap="square" lIns="0" tIns="6455" rIns="0" bIns="0" anchor="t" anchorCtr="0">
            <a:noAutofit/>
          </a:bodyPr>
          <a:lstStyle/>
          <a:p>
            <a:pPr marL="6803"/>
            <a:r>
              <a:rPr lang="en-US" sz="3200" dirty="0">
                <a:latin typeface="Calibri"/>
                <a:ea typeface="Calibri"/>
                <a:cs typeface="Calibri"/>
                <a:sym typeface="Calibri"/>
              </a:rPr>
              <a:t>Extract columns from a data frame</a:t>
            </a:r>
            <a:endParaRPr sz="2652" dirty="0">
              <a:latin typeface="Calibri"/>
              <a:ea typeface="Calibri"/>
              <a:cs typeface="Calibri"/>
              <a:sym typeface="Calibri"/>
            </a:endParaRPr>
          </a:p>
          <a:p>
            <a:pPr marL="73817">
              <a:spcBef>
                <a:spcPts val="2354"/>
              </a:spcBef>
            </a:pPr>
            <a:endParaRPr sz="3200" dirty="0">
              <a:latin typeface="Consolas" panose="020B0609020204030204" pitchFamily="49" charset="0"/>
              <a:ea typeface="Courier New"/>
              <a:cs typeface="Consolas" panose="020B0609020204030204" pitchFamily="49" charset="0"/>
              <a:sym typeface="Courier New"/>
            </a:endParaRPr>
          </a:p>
        </p:txBody>
      </p:sp>
      <p:sp>
        <p:nvSpPr>
          <p:cNvPr id="172" name="Google Shape;172;p20"/>
          <p:cNvSpPr/>
          <p:nvPr/>
        </p:nvSpPr>
        <p:spPr>
          <a:xfrm>
            <a:off x="4867705" y="2859504"/>
            <a:ext cx="3840689" cy="2328922"/>
          </a:xfrm>
          <a:custGeom>
            <a:avLst/>
            <a:gdLst>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603384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66067 h 3683787"/>
              <a:gd name="connsiteX1" fmla="*/ 356337 w 7169284"/>
              <a:gd name="connsiteY1" fmla="*/ 1066067 h 3683787"/>
              <a:gd name="connsiteX2" fmla="*/ 307986 w 7169284"/>
              <a:gd name="connsiteY2" fmla="*/ 1069320 h 3683787"/>
              <a:gd name="connsiteX3" fmla="*/ 261611 w 7169284"/>
              <a:gd name="connsiteY3" fmla="*/ 1078796 h 3683787"/>
              <a:gd name="connsiteX4" fmla="*/ 217637 w 7169284"/>
              <a:gd name="connsiteY4" fmla="*/ 1094070 h 3683787"/>
              <a:gd name="connsiteX5" fmla="*/ 176489 w 7169284"/>
              <a:gd name="connsiteY5" fmla="*/ 1114718 h 3683787"/>
              <a:gd name="connsiteX6" fmla="*/ 138592 w 7169284"/>
              <a:gd name="connsiteY6" fmla="*/ 1140316 h 3683787"/>
              <a:gd name="connsiteX7" fmla="*/ 104371 w 7169284"/>
              <a:gd name="connsiteY7" fmla="*/ 1170438 h 3683787"/>
              <a:gd name="connsiteX8" fmla="*/ 74249 w 7169284"/>
              <a:gd name="connsiteY8" fmla="*/ 1204659 h 3683787"/>
              <a:gd name="connsiteX9" fmla="*/ 48651 w 7169284"/>
              <a:gd name="connsiteY9" fmla="*/ 1242556 h 3683787"/>
              <a:gd name="connsiteX10" fmla="*/ 28003 w 7169284"/>
              <a:gd name="connsiteY10" fmla="*/ 1283704 h 3683787"/>
              <a:gd name="connsiteX11" fmla="*/ 12729 w 7169284"/>
              <a:gd name="connsiteY11" fmla="*/ 1327678 h 3683787"/>
              <a:gd name="connsiteX12" fmla="*/ 3253 w 7169284"/>
              <a:gd name="connsiteY12" fmla="*/ 1374053 h 3683787"/>
              <a:gd name="connsiteX13" fmla="*/ 0 w 7169284"/>
              <a:gd name="connsiteY13" fmla="*/ 1422404 h 3683787"/>
              <a:gd name="connsiteX14" fmla="*/ 0 w 7169284"/>
              <a:gd name="connsiteY14" fmla="*/ 3327451 h 3683787"/>
              <a:gd name="connsiteX15" fmla="*/ 3253 w 7169284"/>
              <a:gd name="connsiteY15" fmla="*/ 3375803 h 3683787"/>
              <a:gd name="connsiteX16" fmla="*/ 12729 w 7169284"/>
              <a:gd name="connsiteY16" fmla="*/ 3422178 h 3683787"/>
              <a:gd name="connsiteX17" fmla="*/ 28003 w 7169284"/>
              <a:gd name="connsiteY17" fmla="*/ 3466151 h 3683787"/>
              <a:gd name="connsiteX18" fmla="*/ 48651 w 7169284"/>
              <a:gd name="connsiteY18" fmla="*/ 3507299 h 3683787"/>
              <a:gd name="connsiteX19" fmla="*/ 74249 w 7169284"/>
              <a:gd name="connsiteY19" fmla="*/ 3545196 h 3683787"/>
              <a:gd name="connsiteX20" fmla="*/ 104371 w 7169284"/>
              <a:gd name="connsiteY20" fmla="*/ 3579417 h 3683787"/>
              <a:gd name="connsiteX21" fmla="*/ 138592 w 7169284"/>
              <a:gd name="connsiteY21" fmla="*/ 3609539 h 3683787"/>
              <a:gd name="connsiteX22" fmla="*/ 176489 w 7169284"/>
              <a:gd name="connsiteY22" fmla="*/ 3635136 h 3683787"/>
              <a:gd name="connsiteX23" fmla="*/ 217637 w 7169284"/>
              <a:gd name="connsiteY23" fmla="*/ 3655784 h 3683787"/>
              <a:gd name="connsiteX24" fmla="*/ 261611 w 7169284"/>
              <a:gd name="connsiteY24" fmla="*/ 3671059 h 3683787"/>
              <a:gd name="connsiteX25" fmla="*/ 307986 w 7169284"/>
              <a:gd name="connsiteY25" fmla="*/ 3680535 h 3683787"/>
              <a:gd name="connsiteX26" fmla="*/ 356337 w 7169284"/>
              <a:gd name="connsiteY26" fmla="*/ 3683788 h 3683787"/>
              <a:gd name="connsiteX27" fmla="*/ 6812950 w 7169284"/>
              <a:gd name="connsiteY27" fmla="*/ 3683788 h 3683787"/>
              <a:gd name="connsiteX28" fmla="*/ 6861301 w 7169284"/>
              <a:gd name="connsiteY28" fmla="*/ 3680535 h 3683787"/>
              <a:gd name="connsiteX29" fmla="*/ 6907675 w 7169284"/>
              <a:gd name="connsiteY29" fmla="*/ 3671059 h 3683787"/>
              <a:gd name="connsiteX30" fmla="*/ 6951648 w 7169284"/>
              <a:gd name="connsiteY30" fmla="*/ 3655784 h 3683787"/>
              <a:gd name="connsiteX31" fmla="*/ 6992795 w 7169284"/>
              <a:gd name="connsiteY31" fmla="*/ 3635136 h 3683787"/>
              <a:gd name="connsiteX32" fmla="*/ 7030692 w 7169284"/>
              <a:gd name="connsiteY32" fmla="*/ 3609539 h 3683787"/>
              <a:gd name="connsiteX33" fmla="*/ 7064914 w 7169284"/>
              <a:gd name="connsiteY33" fmla="*/ 3579417 h 3683787"/>
              <a:gd name="connsiteX34" fmla="*/ 7095036 w 7169284"/>
              <a:gd name="connsiteY34" fmla="*/ 3545196 h 3683787"/>
              <a:gd name="connsiteX35" fmla="*/ 7120633 w 7169284"/>
              <a:gd name="connsiteY35" fmla="*/ 3507299 h 3683787"/>
              <a:gd name="connsiteX36" fmla="*/ 7141281 w 7169284"/>
              <a:gd name="connsiteY36" fmla="*/ 3466151 h 3683787"/>
              <a:gd name="connsiteX37" fmla="*/ 7156556 w 7169284"/>
              <a:gd name="connsiteY37" fmla="*/ 3422178 h 3683787"/>
              <a:gd name="connsiteX38" fmla="*/ 7166032 w 7169284"/>
              <a:gd name="connsiteY38" fmla="*/ 3375803 h 3683787"/>
              <a:gd name="connsiteX39" fmla="*/ 7169285 w 7169284"/>
              <a:gd name="connsiteY39" fmla="*/ 3327451 h 3683787"/>
              <a:gd name="connsiteX40" fmla="*/ 7169285 w 7169284"/>
              <a:gd name="connsiteY40" fmla="*/ 1422404 h 3683787"/>
              <a:gd name="connsiteX41" fmla="*/ 7166032 w 7169284"/>
              <a:gd name="connsiteY41" fmla="*/ 1374053 h 3683787"/>
              <a:gd name="connsiteX42" fmla="*/ 7156556 w 7169284"/>
              <a:gd name="connsiteY42" fmla="*/ 1327678 h 3683787"/>
              <a:gd name="connsiteX43" fmla="*/ 7141281 w 7169284"/>
              <a:gd name="connsiteY43" fmla="*/ 1283704 h 3683787"/>
              <a:gd name="connsiteX44" fmla="*/ 7120633 w 7169284"/>
              <a:gd name="connsiteY44" fmla="*/ 1242556 h 3683787"/>
              <a:gd name="connsiteX45" fmla="*/ 7095036 w 7169284"/>
              <a:gd name="connsiteY45" fmla="*/ 1204659 h 3683787"/>
              <a:gd name="connsiteX46" fmla="*/ 7064914 w 7169284"/>
              <a:gd name="connsiteY46" fmla="*/ 1170438 h 3683787"/>
              <a:gd name="connsiteX47" fmla="*/ 7030692 w 7169284"/>
              <a:gd name="connsiteY47" fmla="*/ 1140316 h 3683787"/>
              <a:gd name="connsiteX48" fmla="*/ 6992795 w 7169284"/>
              <a:gd name="connsiteY48" fmla="*/ 1114718 h 3683787"/>
              <a:gd name="connsiteX49" fmla="*/ 6951648 w 7169284"/>
              <a:gd name="connsiteY49" fmla="*/ 1094070 h 3683787"/>
              <a:gd name="connsiteX50" fmla="*/ 6907675 w 7169284"/>
              <a:gd name="connsiteY50" fmla="*/ 1078796 h 3683787"/>
              <a:gd name="connsiteX51" fmla="*/ 6861301 w 7169284"/>
              <a:gd name="connsiteY51" fmla="*/ 1069320 h 3683787"/>
              <a:gd name="connsiteX52" fmla="*/ 6812950 w 7169284"/>
              <a:gd name="connsiteY52" fmla="*/ 1066067 h 3683787"/>
              <a:gd name="connsiteX0" fmla="*/ 708093 w 7169284"/>
              <a:gd name="connsiteY0" fmla="*/ 0 h 3683787"/>
              <a:gd name="connsiteX1" fmla="*/ 603384 w 7169284"/>
              <a:gd name="connsiteY1" fmla="*/ 1066067 h 3683787"/>
              <a:gd name="connsiteX2" fmla="*/ 2993816 w 7169284"/>
              <a:gd name="connsiteY2" fmla="*/ 1082813 h 3683787"/>
              <a:gd name="connsiteX3" fmla="*/ 708093 w 7169284"/>
              <a:gd name="connsiteY3" fmla="*/ 0 h 3683787"/>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1836130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99560 h 3717280"/>
              <a:gd name="connsiteX1" fmla="*/ 356337 w 7169284"/>
              <a:gd name="connsiteY1" fmla="*/ 1099560 h 3717280"/>
              <a:gd name="connsiteX2" fmla="*/ 307986 w 7169284"/>
              <a:gd name="connsiteY2" fmla="*/ 1102813 h 3717280"/>
              <a:gd name="connsiteX3" fmla="*/ 261611 w 7169284"/>
              <a:gd name="connsiteY3" fmla="*/ 1112289 h 3717280"/>
              <a:gd name="connsiteX4" fmla="*/ 217637 w 7169284"/>
              <a:gd name="connsiteY4" fmla="*/ 1127563 h 3717280"/>
              <a:gd name="connsiteX5" fmla="*/ 176489 w 7169284"/>
              <a:gd name="connsiteY5" fmla="*/ 1148211 h 3717280"/>
              <a:gd name="connsiteX6" fmla="*/ 138592 w 7169284"/>
              <a:gd name="connsiteY6" fmla="*/ 1173809 h 3717280"/>
              <a:gd name="connsiteX7" fmla="*/ 104371 w 7169284"/>
              <a:gd name="connsiteY7" fmla="*/ 1203931 h 3717280"/>
              <a:gd name="connsiteX8" fmla="*/ 74249 w 7169284"/>
              <a:gd name="connsiteY8" fmla="*/ 1238152 h 3717280"/>
              <a:gd name="connsiteX9" fmla="*/ 48651 w 7169284"/>
              <a:gd name="connsiteY9" fmla="*/ 1276049 h 3717280"/>
              <a:gd name="connsiteX10" fmla="*/ 28003 w 7169284"/>
              <a:gd name="connsiteY10" fmla="*/ 1317197 h 3717280"/>
              <a:gd name="connsiteX11" fmla="*/ 12729 w 7169284"/>
              <a:gd name="connsiteY11" fmla="*/ 1361171 h 3717280"/>
              <a:gd name="connsiteX12" fmla="*/ 3253 w 7169284"/>
              <a:gd name="connsiteY12" fmla="*/ 1407546 h 3717280"/>
              <a:gd name="connsiteX13" fmla="*/ 0 w 7169284"/>
              <a:gd name="connsiteY13" fmla="*/ 1455897 h 3717280"/>
              <a:gd name="connsiteX14" fmla="*/ 0 w 7169284"/>
              <a:gd name="connsiteY14" fmla="*/ 3360944 h 3717280"/>
              <a:gd name="connsiteX15" fmla="*/ 3253 w 7169284"/>
              <a:gd name="connsiteY15" fmla="*/ 3409296 h 3717280"/>
              <a:gd name="connsiteX16" fmla="*/ 12729 w 7169284"/>
              <a:gd name="connsiteY16" fmla="*/ 3455671 h 3717280"/>
              <a:gd name="connsiteX17" fmla="*/ 28003 w 7169284"/>
              <a:gd name="connsiteY17" fmla="*/ 3499644 h 3717280"/>
              <a:gd name="connsiteX18" fmla="*/ 48651 w 7169284"/>
              <a:gd name="connsiteY18" fmla="*/ 3540792 h 3717280"/>
              <a:gd name="connsiteX19" fmla="*/ 74249 w 7169284"/>
              <a:gd name="connsiteY19" fmla="*/ 3578689 h 3717280"/>
              <a:gd name="connsiteX20" fmla="*/ 104371 w 7169284"/>
              <a:gd name="connsiteY20" fmla="*/ 3612910 h 3717280"/>
              <a:gd name="connsiteX21" fmla="*/ 138592 w 7169284"/>
              <a:gd name="connsiteY21" fmla="*/ 3643032 h 3717280"/>
              <a:gd name="connsiteX22" fmla="*/ 176489 w 7169284"/>
              <a:gd name="connsiteY22" fmla="*/ 3668629 h 3717280"/>
              <a:gd name="connsiteX23" fmla="*/ 217637 w 7169284"/>
              <a:gd name="connsiteY23" fmla="*/ 3689277 h 3717280"/>
              <a:gd name="connsiteX24" fmla="*/ 261611 w 7169284"/>
              <a:gd name="connsiteY24" fmla="*/ 3704552 h 3717280"/>
              <a:gd name="connsiteX25" fmla="*/ 307986 w 7169284"/>
              <a:gd name="connsiteY25" fmla="*/ 3714028 h 3717280"/>
              <a:gd name="connsiteX26" fmla="*/ 356337 w 7169284"/>
              <a:gd name="connsiteY26" fmla="*/ 3717281 h 3717280"/>
              <a:gd name="connsiteX27" fmla="*/ 6812950 w 7169284"/>
              <a:gd name="connsiteY27" fmla="*/ 3717281 h 3717280"/>
              <a:gd name="connsiteX28" fmla="*/ 6861301 w 7169284"/>
              <a:gd name="connsiteY28" fmla="*/ 3714028 h 3717280"/>
              <a:gd name="connsiteX29" fmla="*/ 6907675 w 7169284"/>
              <a:gd name="connsiteY29" fmla="*/ 3704552 h 3717280"/>
              <a:gd name="connsiteX30" fmla="*/ 6951648 w 7169284"/>
              <a:gd name="connsiteY30" fmla="*/ 3689277 h 3717280"/>
              <a:gd name="connsiteX31" fmla="*/ 6992795 w 7169284"/>
              <a:gd name="connsiteY31" fmla="*/ 3668629 h 3717280"/>
              <a:gd name="connsiteX32" fmla="*/ 7030692 w 7169284"/>
              <a:gd name="connsiteY32" fmla="*/ 3643032 h 3717280"/>
              <a:gd name="connsiteX33" fmla="*/ 7064914 w 7169284"/>
              <a:gd name="connsiteY33" fmla="*/ 3612910 h 3717280"/>
              <a:gd name="connsiteX34" fmla="*/ 7095036 w 7169284"/>
              <a:gd name="connsiteY34" fmla="*/ 3578689 h 3717280"/>
              <a:gd name="connsiteX35" fmla="*/ 7120633 w 7169284"/>
              <a:gd name="connsiteY35" fmla="*/ 3540792 h 3717280"/>
              <a:gd name="connsiteX36" fmla="*/ 7141281 w 7169284"/>
              <a:gd name="connsiteY36" fmla="*/ 3499644 h 3717280"/>
              <a:gd name="connsiteX37" fmla="*/ 7156556 w 7169284"/>
              <a:gd name="connsiteY37" fmla="*/ 3455671 h 3717280"/>
              <a:gd name="connsiteX38" fmla="*/ 7166032 w 7169284"/>
              <a:gd name="connsiteY38" fmla="*/ 3409296 h 3717280"/>
              <a:gd name="connsiteX39" fmla="*/ 7169285 w 7169284"/>
              <a:gd name="connsiteY39" fmla="*/ 3360944 h 3717280"/>
              <a:gd name="connsiteX40" fmla="*/ 7169285 w 7169284"/>
              <a:gd name="connsiteY40" fmla="*/ 1455897 h 3717280"/>
              <a:gd name="connsiteX41" fmla="*/ 7166032 w 7169284"/>
              <a:gd name="connsiteY41" fmla="*/ 1407546 h 3717280"/>
              <a:gd name="connsiteX42" fmla="*/ 7156556 w 7169284"/>
              <a:gd name="connsiteY42" fmla="*/ 1361171 h 3717280"/>
              <a:gd name="connsiteX43" fmla="*/ 7141281 w 7169284"/>
              <a:gd name="connsiteY43" fmla="*/ 1317197 h 3717280"/>
              <a:gd name="connsiteX44" fmla="*/ 7120633 w 7169284"/>
              <a:gd name="connsiteY44" fmla="*/ 1276049 h 3717280"/>
              <a:gd name="connsiteX45" fmla="*/ 7095036 w 7169284"/>
              <a:gd name="connsiteY45" fmla="*/ 1238152 h 3717280"/>
              <a:gd name="connsiteX46" fmla="*/ 7064914 w 7169284"/>
              <a:gd name="connsiteY46" fmla="*/ 1203931 h 3717280"/>
              <a:gd name="connsiteX47" fmla="*/ 7030692 w 7169284"/>
              <a:gd name="connsiteY47" fmla="*/ 1173809 h 3717280"/>
              <a:gd name="connsiteX48" fmla="*/ 6992795 w 7169284"/>
              <a:gd name="connsiteY48" fmla="*/ 1148211 h 3717280"/>
              <a:gd name="connsiteX49" fmla="*/ 6951648 w 7169284"/>
              <a:gd name="connsiteY49" fmla="*/ 1127563 h 3717280"/>
              <a:gd name="connsiteX50" fmla="*/ 6907675 w 7169284"/>
              <a:gd name="connsiteY50" fmla="*/ 1112289 h 3717280"/>
              <a:gd name="connsiteX51" fmla="*/ 6861301 w 7169284"/>
              <a:gd name="connsiteY51" fmla="*/ 1102813 h 3717280"/>
              <a:gd name="connsiteX52" fmla="*/ 6812950 w 7169284"/>
              <a:gd name="connsiteY52" fmla="*/ 1099560 h 3717280"/>
              <a:gd name="connsiteX0" fmla="*/ 2377043 w 7169284"/>
              <a:gd name="connsiteY0" fmla="*/ 0 h 3717280"/>
              <a:gd name="connsiteX1" fmla="*/ 1836130 w 7169284"/>
              <a:gd name="connsiteY1" fmla="*/ 1099560 h 3717280"/>
              <a:gd name="connsiteX2" fmla="*/ 2993816 w 7169284"/>
              <a:gd name="connsiteY2" fmla="*/ 1116306 h 3717280"/>
              <a:gd name="connsiteX3" fmla="*/ 2377043 w 7169284"/>
              <a:gd name="connsiteY3" fmla="*/ 0 h 3717280"/>
              <a:gd name="connsiteX0" fmla="*/ 6812950 w 7169286"/>
              <a:gd name="connsiteY0" fmla="*/ 1099560 h 3717282"/>
              <a:gd name="connsiteX1" fmla="*/ 356337 w 7169286"/>
              <a:gd name="connsiteY1" fmla="*/ 1099560 h 3717282"/>
              <a:gd name="connsiteX2" fmla="*/ 307986 w 7169286"/>
              <a:gd name="connsiteY2" fmla="*/ 1102813 h 3717282"/>
              <a:gd name="connsiteX3" fmla="*/ 261611 w 7169286"/>
              <a:gd name="connsiteY3" fmla="*/ 1112289 h 3717282"/>
              <a:gd name="connsiteX4" fmla="*/ 217637 w 7169286"/>
              <a:gd name="connsiteY4" fmla="*/ 1127563 h 3717282"/>
              <a:gd name="connsiteX5" fmla="*/ 176489 w 7169286"/>
              <a:gd name="connsiteY5" fmla="*/ 1148211 h 3717282"/>
              <a:gd name="connsiteX6" fmla="*/ 138592 w 7169286"/>
              <a:gd name="connsiteY6" fmla="*/ 1173809 h 3717282"/>
              <a:gd name="connsiteX7" fmla="*/ 104371 w 7169286"/>
              <a:gd name="connsiteY7" fmla="*/ 1203931 h 3717282"/>
              <a:gd name="connsiteX8" fmla="*/ 74249 w 7169286"/>
              <a:gd name="connsiteY8" fmla="*/ 1238152 h 3717282"/>
              <a:gd name="connsiteX9" fmla="*/ 48651 w 7169286"/>
              <a:gd name="connsiteY9" fmla="*/ 1276049 h 3717282"/>
              <a:gd name="connsiteX10" fmla="*/ 28003 w 7169286"/>
              <a:gd name="connsiteY10" fmla="*/ 1317197 h 3717282"/>
              <a:gd name="connsiteX11" fmla="*/ 12729 w 7169286"/>
              <a:gd name="connsiteY11" fmla="*/ 1361171 h 3717282"/>
              <a:gd name="connsiteX12" fmla="*/ 3253 w 7169286"/>
              <a:gd name="connsiteY12" fmla="*/ 1407546 h 3717282"/>
              <a:gd name="connsiteX13" fmla="*/ 0 w 7169286"/>
              <a:gd name="connsiteY13" fmla="*/ 1455897 h 3717282"/>
              <a:gd name="connsiteX14" fmla="*/ 0 w 7169286"/>
              <a:gd name="connsiteY14" fmla="*/ 3360944 h 3717282"/>
              <a:gd name="connsiteX15" fmla="*/ 3253 w 7169286"/>
              <a:gd name="connsiteY15" fmla="*/ 3409296 h 3717282"/>
              <a:gd name="connsiteX16" fmla="*/ 12729 w 7169286"/>
              <a:gd name="connsiteY16" fmla="*/ 3455671 h 3717282"/>
              <a:gd name="connsiteX17" fmla="*/ 28003 w 7169286"/>
              <a:gd name="connsiteY17" fmla="*/ 3499644 h 3717282"/>
              <a:gd name="connsiteX18" fmla="*/ 48651 w 7169286"/>
              <a:gd name="connsiteY18" fmla="*/ 3540792 h 3717282"/>
              <a:gd name="connsiteX19" fmla="*/ 74249 w 7169286"/>
              <a:gd name="connsiteY19" fmla="*/ 3578689 h 3717282"/>
              <a:gd name="connsiteX20" fmla="*/ 104371 w 7169286"/>
              <a:gd name="connsiteY20" fmla="*/ 3612910 h 3717282"/>
              <a:gd name="connsiteX21" fmla="*/ 138592 w 7169286"/>
              <a:gd name="connsiteY21" fmla="*/ 3643032 h 3717282"/>
              <a:gd name="connsiteX22" fmla="*/ 176489 w 7169286"/>
              <a:gd name="connsiteY22" fmla="*/ 3668629 h 3717282"/>
              <a:gd name="connsiteX23" fmla="*/ 217637 w 7169286"/>
              <a:gd name="connsiteY23" fmla="*/ 3689277 h 3717282"/>
              <a:gd name="connsiteX24" fmla="*/ 261611 w 7169286"/>
              <a:gd name="connsiteY24" fmla="*/ 3704552 h 3717282"/>
              <a:gd name="connsiteX25" fmla="*/ 307986 w 7169286"/>
              <a:gd name="connsiteY25" fmla="*/ 3714028 h 3717282"/>
              <a:gd name="connsiteX26" fmla="*/ 356337 w 7169286"/>
              <a:gd name="connsiteY26" fmla="*/ 3717281 h 3717282"/>
              <a:gd name="connsiteX27" fmla="*/ 6812950 w 7169286"/>
              <a:gd name="connsiteY27" fmla="*/ 3717281 h 3717282"/>
              <a:gd name="connsiteX28" fmla="*/ 6861301 w 7169286"/>
              <a:gd name="connsiteY28" fmla="*/ 3714028 h 3717282"/>
              <a:gd name="connsiteX29" fmla="*/ 6907675 w 7169286"/>
              <a:gd name="connsiteY29" fmla="*/ 3704552 h 3717282"/>
              <a:gd name="connsiteX30" fmla="*/ 6951648 w 7169286"/>
              <a:gd name="connsiteY30" fmla="*/ 3689277 h 3717282"/>
              <a:gd name="connsiteX31" fmla="*/ 6992795 w 7169286"/>
              <a:gd name="connsiteY31" fmla="*/ 3668629 h 3717282"/>
              <a:gd name="connsiteX32" fmla="*/ 7030692 w 7169286"/>
              <a:gd name="connsiteY32" fmla="*/ 3643032 h 3717282"/>
              <a:gd name="connsiteX33" fmla="*/ 7064914 w 7169286"/>
              <a:gd name="connsiteY33" fmla="*/ 3612910 h 3717282"/>
              <a:gd name="connsiteX34" fmla="*/ 7095036 w 7169286"/>
              <a:gd name="connsiteY34" fmla="*/ 3578689 h 3717282"/>
              <a:gd name="connsiteX35" fmla="*/ 7120633 w 7169286"/>
              <a:gd name="connsiteY35" fmla="*/ 3540792 h 3717282"/>
              <a:gd name="connsiteX36" fmla="*/ 7141281 w 7169286"/>
              <a:gd name="connsiteY36" fmla="*/ 3499644 h 3717282"/>
              <a:gd name="connsiteX37" fmla="*/ 7156556 w 7169286"/>
              <a:gd name="connsiteY37" fmla="*/ 3455671 h 3717282"/>
              <a:gd name="connsiteX38" fmla="*/ 7166032 w 7169286"/>
              <a:gd name="connsiteY38" fmla="*/ 3409296 h 3717282"/>
              <a:gd name="connsiteX39" fmla="*/ 7169285 w 7169286"/>
              <a:gd name="connsiteY39" fmla="*/ 3360944 h 3717282"/>
              <a:gd name="connsiteX40" fmla="*/ 7169285 w 7169286"/>
              <a:gd name="connsiteY40" fmla="*/ 1455897 h 3717282"/>
              <a:gd name="connsiteX41" fmla="*/ 7166032 w 7169286"/>
              <a:gd name="connsiteY41" fmla="*/ 1407546 h 3717282"/>
              <a:gd name="connsiteX42" fmla="*/ 7156556 w 7169286"/>
              <a:gd name="connsiteY42" fmla="*/ 1361171 h 3717282"/>
              <a:gd name="connsiteX43" fmla="*/ 7141281 w 7169286"/>
              <a:gd name="connsiteY43" fmla="*/ 1317197 h 3717282"/>
              <a:gd name="connsiteX44" fmla="*/ 7120633 w 7169286"/>
              <a:gd name="connsiteY44" fmla="*/ 1276049 h 3717282"/>
              <a:gd name="connsiteX45" fmla="*/ 7095036 w 7169286"/>
              <a:gd name="connsiteY45" fmla="*/ 1238152 h 3717282"/>
              <a:gd name="connsiteX46" fmla="*/ 7064914 w 7169286"/>
              <a:gd name="connsiteY46" fmla="*/ 1203931 h 3717282"/>
              <a:gd name="connsiteX47" fmla="*/ 7030692 w 7169286"/>
              <a:gd name="connsiteY47" fmla="*/ 1173809 h 3717282"/>
              <a:gd name="connsiteX48" fmla="*/ 6992795 w 7169286"/>
              <a:gd name="connsiteY48" fmla="*/ 1148211 h 3717282"/>
              <a:gd name="connsiteX49" fmla="*/ 6951648 w 7169286"/>
              <a:gd name="connsiteY49" fmla="*/ 1127563 h 3717282"/>
              <a:gd name="connsiteX50" fmla="*/ 6907675 w 7169286"/>
              <a:gd name="connsiteY50" fmla="*/ 1112289 h 3717282"/>
              <a:gd name="connsiteX51" fmla="*/ 6861301 w 7169286"/>
              <a:gd name="connsiteY51" fmla="*/ 1102813 h 3717282"/>
              <a:gd name="connsiteX52" fmla="*/ 6812950 w 7169286"/>
              <a:gd name="connsiteY52" fmla="*/ 1099560 h 3717282"/>
              <a:gd name="connsiteX0" fmla="*/ 2377043 w 7169286"/>
              <a:gd name="connsiteY0" fmla="*/ 0 h 3717282"/>
              <a:gd name="connsiteX1" fmla="*/ 2348194 w 7169286"/>
              <a:gd name="connsiteY1" fmla="*/ 1116306 h 3717282"/>
              <a:gd name="connsiteX2" fmla="*/ 2993816 w 7169286"/>
              <a:gd name="connsiteY2" fmla="*/ 1116306 h 3717282"/>
              <a:gd name="connsiteX3" fmla="*/ 2377043 w 7169286"/>
              <a:gd name="connsiteY3" fmla="*/ 0 h 3717282"/>
              <a:gd name="connsiteX0" fmla="*/ 6812950 w 7169284"/>
              <a:gd name="connsiteY0" fmla="*/ 1082814 h 3700534"/>
              <a:gd name="connsiteX1" fmla="*/ 356337 w 7169284"/>
              <a:gd name="connsiteY1" fmla="*/ 1082814 h 3700534"/>
              <a:gd name="connsiteX2" fmla="*/ 307986 w 7169284"/>
              <a:gd name="connsiteY2" fmla="*/ 1086067 h 3700534"/>
              <a:gd name="connsiteX3" fmla="*/ 261611 w 7169284"/>
              <a:gd name="connsiteY3" fmla="*/ 1095543 h 3700534"/>
              <a:gd name="connsiteX4" fmla="*/ 217637 w 7169284"/>
              <a:gd name="connsiteY4" fmla="*/ 1110817 h 3700534"/>
              <a:gd name="connsiteX5" fmla="*/ 176489 w 7169284"/>
              <a:gd name="connsiteY5" fmla="*/ 1131465 h 3700534"/>
              <a:gd name="connsiteX6" fmla="*/ 138592 w 7169284"/>
              <a:gd name="connsiteY6" fmla="*/ 1157063 h 3700534"/>
              <a:gd name="connsiteX7" fmla="*/ 104371 w 7169284"/>
              <a:gd name="connsiteY7" fmla="*/ 1187185 h 3700534"/>
              <a:gd name="connsiteX8" fmla="*/ 74249 w 7169284"/>
              <a:gd name="connsiteY8" fmla="*/ 1221406 h 3700534"/>
              <a:gd name="connsiteX9" fmla="*/ 48651 w 7169284"/>
              <a:gd name="connsiteY9" fmla="*/ 1259303 h 3700534"/>
              <a:gd name="connsiteX10" fmla="*/ 28003 w 7169284"/>
              <a:gd name="connsiteY10" fmla="*/ 1300451 h 3700534"/>
              <a:gd name="connsiteX11" fmla="*/ 12729 w 7169284"/>
              <a:gd name="connsiteY11" fmla="*/ 1344425 h 3700534"/>
              <a:gd name="connsiteX12" fmla="*/ 3253 w 7169284"/>
              <a:gd name="connsiteY12" fmla="*/ 1390800 h 3700534"/>
              <a:gd name="connsiteX13" fmla="*/ 0 w 7169284"/>
              <a:gd name="connsiteY13" fmla="*/ 1439151 h 3700534"/>
              <a:gd name="connsiteX14" fmla="*/ 0 w 7169284"/>
              <a:gd name="connsiteY14" fmla="*/ 3344198 h 3700534"/>
              <a:gd name="connsiteX15" fmla="*/ 3253 w 7169284"/>
              <a:gd name="connsiteY15" fmla="*/ 3392550 h 3700534"/>
              <a:gd name="connsiteX16" fmla="*/ 12729 w 7169284"/>
              <a:gd name="connsiteY16" fmla="*/ 3438925 h 3700534"/>
              <a:gd name="connsiteX17" fmla="*/ 28003 w 7169284"/>
              <a:gd name="connsiteY17" fmla="*/ 3482898 h 3700534"/>
              <a:gd name="connsiteX18" fmla="*/ 48651 w 7169284"/>
              <a:gd name="connsiteY18" fmla="*/ 3524046 h 3700534"/>
              <a:gd name="connsiteX19" fmla="*/ 74249 w 7169284"/>
              <a:gd name="connsiteY19" fmla="*/ 3561943 h 3700534"/>
              <a:gd name="connsiteX20" fmla="*/ 104371 w 7169284"/>
              <a:gd name="connsiteY20" fmla="*/ 3596164 h 3700534"/>
              <a:gd name="connsiteX21" fmla="*/ 138592 w 7169284"/>
              <a:gd name="connsiteY21" fmla="*/ 3626286 h 3700534"/>
              <a:gd name="connsiteX22" fmla="*/ 176489 w 7169284"/>
              <a:gd name="connsiteY22" fmla="*/ 3651883 h 3700534"/>
              <a:gd name="connsiteX23" fmla="*/ 217637 w 7169284"/>
              <a:gd name="connsiteY23" fmla="*/ 3672531 h 3700534"/>
              <a:gd name="connsiteX24" fmla="*/ 261611 w 7169284"/>
              <a:gd name="connsiteY24" fmla="*/ 3687806 h 3700534"/>
              <a:gd name="connsiteX25" fmla="*/ 307986 w 7169284"/>
              <a:gd name="connsiteY25" fmla="*/ 3697282 h 3700534"/>
              <a:gd name="connsiteX26" fmla="*/ 356337 w 7169284"/>
              <a:gd name="connsiteY26" fmla="*/ 3700535 h 3700534"/>
              <a:gd name="connsiteX27" fmla="*/ 6812950 w 7169284"/>
              <a:gd name="connsiteY27" fmla="*/ 3700535 h 3700534"/>
              <a:gd name="connsiteX28" fmla="*/ 6861301 w 7169284"/>
              <a:gd name="connsiteY28" fmla="*/ 3697282 h 3700534"/>
              <a:gd name="connsiteX29" fmla="*/ 6907675 w 7169284"/>
              <a:gd name="connsiteY29" fmla="*/ 3687806 h 3700534"/>
              <a:gd name="connsiteX30" fmla="*/ 6951648 w 7169284"/>
              <a:gd name="connsiteY30" fmla="*/ 3672531 h 3700534"/>
              <a:gd name="connsiteX31" fmla="*/ 6992795 w 7169284"/>
              <a:gd name="connsiteY31" fmla="*/ 3651883 h 3700534"/>
              <a:gd name="connsiteX32" fmla="*/ 7030692 w 7169284"/>
              <a:gd name="connsiteY32" fmla="*/ 3626286 h 3700534"/>
              <a:gd name="connsiteX33" fmla="*/ 7064914 w 7169284"/>
              <a:gd name="connsiteY33" fmla="*/ 3596164 h 3700534"/>
              <a:gd name="connsiteX34" fmla="*/ 7095036 w 7169284"/>
              <a:gd name="connsiteY34" fmla="*/ 3561943 h 3700534"/>
              <a:gd name="connsiteX35" fmla="*/ 7120633 w 7169284"/>
              <a:gd name="connsiteY35" fmla="*/ 3524046 h 3700534"/>
              <a:gd name="connsiteX36" fmla="*/ 7141281 w 7169284"/>
              <a:gd name="connsiteY36" fmla="*/ 3482898 h 3700534"/>
              <a:gd name="connsiteX37" fmla="*/ 7156556 w 7169284"/>
              <a:gd name="connsiteY37" fmla="*/ 3438925 h 3700534"/>
              <a:gd name="connsiteX38" fmla="*/ 7166032 w 7169284"/>
              <a:gd name="connsiteY38" fmla="*/ 3392550 h 3700534"/>
              <a:gd name="connsiteX39" fmla="*/ 7169285 w 7169284"/>
              <a:gd name="connsiteY39" fmla="*/ 3344198 h 3700534"/>
              <a:gd name="connsiteX40" fmla="*/ 7169285 w 7169284"/>
              <a:gd name="connsiteY40" fmla="*/ 1439151 h 3700534"/>
              <a:gd name="connsiteX41" fmla="*/ 7166032 w 7169284"/>
              <a:gd name="connsiteY41" fmla="*/ 1390800 h 3700534"/>
              <a:gd name="connsiteX42" fmla="*/ 7156556 w 7169284"/>
              <a:gd name="connsiteY42" fmla="*/ 1344425 h 3700534"/>
              <a:gd name="connsiteX43" fmla="*/ 7141281 w 7169284"/>
              <a:gd name="connsiteY43" fmla="*/ 1300451 h 3700534"/>
              <a:gd name="connsiteX44" fmla="*/ 7120633 w 7169284"/>
              <a:gd name="connsiteY44" fmla="*/ 1259303 h 3700534"/>
              <a:gd name="connsiteX45" fmla="*/ 7095036 w 7169284"/>
              <a:gd name="connsiteY45" fmla="*/ 1221406 h 3700534"/>
              <a:gd name="connsiteX46" fmla="*/ 7064914 w 7169284"/>
              <a:gd name="connsiteY46" fmla="*/ 1187185 h 3700534"/>
              <a:gd name="connsiteX47" fmla="*/ 7030692 w 7169284"/>
              <a:gd name="connsiteY47" fmla="*/ 1157063 h 3700534"/>
              <a:gd name="connsiteX48" fmla="*/ 6992795 w 7169284"/>
              <a:gd name="connsiteY48" fmla="*/ 1131465 h 3700534"/>
              <a:gd name="connsiteX49" fmla="*/ 6951648 w 7169284"/>
              <a:gd name="connsiteY49" fmla="*/ 1110817 h 3700534"/>
              <a:gd name="connsiteX50" fmla="*/ 6907675 w 7169284"/>
              <a:gd name="connsiteY50" fmla="*/ 1095543 h 3700534"/>
              <a:gd name="connsiteX51" fmla="*/ 6861301 w 7169284"/>
              <a:gd name="connsiteY51" fmla="*/ 1086067 h 3700534"/>
              <a:gd name="connsiteX52" fmla="*/ 6812950 w 7169284"/>
              <a:gd name="connsiteY52" fmla="*/ 1082814 h 3700534"/>
              <a:gd name="connsiteX0" fmla="*/ 2092563 w 7169284"/>
              <a:gd name="connsiteY0" fmla="*/ 0 h 3700534"/>
              <a:gd name="connsiteX1" fmla="*/ 2348194 w 7169284"/>
              <a:gd name="connsiteY1" fmla="*/ 1099560 h 3700534"/>
              <a:gd name="connsiteX2" fmla="*/ 2993816 w 7169284"/>
              <a:gd name="connsiteY2" fmla="*/ 1099560 h 3700534"/>
              <a:gd name="connsiteX3" fmla="*/ 2092563 w 7169284"/>
              <a:gd name="connsiteY3" fmla="*/ 0 h 3700534"/>
              <a:gd name="connsiteX0" fmla="*/ 6812950 w 7169286"/>
              <a:gd name="connsiteY0" fmla="*/ 1220972 h 3838694"/>
              <a:gd name="connsiteX1" fmla="*/ 356337 w 7169286"/>
              <a:gd name="connsiteY1" fmla="*/ 1220972 h 3838694"/>
              <a:gd name="connsiteX2" fmla="*/ 307986 w 7169286"/>
              <a:gd name="connsiteY2" fmla="*/ 1224225 h 3838694"/>
              <a:gd name="connsiteX3" fmla="*/ 261611 w 7169286"/>
              <a:gd name="connsiteY3" fmla="*/ 1233701 h 3838694"/>
              <a:gd name="connsiteX4" fmla="*/ 217637 w 7169286"/>
              <a:gd name="connsiteY4" fmla="*/ 1248975 h 3838694"/>
              <a:gd name="connsiteX5" fmla="*/ 176489 w 7169286"/>
              <a:gd name="connsiteY5" fmla="*/ 1269623 h 3838694"/>
              <a:gd name="connsiteX6" fmla="*/ 138592 w 7169286"/>
              <a:gd name="connsiteY6" fmla="*/ 1295221 h 3838694"/>
              <a:gd name="connsiteX7" fmla="*/ 104371 w 7169286"/>
              <a:gd name="connsiteY7" fmla="*/ 1325343 h 3838694"/>
              <a:gd name="connsiteX8" fmla="*/ 74249 w 7169286"/>
              <a:gd name="connsiteY8" fmla="*/ 1359564 h 3838694"/>
              <a:gd name="connsiteX9" fmla="*/ 48651 w 7169286"/>
              <a:gd name="connsiteY9" fmla="*/ 1397461 h 3838694"/>
              <a:gd name="connsiteX10" fmla="*/ 28003 w 7169286"/>
              <a:gd name="connsiteY10" fmla="*/ 1438609 h 3838694"/>
              <a:gd name="connsiteX11" fmla="*/ 12729 w 7169286"/>
              <a:gd name="connsiteY11" fmla="*/ 1482583 h 3838694"/>
              <a:gd name="connsiteX12" fmla="*/ 3253 w 7169286"/>
              <a:gd name="connsiteY12" fmla="*/ 1528958 h 3838694"/>
              <a:gd name="connsiteX13" fmla="*/ 0 w 7169286"/>
              <a:gd name="connsiteY13" fmla="*/ 1577309 h 3838694"/>
              <a:gd name="connsiteX14" fmla="*/ 0 w 7169286"/>
              <a:gd name="connsiteY14" fmla="*/ 3482356 h 3838694"/>
              <a:gd name="connsiteX15" fmla="*/ 3253 w 7169286"/>
              <a:gd name="connsiteY15" fmla="*/ 3530708 h 3838694"/>
              <a:gd name="connsiteX16" fmla="*/ 12729 w 7169286"/>
              <a:gd name="connsiteY16" fmla="*/ 3577083 h 3838694"/>
              <a:gd name="connsiteX17" fmla="*/ 28003 w 7169286"/>
              <a:gd name="connsiteY17" fmla="*/ 3621056 h 3838694"/>
              <a:gd name="connsiteX18" fmla="*/ 48651 w 7169286"/>
              <a:gd name="connsiteY18" fmla="*/ 3662204 h 3838694"/>
              <a:gd name="connsiteX19" fmla="*/ 74249 w 7169286"/>
              <a:gd name="connsiteY19" fmla="*/ 3700101 h 3838694"/>
              <a:gd name="connsiteX20" fmla="*/ 104371 w 7169286"/>
              <a:gd name="connsiteY20" fmla="*/ 3734322 h 3838694"/>
              <a:gd name="connsiteX21" fmla="*/ 138592 w 7169286"/>
              <a:gd name="connsiteY21" fmla="*/ 3764444 h 3838694"/>
              <a:gd name="connsiteX22" fmla="*/ 176489 w 7169286"/>
              <a:gd name="connsiteY22" fmla="*/ 3790041 h 3838694"/>
              <a:gd name="connsiteX23" fmla="*/ 217637 w 7169286"/>
              <a:gd name="connsiteY23" fmla="*/ 3810689 h 3838694"/>
              <a:gd name="connsiteX24" fmla="*/ 261611 w 7169286"/>
              <a:gd name="connsiteY24" fmla="*/ 3825964 h 3838694"/>
              <a:gd name="connsiteX25" fmla="*/ 307986 w 7169286"/>
              <a:gd name="connsiteY25" fmla="*/ 3835440 h 3838694"/>
              <a:gd name="connsiteX26" fmla="*/ 356337 w 7169286"/>
              <a:gd name="connsiteY26" fmla="*/ 3838693 h 3838694"/>
              <a:gd name="connsiteX27" fmla="*/ 6812950 w 7169286"/>
              <a:gd name="connsiteY27" fmla="*/ 3838693 h 3838694"/>
              <a:gd name="connsiteX28" fmla="*/ 6861301 w 7169286"/>
              <a:gd name="connsiteY28" fmla="*/ 3835440 h 3838694"/>
              <a:gd name="connsiteX29" fmla="*/ 6907675 w 7169286"/>
              <a:gd name="connsiteY29" fmla="*/ 3825964 h 3838694"/>
              <a:gd name="connsiteX30" fmla="*/ 6951648 w 7169286"/>
              <a:gd name="connsiteY30" fmla="*/ 3810689 h 3838694"/>
              <a:gd name="connsiteX31" fmla="*/ 6992795 w 7169286"/>
              <a:gd name="connsiteY31" fmla="*/ 3790041 h 3838694"/>
              <a:gd name="connsiteX32" fmla="*/ 7030692 w 7169286"/>
              <a:gd name="connsiteY32" fmla="*/ 3764444 h 3838694"/>
              <a:gd name="connsiteX33" fmla="*/ 7064914 w 7169286"/>
              <a:gd name="connsiteY33" fmla="*/ 3734322 h 3838694"/>
              <a:gd name="connsiteX34" fmla="*/ 7095036 w 7169286"/>
              <a:gd name="connsiteY34" fmla="*/ 3700101 h 3838694"/>
              <a:gd name="connsiteX35" fmla="*/ 7120633 w 7169286"/>
              <a:gd name="connsiteY35" fmla="*/ 3662204 h 3838694"/>
              <a:gd name="connsiteX36" fmla="*/ 7141281 w 7169286"/>
              <a:gd name="connsiteY36" fmla="*/ 3621056 h 3838694"/>
              <a:gd name="connsiteX37" fmla="*/ 7156556 w 7169286"/>
              <a:gd name="connsiteY37" fmla="*/ 3577083 h 3838694"/>
              <a:gd name="connsiteX38" fmla="*/ 7166032 w 7169286"/>
              <a:gd name="connsiteY38" fmla="*/ 3530708 h 3838694"/>
              <a:gd name="connsiteX39" fmla="*/ 7169285 w 7169286"/>
              <a:gd name="connsiteY39" fmla="*/ 3482356 h 3838694"/>
              <a:gd name="connsiteX40" fmla="*/ 7169285 w 7169286"/>
              <a:gd name="connsiteY40" fmla="*/ 1577309 h 3838694"/>
              <a:gd name="connsiteX41" fmla="*/ 7166032 w 7169286"/>
              <a:gd name="connsiteY41" fmla="*/ 1528958 h 3838694"/>
              <a:gd name="connsiteX42" fmla="*/ 7156556 w 7169286"/>
              <a:gd name="connsiteY42" fmla="*/ 1482583 h 3838694"/>
              <a:gd name="connsiteX43" fmla="*/ 7141281 w 7169286"/>
              <a:gd name="connsiteY43" fmla="*/ 1438609 h 3838694"/>
              <a:gd name="connsiteX44" fmla="*/ 7120633 w 7169286"/>
              <a:gd name="connsiteY44" fmla="*/ 1397461 h 3838694"/>
              <a:gd name="connsiteX45" fmla="*/ 7095036 w 7169286"/>
              <a:gd name="connsiteY45" fmla="*/ 1359564 h 3838694"/>
              <a:gd name="connsiteX46" fmla="*/ 7064914 w 7169286"/>
              <a:gd name="connsiteY46" fmla="*/ 1325343 h 3838694"/>
              <a:gd name="connsiteX47" fmla="*/ 7030692 w 7169286"/>
              <a:gd name="connsiteY47" fmla="*/ 1295221 h 3838694"/>
              <a:gd name="connsiteX48" fmla="*/ 6992795 w 7169286"/>
              <a:gd name="connsiteY48" fmla="*/ 1269623 h 3838694"/>
              <a:gd name="connsiteX49" fmla="*/ 6951648 w 7169286"/>
              <a:gd name="connsiteY49" fmla="*/ 1248975 h 3838694"/>
              <a:gd name="connsiteX50" fmla="*/ 6907675 w 7169286"/>
              <a:gd name="connsiteY50" fmla="*/ 1233701 h 3838694"/>
              <a:gd name="connsiteX51" fmla="*/ 6861301 w 7169286"/>
              <a:gd name="connsiteY51" fmla="*/ 1224225 h 3838694"/>
              <a:gd name="connsiteX52" fmla="*/ 6812950 w 7169286"/>
              <a:gd name="connsiteY52" fmla="*/ 1220972 h 3838694"/>
              <a:gd name="connsiteX0" fmla="*/ 997315 w 7169286"/>
              <a:gd name="connsiteY0" fmla="*/ 0 h 3838694"/>
              <a:gd name="connsiteX1" fmla="*/ 2348194 w 7169286"/>
              <a:gd name="connsiteY1" fmla="*/ 1237718 h 3838694"/>
              <a:gd name="connsiteX2" fmla="*/ 2993816 w 7169286"/>
              <a:gd name="connsiteY2" fmla="*/ 1237718 h 3838694"/>
              <a:gd name="connsiteX3" fmla="*/ 997315 w 7169286"/>
              <a:gd name="connsiteY3" fmla="*/ 0 h 3838694"/>
            </a:gdLst>
            <a:ahLst/>
            <a:cxnLst>
              <a:cxn ang="0">
                <a:pos x="connsiteX0" y="connsiteY0"/>
              </a:cxn>
              <a:cxn ang="0">
                <a:pos x="connsiteX1" y="connsiteY1"/>
              </a:cxn>
              <a:cxn ang="0">
                <a:pos x="connsiteX2" y="connsiteY2"/>
              </a:cxn>
              <a:cxn ang="0">
                <a:pos x="connsiteX3" y="connsiteY3"/>
              </a:cxn>
            </a:cxnLst>
            <a:rect l="l" t="t" r="r" b="b"/>
            <a:pathLst>
              <a:path w="7169286" h="3838694" extrusionOk="0">
                <a:moveTo>
                  <a:pt x="6812950" y="1220972"/>
                </a:moveTo>
                <a:lnTo>
                  <a:pt x="356337" y="1220972"/>
                </a:lnTo>
                <a:lnTo>
                  <a:pt x="307986" y="1224225"/>
                </a:lnTo>
                <a:lnTo>
                  <a:pt x="261611" y="1233701"/>
                </a:lnTo>
                <a:lnTo>
                  <a:pt x="217637" y="1248975"/>
                </a:lnTo>
                <a:lnTo>
                  <a:pt x="176489" y="1269623"/>
                </a:lnTo>
                <a:lnTo>
                  <a:pt x="138592" y="1295221"/>
                </a:lnTo>
                <a:lnTo>
                  <a:pt x="104371" y="1325343"/>
                </a:lnTo>
                <a:lnTo>
                  <a:pt x="74249" y="1359564"/>
                </a:lnTo>
                <a:lnTo>
                  <a:pt x="48651" y="1397461"/>
                </a:lnTo>
                <a:lnTo>
                  <a:pt x="28003" y="1438609"/>
                </a:lnTo>
                <a:lnTo>
                  <a:pt x="12729" y="1482583"/>
                </a:lnTo>
                <a:lnTo>
                  <a:pt x="3253" y="1528958"/>
                </a:lnTo>
                <a:lnTo>
                  <a:pt x="0" y="1577309"/>
                </a:lnTo>
                <a:lnTo>
                  <a:pt x="0" y="3482356"/>
                </a:lnTo>
                <a:lnTo>
                  <a:pt x="3253" y="3530708"/>
                </a:lnTo>
                <a:lnTo>
                  <a:pt x="12729" y="3577083"/>
                </a:lnTo>
                <a:lnTo>
                  <a:pt x="28003" y="3621056"/>
                </a:lnTo>
                <a:lnTo>
                  <a:pt x="48651" y="3662204"/>
                </a:lnTo>
                <a:lnTo>
                  <a:pt x="74249" y="3700101"/>
                </a:lnTo>
                <a:lnTo>
                  <a:pt x="104371" y="3734322"/>
                </a:lnTo>
                <a:lnTo>
                  <a:pt x="138592" y="3764444"/>
                </a:lnTo>
                <a:lnTo>
                  <a:pt x="176489" y="3790041"/>
                </a:lnTo>
                <a:lnTo>
                  <a:pt x="217637" y="3810689"/>
                </a:lnTo>
                <a:lnTo>
                  <a:pt x="261611" y="3825964"/>
                </a:lnTo>
                <a:lnTo>
                  <a:pt x="307986" y="3835440"/>
                </a:lnTo>
                <a:lnTo>
                  <a:pt x="356337" y="3838693"/>
                </a:lnTo>
                <a:lnTo>
                  <a:pt x="6812950" y="3838693"/>
                </a:lnTo>
                <a:lnTo>
                  <a:pt x="6861301" y="3835440"/>
                </a:lnTo>
                <a:lnTo>
                  <a:pt x="6907675" y="3825964"/>
                </a:lnTo>
                <a:lnTo>
                  <a:pt x="6951648" y="3810689"/>
                </a:lnTo>
                <a:lnTo>
                  <a:pt x="6992795" y="3790041"/>
                </a:lnTo>
                <a:lnTo>
                  <a:pt x="7030692" y="3764444"/>
                </a:lnTo>
                <a:lnTo>
                  <a:pt x="7064914" y="3734322"/>
                </a:lnTo>
                <a:lnTo>
                  <a:pt x="7095036" y="3700101"/>
                </a:lnTo>
                <a:lnTo>
                  <a:pt x="7120633" y="3662204"/>
                </a:lnTo>
                <a:lnTo>
                  <a:pt x="7141281" y="3621056"/>
                </a:lnTo>
                <a:lnTo>
                  <a:pt x="7156556" y="3577083"/>
                </a:lnTo>
                <a:lnTo>
                  <a:pt x="7166032" y="3530708"/>
                </a:lnTo>
                <a:lnTo>
                  <a:pt x="7169285" y="3482356"/>
                </a:lnTo>
                <a:lnTo>
                  <a:pt x="7169285" y="1577309"/>
                </a:lnTo>
                <a:lnTo>
                  <a:pt x="7166032" y="1528958"/>
                </a:lnTo>
                <a:lnTo>
                  <a:pt x="7156556" y="1482583"/>
                </a:lnTo>
                <a:lnTo>
                  <a:pt x="7141281" y="1438609"/>
                </a:lnTo>
                <a:lnTo>
                  <a:pt x="7120633" y="1397461"/>
                </a:lnTo>
                <a:lnTo>
                  <a:pt x="7095036" y="1359564"/>
                </a:lnTo>
                <a:lnTo>
                  <a:pt x="7064914" y="1325343"/>
                </a:lnTo>
                <a:lnTo>
                  <a:pt x="7030692" y="1295221"/>
                </a:lnTo>
                <a:lnTo>
                  <a:pt x="6992795" y="1269623"/>
                </a:lnTo>
                <a:lnTo>
                  <a:pt x="6951648" y="1248975"/>
                </a:lnTo>
                <a:lnTo>
                  <a:pt x="6907675" y="1233701"/>
                </a:lnTo>
                <a:lnTo>
                  <a:pt x="6861301" y="1224225"/>
                </a:lnTo>
                <a:lnTo>
                  <a:pt x="6812950" y="1220972"/>
                </a:lnTo>
                <a:close/>
              </a:path>
              <a:path w="7169286" h="3838694" extrusionOk="0">
                <a:moveTo>
                  <a:pt x="997315" y="0"/>
                </a:moveTo>
                <a:lnTo>
                  <a:pt x="2348194" y="1237718"/>
                </a:lnTo>
                <a:lnTo>
                  <a:pt x="2993816" y="1237718"/>
                </a:lnTo>
                <a:lnTo>
                  <a:pt x="997315" y="0"/>
                </a:lnTo>
                <a:close/>
              </a:path>
            </a:pathLst>
          </a:custGeom>
          <a:solidFill>
            <a:srgbClr val="A0C283"/>
          </a:solidFill>
          <a:ln>
            <a:noFill/>
          </a:ln>
        </p:spPr>
        <p:txBody>
          <a:bodyPr spcFirstLastPara="1" wrap="square" lIns="0" tIns="0" rIns="0" bIns="0" anchor="t" anchorCtr="0">
            <a:noAutofit/>
          </a:bodyPr>
          <a:lstStyle/>
          <a:p>
            <a:endParaRPr sz="964"/>
          </a:p>
        </p:txBody>
      </p:sp>
      <p:sp>
        <p:nvSpPr>
          <p:cNvPr id="173" name="Google Shape;173;p20"/>
          <p:cNvSpPr txBox="1"/>
          <p:nvPr/>
        </p:nvSpPr>
        <p:spPr>
          <a:xfrm>
            <a:off x="4947920" y="3598329"/>
            <a:ext cx="3760474" cy="1482306"/>
          </a:xfrm>
          <a:prstGeom prst="rect">
            <a:avLst/>
          </a:prstGeom>
          <a:noFill/>
          <a:ln>
            <a:noFill/>
          </a:ln>
        </p:spPr>
        <p:txBody>
          <a:bodyPr spcFirstLastPara="1" wrap="square" lIns="0" tIns="8504" rIns="0" bIns="0" anchor="t" anchorCtr="0">
            <a:noAutofit/>
          </a:bodyPr>
          <a:lstStyle/>
          <a:p>
            <a:pPr algn="ctr">
              <a:lnSpc>
                <a:spcPct val="116753"/>
              </a:lnSpc>
            </a:pPr>
            <a:r>
              <a:rPr lang="en-US" sz="2800" b="1" dirty="0">
                <a:solidFill>
                  <a:srgbClr val="FFFFFF"/>
                </a:solidFill>
                <a:latin typeface="Trebuchet MS"/>
                <a:ea typeface="Trebuchet MS"/>
                <a:cs typeface="Trebuchet MS"/>
                <a:sym typeface="Trebuchet MS"/>
              </a:rPr>
              <a:t>name(s) of columns to extract</a:t>
            </a:r>
            <a:endParaRPr sz="2800" dirty="0">
              <a:latin typeface="Trebuchet MS"/>
              <a:ea typeface="Trebuchet MS"/>
              <a:cs typeface="Trebuchet MS"/>
              <a:sym typeface="Trebuchet MS"/>
            </a:endParaRPr>
          </a:p>
          <a:p>
            <a:pPr algn="ctr">
              <a:lnSpc>
                <a:spcPct val="116753"/>
              </a:lnSpc>
            </a:pPr>
            <a:r>
              <a:rPr lang="en-US" sz="2800" dirty="0">
                <a:solidFill>
                  <a:srgbClr val="FFFFFF"/>
                </a:solidFill>
                <a:latin typeface="Calibri"/>
                <a:ea typeface="Calibri"/>
                <a:cs typeface="Calibri"/>
                <a:sym typeface="Calibri"/>
              </a:rPr>
              <a:t>(or a select helper) function)</a:t>
            </a:r>
            <a:endParaRPr sz="2800" dirty="0">
              <a:latin typeface="Calibri"/>
              <a:ea typeface="Calibri"/>
              <a:cs typeface="Calibri"/>
              <a:sym typeface="Calibri"/>
            </a:endParaRPr>
          </a:p>
        </p:txBody>
      </p:sp>
      <p:sp>
        <p:nvSpPr>
          <p:cNvPr id="175" name="Google Shape;175;p20"/>
          <p:cNvSpPr txBox="1"/>
          <p:nvPr/>
        </p:nvSpPr>
        <p:spPr>
          <a:xfrm>
            <a:off x="3004025" y="3700811"/>
            <a:ext cx="1588982" cy="710036"/>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062" b="1">
                <a:solidFill>
                  <a:srgbClr val="FFFFFF"/>
                </a:solidFill>
                <a:latin typeface="Trebuchet MS"/>
                <a:ea typeface="Trebuchet MS"/>
                <a:cs typeface="Trebuchet MS"/>
                <a:sym typeface="Trebuchet MS"/>
              </a:rPr>
              <a:t>data frame to  transform</a:t>
            </a:r>
            <a:endParaRPr sz="2062">
              <a:latin typeface="Trebuchet MS"/>
              <a:ea typeface="Trebuchet MS"/>
              <a:cs typeface="Trebuchet MS"/>
              <a:sym typeface="Trebuchet MS"/>
            </a:endParaRPr>
          </a:p>
        </p:txBody>
      </p:sp>
      <p:sp>
        <p:nvSpPr>
          <p:cNvPr id="11" name="Google Shape;137;p17"/>
          <p:cNvSpPr/>
          <p:nvPr/>
        </p:nvSpPr>
        <p:spPr>
          <a:xfrm>
            <a:off x="2250091" y="2926883"/>
            <a:ext cx="2342916" cy="2153752"/>
          </a:xfrm>
          <a:custGeom>
            <a:avLst/>
            <a:gdLst>
              <a:gd name="connsiteX0" fmla="*/ 0 w 2183801"/>
              <a:gd name="connsiteY0" fmla="*/ 263730 h 1582350"/>
              <a:gd name="connsiteX1" fmla="*/ 263730 w 2183801"/>
              <a:gd name="connsiteY1" fmla="*/ 0 h 1582350"/>
              <a:gd name="connsiteX2" fmla="*/ 363967 w 2183801"/>
              <a:gd name="connsiteY2" fmla="*/ 0 h 1582350"/>
              <a:gd name="connsiteX3" fmla="*/ 27341 w 2183801"/>
              <a:gd name="connsiteY3" fmla="*/ -668416 h 1582350"/>
              <a:gd name="connsiteX4" fmla="*/ 909917 w 2183801"/>
              <a:gd name="connsiteY4" fmla="*/ 0 h 1582350"/>
              <a:gd name="connsiteX5" fmla="*/ 1920071 w 2183801"/>
              <a:gd name="connsiteY5" fmla="*/ 0 h 1582350"/>
              <a:gd name="connsiteX6" fmla="*/ 2183801 w 2183801"/>
              <a:gd name="connsiteY6" fmla="*/ 263730 h 1582350"/>
              <a:gd name="connsiteX7" fmla="*/ 2183801 w 2183801"/>
              <a:gd name="connsiteY7" fmla="*/ 263725 h 1582350"/>
              <a:gd name="connsiteX8" fmla="*/ 2183801 w 2183801"/>
              <a:gd name="connsiteY8" fmla="*/ 263725 h 1582350"/>
              <a:gd name="connsiteX9" fmla="*/ 2183801 w 2183801"/>
              <a:gd name="connsiteY9" fmla="*/ 659313 h 1582350"/>
              <a:gd name="connsiteX10" fmla="*/ 2183801 w 2183801"/>
              <a:gd name="connsiteY10" fmla="*/ 1318620 h 1582350"/>
              <a:gd name="connsiteX11" fmla="*/ 1920071 w 2183801"/>
              <a:gd name="connsiteY11" fmla="*/ 1582350 h 1582350"/>
              <a:gd name="connsiteX12" fmla="*/ 909917 w 2183801"/>
              <a:gd name="connsiteY12" fmla="*/ 1582350 h 1582350"/>
              <a:gd name="connsiteX13" fmla="*/ 363967 w 2183801"/>
              <a:gd name="connsiteY13" fmla="*/ 1582350 h 1582350"/>
              <a:gd name="connsiteX14" fmla="*/ 363967 w 2183801"/>
              <a:gd name="connsiteY14" fmla="*/ 1582350 h 1582350"/>
              <a:gd name="connsiteX15" fmla="*/ 263730 w 2183801"/>
              <a:gd name="connsiteY15" fmla="*/ 1582350 h 1582350"/>
              <a:gd name="connsiteX16" fmla="*/ 0 w 2183801"/>
              <a:gd name="connsiteY16" fmla="*/ 1318620 h 1582350"/>
              <a:gd name="connsiteX17" fmla="*/ 0 w 2183801"/>
              <a:gd name="connsiteY17" fmla="*/ 659313 h 1582350"/>
              <a:gd name="connsiteX18" fmla="*/ 0 w 2183801"/>
              <a:gd name="connsiteY18" fmla="*/ 263725 h 1582350"/>
              <a:gd name="connsiteX19" fmla="*/ 0 w 2183801"/>
              <a:gd name="connsiteY19" fmla="*/ 263725 h 1582350"/>
              <a:gd name="connsiteX20" fmla="*/ 0 w 2183801"/>
              <a:gd name="connsiteY20" fmla="*/ 263730 h 1582350"/>
              <a:gd name="connsiteX0" fmla="*/ 0 w 2183801"/>
              <a:gd name="connsiteY0" fmla="*/ 932146 h 2250766"/>
              <a:gd name="connsiteX1" fmla="*/ 263730 w 2183801"/>
              <a:gd name="connsiteY1" fmla="*/ 668416 h 2250766"/>
              <a:gd name="connsiteX2" fmla="*/ 536687 w 2183801"/>
              <a:gd name="connsiteY2" fmla="*/ 668416 h 2250766"/>
              <a:gd name="connsiteX3" fmla="*/ 27341 w 2183801"/>
              <a:gd name="connsiteY3" fmla="*/ 0 h 2250766"/>
              <a:gd name="connsiteX4" fmla="*/ 909917 w 2183801"/>
              <a:gd name="connsiteY4" fmla="*/ 668416 h 2250766"/>
              <a:gd name="connsiteX5" fmla="*/ 1920071 w 2183801"/>
              <a:gd name="connsiteY5" fmla="*/ 668416 h 2250766"/>
              <a:gd name="connsiteX6" fmla="*/ 2183801 w 2183801"/>
              <a:gd name="connsiteY6" fmla="*/ 932146 h 2250766"/>
              <a:gd name="connsiteX7" fmla="*/ 2183801 w 2183801"/>
              <a:gd name="connsiteY7" fmla="*/ 932141 h 2250766"/>
              <a:gd name="connsiteX8" fmla="*/ 2183801 w 2183801"/>
              <a:gd name="connsiteY8" fmla="*/ 932141 h 2250766"/>
              <a:gd name="connsiteX9" fmla="*/ 2183801 w 2183801"/>
              <a:gd name="connsiteY9" fmla="*/ 1327729 h 2250766"/>
              <a:gd name="connsiteX10" fmla="*/ 2183801 w 2183801"/>
              <a:gd name="connsiteY10" fmla="*/ 1987036 h 2250766"/>
              <a:gd name="connsiteX11" fmla="*/ 1920071 w 2183801"/>
              <a:gd name="connsiteY11" fmla="*/ 2250766 h 2250766"/>
              <a:gd name="connsiteX12" fmla="*/ 909917 w 2183801"/>
              <a:gd name="connsiteY12" fmla="*/ 2250766 h 2250766"/>
              <a:gd name="connsiteX13" fmla="*/ 363967 w 2183801"/>
              <a:gd name="connsiteY13" fmla="*/ 2250766 h 2250766"/>
              <a:gd name="connsiteX14" fmla="*/ 363967 w 2183801"/>
              <a:gd name="connsiteY14" fmla="*/ 2250766 h 2250766"/>
              <a:gd name="connsiteX15" fmla="*/ 263730 w 2183801"/>
              <a:gd name="connsiteY15" fmla="*/ 2250766 h 2250766"/>
              <a:gd name="connsiteX16" fmla="*/ 0 w 2183801"/>
              <a:gd name="connsiteY16" fmla="*/ 1987036 h 2250766"/>
              <a:gd name="connsiteX17" fmla="*/ 0 w 2183801"/>
              <a:gd name="connsiteY17" fmla="*/ 1327729 h 2250766"/>
              <a:gd name="connsiteX18" fmla="*/ 0 w 2183801"/>
              <a:gd name="connsiteY18" fmla="*/ 932141 h 2250766"/>
              <a:gd name="connsiteX19" fmla="*/ 0 w 2183801"/>
              <a:gd name="connsiteY19" fmla="*/ 932141 h 2250766"/>
              <a:gd name="connsiteX20" fmla="*/ 0 w 2183801"/>
              <a:gd name="connsiteY20" fmla="*/ 932146 h 2250766"/>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909917 w 2423251"/>
              <a:gd name="connsiteY4" fmla="*/ 690730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1209057 w 2423251"/>
              <a:gd name="connsiteY2" fmla="*/ 668416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183801"/>
              <a:gd name="connsiteY0" fmla="*/ 1046506 h 2365126"/>
              <a:gd name="connsiteX1" fmla="*/ 263730 w 2183801"/>
              <a:gd name="connsiteY1" fmla="*/ 782776 h 2365126"/>
              <a:gd name="connsiteX2" fmla="*/ 1209057 w 2183801"/>
              <a:gd name="connsiteY2" fmla="*/ 760462 h 2365126"/>
              <a:gd name="connsiteX3" fmla="*/ 1961588 w 2183801"/>
              <a:gd name="connsiteY3" fmla="*/ 0 h 2365126"/>
              <a:gd name="connsiteX4" fmla="*/ 1478117 w 2183801"/>
              <a:gd name="connsiteY4" fmla="*/ 793934 h 2365126"/>
              <a:gd name="connsiteX5" fmla="*/ 1920071 w 2183801"/>
              <a:gd name="connsiteY5" fmla="*/ 782776 h 2365126"/>
              <a:gd name="connsiteX6" fmla="*/ 2183801 w 2183801"/>
              <a:gd name="connsiteY6" fmla="*/ 1046506 h 2365126"/>
              <a:gd name="connsiteX7" fmla="*/ 2183801 w 2183801"/>
              <a:gd name="connsiteY7" fmla="*/ 1046501 h 2365126"/>
              <a:gd name="connsiteX8" fmla="*/ 2183801 w 2183801"/>
              <a:gd name="connsiteY8" fmla="*/ 1046501 h 2365126"/>
              <a:gd name="connsiteX9" fmla="*/ 2183801 w 2183801"/>
              <a:gd name="connsiteY9" fmla="*/ 1442089 h 2365126"/>
              <a:gd name="connsiteX10" fmla="*/ 2183801 w 2183801"/>
              <a:gd name="connsiteY10" fmla="*/ 2101396 h 2365126"/>
              <a:gd name="connsiteX11" fmla="*/ 1920071 w 2183801"/>
              <a:gd name="connsiteY11" fmla="*/ 2365126 h 2365126"/>
              <a:gd name="connsiteX12" fmla="*/ 909917 w 2183801"/>
              <a:gd name="connsiteY12" fmla="*/ 2365126 h 2365126"/>
              <a:gd name="connsiteX13" fmla="*/ 363967 w 2183801"/>
              <a:gd name="connsiteY13" fmla="*/ 2365126 h 2365126"/>
              <a:gd name="connsiteX14" fmla="*/ 363967 w 2183801"/>
              <a:gd name="connsiteY14" fmla="*/ 2365126 h 2365126"/>
              <a:gd name="connsiteX15" fmla="*/ 263730 w 2183801"/>
              <a:gd name="connsiteY15" fmla="*/ 2365126 h 2365126"/>
              <a:gd name="connsiteX16" fmla="*/ 0 w 2183801"/>
              <a:gd name="connsiteY16" fmla="*/ 2101396 h 2365126"/>
              <a:gd name="connsiteX17" fmla="*/ 0 w 2183801"/>
              <a:gd name="connsiteY17" fmla="*/ 1442089 h 2365126"/>
              <a:gd name="connsiteX18" fmla="*/ 0 w 2183801"/>
              <a:gd name="connsiteY18" fmla="*/ 1046501 h 2365126"/>
              <a:gd name="connsiteX19" fmla="*/ 0 w 2183801"/>
              <a:gd name="connsiteY19" fmla="*/ 1046501 h 2365126"/>
              <a:gd name="connsiteX20" fmla="*/ 0 w 2183801"/>
              <a:gd name="connsiteY20" fmla="*/ 1046506 h 2365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83801" h="2365126">
                <a:moveTo>
                  <a:pt x="0" y="1046506"/>
                </a:moveTo>
                <a:cubicBezTo>
                  <a:pt x="0" y="900852"/>
                  <a:pt x="118076" y="782776"/>
                  <a:pt x="263730" y="782776"/>
                </a:cubicBezTo>
                <a:lnTo>
                  <a:pt x="1209057" y="760462"/>
                </a:lnTo>
                <a:lnTo>
                  <a:pt x="1961588" y="0"/>
                </a:lnTo>
                <a:lnTo>
                  <a:pt x="1478117" y="793934"/>
                </a:lnTo>
                <a:lnTo>
                  <a:pt x="1920071" y="782776"/>
                </a:lnTo>
                <a:cubicBezTo>
                  <a:pt x="2065725" y="782776"/>
                  <a:pt x="2183801" y="900852"/>
                  <a:pt x="2183801" y="1046506"/>
                </a:cubicBezTo>
                <a:lnTo>
                  <a:pt x="2183801" y="1046501"/>
                </a:lnTo>
                <a:lnTo>
                  <a:pt x="2183801" y="1046501"/>
                </a:lnTo>
                <a:lnTo>
                  <a:pt x="2183801" y="1442089"/>
                </a:lnTo>
                <a:lnTo>
                  <a:pt x="2183801" y="2101396"/>
                </a:lnTo>
                <a:cubicBezTo>
                  <a:pt x="2183801" y="2247050"/>
                  <a:pt x="2065725" y="2365126"/>
                  <a:pt x="1920071" y="2365126"/>
                </a:cubicBezTo>
                <a:lnTo>
                  <a:pt x="909917" y="2365126"/>
                </a:lnTo>
                <a:lnTo>
                  <a:pt x="363967" y="2365126"/>
                </a:lnTo>
                <a:lnTo>
                  <a:pt x="363967" y="2365126"/>
                </a:lnTo>
                <a:lnTo>
                  <a:pt x="263730" y="2365126"/>
                </a:lnTo>
                <a:cubicBezTo>
                  <a:pt x="118076" y="2365126"/>
                  <a:pt x="0" y="2247050"/>
                  <a:pt x="0" y="2101396"/>
                </a:cubicBezTo>
                <a:lnTo>
                  <a:pt x="0" y="1442089"/>
                </a:lnTo>
                <a:lnTo>
                  <a:pt x="0" y="1046501"/>
                </a:lnTo>
                <a:lnTo>
                  <a:pt x="0" y="1046501"/>
                </a:lnTo>
                <a:lnTo>
                  <a:pt x="0" y="1046506"/>
                </a:lnTo>
                <a:close/>
              </a:path>
            </a:pathLst>
          </a:custGeom>
          <a:solidFill>
            <a:srgbClr val="78AAD6"/>
          </a:solidFill>
          <a:ln>
            <a:noFill/>
          </a:ln>
        </p:spPr>
        <p:txBody>
          <a:bodyPr spcFirstLastPara="1" wrap="square" lIns="0" tIns="0" rIns="0" bIns="0" anchor="t" anchorCtr="0">
            <a:noAutofit/>
          </a:bodyPr>
          <a:lstStyle/>
          <a:p>
            <a:endParaRPr sz="964"/>
          </a:p>
        </p:txBody>
      </p:sp>
      <p:sp>
        <p:nvSpPr>
          <p:cNvPr id="12" name="Google Shape;138;p17"/>
          <p:cNvSpPr txBox="1"/>
          <p:nvPr/>
        </p:nvSpPr>
        <p:spPr>
          <a:xfrm>
            <a:off x="2260251" y="3846602"/>
            <a:ext cx="2327721" cy="1143810"/>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800" b="1" dirty="0">
                <a:solidFill>
                  <a:srgbClr val="FFFFFF"/>
                </a:solidFill>
                <a:latin typeface="Trebuchet MS"/>
                <a:ea typeface="Trebuchet MS"/>
                <a:cs typeface="Trebuchet MS"/>
                <a:sym typeface="Trebuchet MS"/>
              </a:rPr>
              <a:t>data frame to transform</a:t>
            </a:r>
            <a:endParaRPr sz="2800" dirty="0">
              <a:latin typeface="Trebuchet MS"/>
              <a:ea typeface="Trebuchet MS"/>
              <a:cs typeface="Trebuchet MS"/>
              <a:sym typeface="Trebuchet MS"/>
            </a:endParaRPr>
          </a:p>
        </p:txBody>
      </p:sp>
      <p:sp>
        <p:nvSpPr>
          <p:cNvPr id="13"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3" name="Rectangle 2"/>
          <p:cNvSpPr/>
          <p:nvPr/>
        </p:nvSpPr>
        <p:spPr>
          <a:xfrm>
            <a:off x="2269139" y="2400924"/>
            <a:ext cx="4027064" cy="584775"/>
          </a:xfrm>
          <a:prstGeom prst="rect">
            <a:avLst/>
          </a:prstGeom>
        </p:spPr>
        <p:txBody>
          <a:bodyPr wrap="none">
            <a:spAutoFit/>
          </a:bodyPr>
          <a:lstStyle/>
          <a:p>
            <a:r>
              <a:rPr lang="en-US" sz="3200" dirty="0">
                <a:latin typeface="Consolas" panose="020B0609020204030204" pitchFamily="49" charset="0"/>
                <a:ea typeface="Courier New"/>
                <a:cs typeface="Consolas" panose="020B0609020204030204" pitchFamily="49" charset="0"/>
                <a:sym typeface="Courier New"/>
              </a:rPr>
              <a:t>select(</a:t>
            </a:r>
            <a:r>
              <a:rPr lang="en-US" sz="3200" dirty="0">
                <a:solidFill>
                  <a:srgbClr val="0365C0"/>
                </a:solidFill>
                <a:latin typeface="Consolas" panose="020B0609020204030204" pitchFamily="49" charset="0"/>
                <a:ea typeface="Courier New"/>
                <a:cs typeface="Consolas" panose="020B0609020204030204" pitchFamily="49" charset="0"/>
                <a:sym typeface="Courier New"/>
              </a:rPr>
              <a:t>data,</a:t>
            </a:r>
            <a:r>
              <a:rPr lang="en-US" sz="3200" dirty="0">
                <a:solidFill>
                  <a:srgbClr val="9BBB59"/>
                </a:solidFill>
                <a:latin typeface="Consolas" panose="020B0609020204030204" pitchFamily="49" charset="0"/>
                <a:ea typeface="Courier New"/>
                <a:cs typeface="Consolas" panose="020B0609020204030204" pitchFamily="49" charset="0"/>
                <a:sym typeface="Courier New"/>
              </a:rPr>
              <a:t>... </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14" name="Google Shape;139;p17"/>
          <p:cNvSpPr/>
          <p:nvPr/>
        </p:nvSpPr>
        <p:spPr>
          <a:xfrm>
            <a:off x="184382" y="2859626"/>
            <a:ext cx="2138765" cy="2290797"/>
          </a:xfrm>
          <a:custGeom>
            <a:avLst/>
            <a:gdLst>
              <a:gd name="connsiteX0" fmla="*/ 0 w 1666011"/>
              <a:gd name="connsiteY0" fmla="*/ 263725 h 1582318"/>
              <a:gd name="connsiteX1" fmla="*/ 263725 w 1666011"/>
              <a:gd name="connsiteY1" fmla="*/ 0 h 1582318"/>
              <a:gd name="connsiteX2" fmla="*/ 277669 w 1666011"/>
              <a:gd name="connsiteY2" fmla="*/ 0 h 1582318"/>
              <a:gd name="connsiteX3" fmla="*/ 513165 w 1666011"/>
              <a:gd name="connsiteY3" fmla="*/ -648133 h 1582318"/>
              <a:gd name="connsiteX4" fmla="*/ 694171 w 1666011"/>
              <a:gd name="connsiteY4" fmla="*/ 0 h 1582318"/>
              <a:gd name="connsiteX5" fmla="*/ 1402286 w 1666011"/>
              <a:gd name="connsiteY5" fmla="*/ 0 h 1582318"/>
              <a:gd name="connsiteX6" fmla="*/ 1666011 w 1666011"/>
              <a:gd name="connsiteY6" fmla="*/ 263725 h 1582318"/>
              <a:gd name="connsiteX7" fmla="*/ 1666011 w 1666011"/>
              <a:gd name="connsiteY7" fmla="*/ 263720 h 1582318"/>
              <a:gd name="connsiteX8" fmla="*/ 1666011 w 1666011"/>
              <a:gd name="connsiteY8" fmla="*/ 263720 h 1582318"/>
              <a:gd name="connsiteX9" fmla="*/ 1666011 w 1666011"/>
              <a:gd name="connsiteY9" fmla="*/ 659299 h 1582318"/>
              <a:gd name="connsiteX10" fmla="*/ 1666011 w 1666011"/>
              <a:gd name="connsiteY10" fmla="*/ 1318593 h 1582318"/>
              <a:gd name="connsiteX11" fmla="*/ 1402286 w 1666011"/>
              <a:gd name="connsiteY11" fmla="*/ 1582318 h 1582318"/>
              <a:gd name="connsiteX12" fmla="*/ 694171 w 1666011"/>
              <a:gd name="connsiteY12" fmla="*/ 1582318 h 1582318"/>
              <a:gd name="connsiteX13" fmla="*/ 277669 w 1666011"/>
              <a:gd name="connsiteY13" fmla="*/ 1582318 h 1582318"/>
              <a:gd name="connsiteX14" fmla="*/ 277669 w 1666011"/>
              <a:gd name="connsiteY14" fmla="*/ 1582318 h 1582318"/>
              <a:gd name="connsiteX15" fmla="*/ 263725 w 1666011"/>
              <a:gd name="connsiteY15" fmla="*/ 1582318 h 1582318"/>
              <a:gd name="connsiteX16" fmla="*/ 0 w 1666011"/>
              <a:gd name="connsiteY16" fmla="*/ 1318593 h 1582318"/>
              <a:gd name="connsiteX17" fmla="*/ 0 w 1666011"/>
              <a:gd name="connsiteY17" fmla="*/ 659299 h 1582318"/>
              <a:gd name="connsiteX18" fmla="*/ 0 w 1666011"/>
              <a:gd name="connsiteY18" fmla="*/ 263720 h 1582318"/>
              <a:gd name="connsiteX19" fmla="*/ 0 w 1666011"/>
              <a:gd name="connsiteY19" fmla="*/ 263720 h 1582318"/>
              <a:gd name="connsiteX20" fmla="*/ 0 w 1666011"/>
              <a:gd name="connsiteY20" fmla="*/ 263725 h 1582318"/>
              <a:gd name="connsiteX0" fmla="*/ 0 w 1666011"/>
              <a:gd name="connsiteY0" fmla="*/ 911858 h 2230451"/>
              <a:gd name="connsiteX1" fmla="*/ 263725 w 1666011"/>
              <a:gd name="connsiteY1" fmla="*/ 648133 h 2230451"/>
              <a:gd name="connsiteX2" fmla="*/ 450389 w 1666011"/>
              <a:gd name="connsiteY2" fmla="*/ 637973 h 2230451"/>
              <a:gd name="connsiteX3" fmla="*/ 513165 w 1666011"/>
              <a:gd name="connsiteY3" fmla="*/ 0 h 2230451"/>
              <a:gd name="connsiteX4" fmla="*/ 694171 w 1666011"/>
              <a:gd name="connsiteY4" fmla="*/ 648133 h 2230451"/>
              <a:gd name="connsiteX5" fmla="*/ 1402286 w 1666011"/>
              <a:gd name="connsiteY5" fmla="*/ 648133 h 2230451"/>
              <a:gd name="connsiteX6" fmla="*/ 1666011 w 1666011"/>
              <a:gd name="connsiteY6" fmla="*/ 911858 h 2230451"/>
              <a:gd name="connsiteX7" fmla="*/ 1666011 w 1666011"/>
              <a:gd name="connsiteY7" fmla="*/ 911853 h 2230451"/>
              <a:gd name="connsiteX8" fmla="*/ 1666011 w 1666011"/>
              <a:gd name="connsiteY8" fmla="*/ 911853 h 2230451"/>
              <a:gd name="connsiteX9" fmla="*/ 1666011 w 1666011"/>
              <a:gd name="connsiteY9" fmla="*/ 1307432 h 2230451"/>
              <a:gd name="connsiteX10" fmla="*/ 1666011 w 1666011"/>
              <a:gd name="connsiteY10" fmla="*/ 1966726 h 2230451"/>
              <a:gd name="connsiteX11" fmla="*/ 1402286 w 1666011"/>
              <a:gd name="connsiteY11" fmla="*/ 2230451 h 2230451"/>
              <a:gd name="connsiteX12" fmla="*/ 694171 w 1666011"/>
              <a:gd name="connsiteY12" fmla="*/ 2230451 h 2230451"/>
              <a:gd name="connsiteX13" fmla="*/ 277669 w 1666011"/>
              <a:gd name="connsiteY13" fmla="*/ 2230451 h 2230451"/>
              <a:gd name="connsiteX14" fmla="*/ 277669 w 1666011"/>
              <a:gd name="connsiteY14" fmla="*/ 2230451 h 2230451"/>
              <a:gd name="connsiteX15" fmla="*/ 263725 w 1666011"/>
              <a:gd name="connsiteY15" fmla="*/ 2230451 h 2230451"/>
              <a:gd name="connsiteX16" fmla="*/ 0 w 1666011"/>
              <a:gd name="connsiteY16" fmla="*/ 1966726 h 2230451"/>
              <a:gd name="connsiteX17" fmla="*/ 0 w 1666011"/>
              <a:gd name="connsiteY17" fmla="*/ 1307432 h 2230451"/>
              <a:gd name="connsiteX18" fmla="*/ 0 w 1666011"/>
              <a:gd name="connsiteY18" fmla="*/ 911853 h 2230451"/>
              <a:gd name="connsiteX19" fmla="*/ 0 w 1666011"/>
              <a:gd name="connsiteY19" fmla="*/ 911853 h 2230451"/>
              <a:gd name="connsiteX20" fmla="*/ 0 w 1666011"/>
              <a:gd name="connsiteY20" fmla="*/ 911858 h 2230451"/>
              <a:gd name="connsiteX0" fmla="*/ 0 w 1666011"/>
              <a:gd name="connsiteY0" fmla="*/ 911858 h 2230451"/>
              <a:gd name="connsiteX1" fmla="*/ 263725 w 1666011"/>
              <a:gd name="connsiteY1" fmla="*/ 648133 h 2230451"/>
              <a:gd name="connsiteX2" fmla="*/ 450389 w 1666011"/>
              <a:gd name="connsiteY2" fmla="*/ 637973 h 2230451"/>
              <a:gd name="connsiteX3" fmla="*/ 513165 w 1666011"/>
              <a:gd name="connsiteY3" fmla="*/ 0 h 2230451"/>
              <a:gd name="connsiteX4" fmla="*/ 612891 w 1666011"/>
              <a:gd name="connsiteY4" fmla="*/ 648133 h 2230451"/>
              <a:gd name="connsiteX5" fmla="*/ 1402286 w 1666011"/>
              <a:gd name="connsiteY5" fmla="*/ 648133 h 2230451"/>
              <a:gd name="connsiteX6" fmla="*/ 1666011 w 1666011"/>
              <a:gd name="connsiteY6" fmla="*/ 911858 h 2230451"/>
              <a:gd name="connsiteX7" fmla="*/ 1666011 w 1666011"/>
              <a:gd name="connsiteY7" fmla="*/ 911853 h 2230451"/>
              <a:gd name="connsiteX8" fmla="*/ 1666011 w 1666011"/>
              <a:gd name="connsiteY8" fmla="*/ 911853 h 2230451"/>
              <a:gd name="connsiteX9" fmla="*/ 1666011 w 1666011"/>
              <a:gd name="connsiteY9" fmla="*/ 1307432 h 2230451"/>
              <a:gd name="connsiteX10" fmla="*/ 1666011 w 1666011"/>
              <a:gd name="connsiteY10" fmla="*/ 1966726 h 2230451"/>
              <a:gd name="connsiteX11" fmla="*/ 1402286 w 1666011"/>
              <a:gd name="connsiteY11" fmla="*/ 2230451 h 2230451"/>
              <a:gd name="connsiteX12" fmla="*/ 694171 w 1666011"/>
              <a:gd name="connsiteY12" fmla="*/ 2230451 h 2230451"/>
              <a:gd name="connsiteX13" fmla="*/ 277669 w 1666011"/>
              <a:gd name="connsiteY13" fmla="*/ 2230451 h 2230451"/>
              <a:gd name="connsiteX14" fmla="*/ 277669 w 1666011"/>
              <a:gd name="connsiteY14" fmla="*/ 2230451 h 2230451"/>
              <a:gd name="connsiteX15" fmla="*/ 263725 w 1666011"/>
              <a:gd name="connsiteY15" fmla="*/ 2230451 h 2230451"/>
              <a:gd name="connsiteX16" fmla="*/ 0 w 1666011"/>
              <a:gd name="connsiteY16" fmla="*/ 1966726 h 2230451"/>
              <a:gd name="connsiteX17" fmla="*/ 0 w 1666011"/>
              <a:gd name="connsiteY17" fmla="*/ 1307432 h 2230451"/>
              <a:gd name="connsiteX18" fmla="*/ 0 w 1666011"/>
              <a:gd name="connsiteY18" fmla="*/ 911853 h 2230451"/>
              <a:gd name="connsiteX19" fmla="*/ 0 w 1666011"/>
              <a:gd name="connsiteY19" fmla="*/ 911853 h 2230451"/>
              <a:gd name="connsiteX20" fmla="*/ 0 w 1666011"/>
              <a:gd name="connsiteY20" fmla="*/ 911858 h 2230451"/>
              <a:gd name="connsiteX0" fmla="*/ 0 w 1666011"/>
              <a:gd name="connsiteY0" fmla="*/ 911858 h 2230451"/>
              <a:gd name="connsiteX1" fmla="*/ 263725 w 1666011"/>
              <a:gd name="connsiteY1" fmla="*/ 648133 h 2230451"/>
              <a:gd name="connsiteX2" fmla="*/ 450389 w 1666011"/>
              <a:gd name="connsiteY2" fmla="*/ 637973 h 2230451"/>
              <a:gd name="connsiteX3" fmla="*/ 513165 w 1666011"/>
              <a:gd name="connsiteY3" fmla="*/ 0 h 2230451"/>
              <a:gd name="connsiteX4" fmla="*/ 1072631 w 1666011"/>
              <a:gd name="connsiteY4" fmla="*/ 642549 h 2230451"/>
              <a:gd name="connsiteX5" fmla="*/ 1402286 w 1666011"/>
              <a:gd name="connsiteY5" fmla="*/ 648133 h 2230451"/>
              <a:gd name="connsiteX6" fmla="*/ 1666011 w 1666011"/>
              <a:gd name="connsiteY6" fmla="*/ 911858 h 2230451"/>
              <a:gd name="connsiteX7" fmla="*/ 1666011 w 1666011"/>
              <a:gd name="connsiteY7" fmla="*/ 911853 h 2230451"/>
              <a:gd name="connsiteX8" fmla="*/ 1666011 w 1666011"/>
              <a:gd name="connsiteY8" fmla="*/ 911853 h 2230451"/>
              <a:gd name="connsiteX9" fmla="*/ 1666011 w 1666011"/>
              <a:gd name="connsiteY9" fmla="*/ 1307432 h 2230451"/>
              <a:gd name="connsiteX10" fmla="*/ 1666011 w 1666011"/>
              <a:gd name="connsiteY10" fmla="*/ 1966726 h 2230451"/>
              <a:gd name="connsiteX11" fmla="*/ 1402286 w 1666011"/>
              <a:gd name="connsiteY11" fmla="*/ 2230451 h 2230451"/>
              <a:gd name="connsiteX12" fmla="*/ 694171 w 1666011"/>
              <a:gd name="connsiteY12" fmla="*/ 2230451 h 2230451"/>
              <a:gd name="connsiteX13" fmla="*/ 277669 w 1666011"/>
              <a:gd name="connsiteY13" fmla="*/ 2230451 h 2230451"/>
              <a:gd name="connsiteX14" fmla="*/ 277669 w 1666011"/>
              <a:gd name="connsiteY14" fmla="*/ 2230451 h 2230451"/>
              <a:gd name="connsiteX15" fmla="*/ 263725 w 1666011"/>
              <a:gd name="connsiteY15" fmla="*/ 2230451 h 2230451"/>
              <a:gd name="connsiteX16" fmla="*/ 0 w 1666011"/>
              <a:gd name="connsiteY16" fmla="*/ 1966726 h 2230451"/>
              <a:gd name="connsiteX17" fmla="*/ 0 w 1666011"/>
              <a:gd name="connsiteY17" fmla="*/ 1307432 h 2230451"/>
              <a:gd name="connsiteX18" fmla="*/ 0 w 1666011"/>
              <a:gd name="connsiteY18" fmla="*/ 911853 h 2230451"/>
              <a:gd name="connsiteX19" fmla="*/ 0 w 1666011"/>
              <a:gd name="connsiteY19" fmla="*/ 911853 h 2230451"/>
              <a:gd name="connsiteX20" fmla="*/ 0 w 1666011"/>
              <a:gd name="connsiteY20" fmla="*/ 911858 h 2230451"/>
              <a:gd name="connsiteX0" fmla="*/ 0 w 1666011"/>
              <a:gd name="connsiteY0" fmla="*/ 911858 h 2230451"/>
              <a:gd name="connsiteX1" fmla="*/ 263725 w 1666011"/>
              <a:gd name="connsiteY1" fmla="*/ 648133 h 2230451"/>
              <a:gd name="connsiteX2" fmla="*/ 892349 w 1666011"/>
              <a:gd name="connsiteY2" fmla="*/ 637973 h 2230451"/>
              <a:gd name="connsiteX3" fmla="*/ 513165 w 1666011"/>
              <a:gd name="connsiteY3" fmla="*/ 0 h 2230451"/>
              <a:gd name="connsiteX4" fmla="*/ 1072631 w 1666011"/>
              <a:gd name="connsiteY4" fmla="*/ 642549 h 2230451"/>
              <a:gd name="connsiteX5" fmla="*/ 1402286 w 1666011"/>
              <a:gd name="connsiteY5" fmla="*/ 648133 h 2230451"/>
              <a:gd name="connsiteX6" fmla="*/ 1666011 w 1666011"/>
              <a:gd name="connsiteY6" fmla="*/ 911858 h 2230451"/>
              <a:gd name="connsiteX7" fmla="*/ 1666011 w 1666011"/>
              <a:gd name="connsiteY7" fmla="*/ 911853 h 2230451"/>
              <a:gd name="connsiteX8" fmla="*/ 1666011 w 1666011"/>
              <a:gd name="connsiteY8" fmla="*/ 911853 h 2230451"/>
              <a:gd name="connsiteX9" fmla="*/ 1666011 w 1666011"/>
              <a:gd name="connsiteY9" fmla="*/ 1307432 h 2230451"/>
              <a:gd name="connsiteX10" fmla="*/ 1666011 w 1666011"/>
              <a:gd name="connsiteY10" fmla="*/ 1966726 h 2230451"/>
              <a:gd name="connsiteX11" fmla="*/ 1402286 w 1666011"/>
              <a:gd name="connsiteY11" fmla="*/ 2230451 h 2230451"/>
              <a:gd name="connsiteX12" fmla="*/ 694171 w 1666011"/>
              <a:gd name="connsiteY12" fmla="*/ 2230451 h 2230451"/>
              <a:gd name="connsiteX13" fmla="*/ 277669 w 1666011"/>
              <a:gd name="connsiteY13" fmla="*/ 2230451 h 2230451"/>
              <a:gd name="connsiteX14" fmla="*/ 277669 w 1666011"/>
              <a:gd name="connsiteY14" fmla="*/ 2230451 h 2230451"/>
              <a:gd name="connsiteX15" fmla="*/ 263725 w 1666011"/>
              <a:gd name="connsiteY15" fmla="*/ 2230451 h 2230451"/>
              <a:gd name="connsiteX16" fmla="*/ 0 w 1666011"/>
              <a:gd name="connsiteY16" fmla="*/ 1966726 h 2230451"/>
              <a:gd name="connsiteX17" fmla="*/ 0 w 1666011"/>
              <a:gd name="connsiteY17" fmla="*/ 1307432 h 2230451"/>
              <a:gd name="connsiteX18" fmla="*/ 0 w 1666011"/>
              <a:gd name="connsiteY18" fmla="*/ 911853 h 2230451"/>
              <a:gd name="connsiteX19" fmla="*/ 0 w 1666011"/>
              <a:gd name="connsiteY19" fmla="*/ 911853 h 2230451"/>
              <a:gd name="connsiteX20" fmla="*/ 0 w 1666011"/>
              <a:gd name="connsiteY20" fmla="*/ 911858 h 2230451"/>
              <a:gd name="connsiteX0" fmla="*/ 0 w 1747605"/>
              <a:gd name="connsiteY0" fmla="*/ 825308 h 2143901"/>
              <a:gd name="connsiteX1" fmla="*/ 263725 w 1747605"/>
              <a:gd name="connsiteY1" fmla="*/ 561583 h 2143901"/>
              <a:gd name="connsiteX2" fmla="*/ 892349 w 1747605"/>
              <a:gd name="connsiteY2" fmla="*/ 551423 h 2143901"/>
              <a:gd name="connsiteX3" fmla="*/ 1747605 w 1747605"/>
              <a:gd name="connsiteY3" fmla="*/ 0 h 2143901"/>
              <a:gd name="connsiteX4" fmla="*/ 1072631 w 1747605"/>
              <a:gd name="connsiteY4" fmla="*/ 555999 h 2143901"/>
              <a:gd name="connsiteX5" fmla="*/ 1402286 w 1747605"/>
              <a:gd name="connsiteY5" fmla="*/ 561583 h 2143901"/>
              <a:gd name="connsiteX6" fmla="*/ 1666011 w 1747605"/>
              <a:gd name="connsiteY6" fmla="*/ 825308 h 2143901"/>
              <a:gd name="connsiteX7" fmla="*/ 1666011 w 1747605"/>
              <a:gd name="connsiteY7" fmla="*/ 825303 h 2143901"/>
              <a:gd name="connsiteX8" fmla="*/ 1666011 w 1747605"/>
              <a:gd name="connsiteY8" fmla="*/ 825303 h 2143901"/>
              <a:gd name="connsiteX9" fmla="*/ 1666011 w 1747605"/>
              <a:gd name="connsiteY9" fmla="*/ 1220882 h 2143901"/>
              <a:gd name="connsiteX10" fmla="*/ 1666011 w 1747605"/>
              <a:gd name="connsiteY10" fmla="*/ 1880176 h 2143901"/>
              <a:gd name="connsiteX11" fmla="*/ 1402286 w 1747605"/>
              <a:gd name="connsiteY11" fmla="*/ 2143901 h 2143901"/>
              <a:gd name="connsiteX12" fmla="*/ 694171 w 1747605"/>
              <a:gd name="connsiteY12" fmla="*/ 2143901 h 2143901"/>
              <a:gd name="connsiteX13" fmla="*/ 277669 w 1747605"/>
              <a:gd name="connsiteY13" fmla="*/ 2143901 h 2143901"/>
              <a:gd name="connsiteX14" fmla="*/ 277669 w 1747605"/>
              <a:gd name="connsiteY14" fmla="*/ 2143901 h 2143901"/>
              <a:gd name="connsiteX15" fmla="*/ 263725 w 1747605"/>
              <a:gd name="connsiteY15" fmla="*/ 2143901 h 2143901"/>
              <a:gd name="connsiteX16" fmla="*/ 0 w 1747605"/>
              <a:gd name="connsiteY16" fmla="*/ 1880176 h 2143901"/>
              <a:gd name="connsiteX17" fmla="*/ 0 w 1747605"/>
              <a:gd name="connsiteY17" fmla="*/ 1220882 h 2143901"/>
              <a:gd name="connsiteX18" fmla="*/ 0 w 1747605"/>
              <a:gd name="connsiteY18" fmla="*/ 825303 h 2143901"/>
              <a:gd name="connsiteX19" fmla="*/ 0 w 1747605"/>
              <a:gd name="connsiteY19" fmla="*/ 825303 h 2143901"/>
              <a:gd name="connsiteX20" fmla="*/ 0 w 1747605"/>
              <a:gd name="connsiteY20" fmla="*/ 825308 h 2143901"/>
              <a:gd name="connsiteX0" fmla="*/ 0 w 2138765"/>
              <a:gd name="connsiteY0" fmla="*/ 1199428 h 2518021"/>
              <a:gd name="connsiteX1" fmla="*/ 263725 w 2138765"/>
              <a:gd name="connsiteY1" fmla="*/ 935703 h 2518021"/>
              <a:gd name="connsiteX2" fmla="*/ 892349 w 2138765"/>
              <a:gd name="connsiteY2" fmla="*/ 925543 h 2518021"/>
              <a:gd name="connsiteX3" fmla="*/ 2138765 w 2138765"/>
              <a:gd name="connsiteY3" fmla="*/ 0 h 2518021"/>
              <a:gd name="connsiteX4" fmla="*/ 1072631 w 2138765"/>
              <a:gd name="connsiteY4" fmla="*/ 930119 h 2518021"/>
              <a:gd name="connsiteX5" fmla="*/ 1402286 w 2138765"/>
              <a:gd name="connsiteY5" fmla="*/ 935703 h 2518021"/>
              <a:gd name="connsiteX6" fmla="*/ 1666011 w 2138765"/>
              <a:gd name="connsiteY6" fmla="*/ 1199428 h 2518021"/>
              <a:gd name="connsiteX7" fmla="*/ 1666011 w 2138765"/>
              <a:gd name="connsiteY7" fmla="*/ 1199423 h 2518021"/>
              <a:gd name="connsiteX8" fmla="*/ 1666011 w 2138765"/>
              <a:gd name="connsiteY8" fmla="*/ 1199423 h 2518021"/>
              <a:gd name="connsiteX9" fmla="*/ 1666011 w 2138765"/>
              <a:gd name="connsiteY9" fmla="*/ 1595002 h 2518021"/>
              <a:gd name="connsiteX10" fmla="*/ 1666011 w 2138765"/>
              <a:gd name="connsiteY10" fmla="*/ 2254296 h 2518021"/>
              <a:gd name="connsiteX11" fmla="*/ 1402286 w 2138765"/>
              <a:gd name="connsiteY11" fmla="*/ 2518021 h 2518021"/>
              <a:gd name="connsiteX12" fmla="*/ 694171 w 2138765"/>
              <a:gd name="connsiteY12" fmla="*/ 2518021 h 2518021"/>
              <a:gd name="connsiteX13" fmla="*/ 277669 w 2138765"/>
              <a:gd name="connsiteY13" fmla="*/ 2518021 h 2518021"/>
              <a:gd name="connsiteX14" fmla="*/ 277669 w 2138765"/>
              <a:gd name="connsiteY14" fmla="*/ 2518021 h 2518021"/>
              <a:gd name="connsiteX15" fmla="*/ 263725 w 2138765"/>
              <a:gd name="connsiteY15" fmla="*/ 2518021 h 2518021"/>
              <a:gd name="connsiteX16" fmla="*/ 0 w 2138765"/>
              <a:gd name="connsiteY16" fmla="*/ 2254296 h 2518021"/>
              <a:gd name="connsiteX17" fmla="*/ 0 w 2138765"/>
              <a:gd name="connsiteY17" fmla="*/ 1595002 h 2518021"/>
              <a:gd name="connsiteX18" fmla="*/ 0 w 2138765"/>
              <a:gd name="connsiteY18" fmla="*/ 1199423 h 2518021"/>
              <a:gd name="connsiteX19" fmla="*/ 0 w 2138765"/>
              <a:gd name="connsiteY19" fmla="*/ 1199423 h 2518021"/>
              <a:gd name="connsiteX20" fmla="*/ 0 w 2138765"/>
              <a:gd name="connsiteY20" fmla="*/ 1199428 h 2518021"/>
              <a:gd name="connsiteX0" fmla="*/ 0 w 2138765"/>
              <a:gd name="connsiteY0" fmla="*/ 1199428 h 2518021"/>
              <a:gd name="connsiteX1" fmla="*/ 263725 w 2138765"/>
              <a:gd name="connsiteY1" fmla="*/ 935703 h 2518021"/>
              <a:gd name="connsiteX2" fmla="*/ 892349 w 2138765"/>
              <a:gd name="connsiteY2" fmla="*/ 925543 h 2518021"/>
              <a:gd name="connsiteX3" fmla="*/ 2138765 w 2138765"/>
              <a:gd name="connsiteY3" fmla="*/ 0 h 2518021"/>
              <a:gd name="connsiteX4" fmla="*/ 1138671 w 2138765"/>
              <a:gd name="connsiteY4" fmla="*/ 941287 h 2518021"/>
              <a:gd name="connsiteX5" fmla="*/ 1402286 w 2138765"/>
              <a:gd name="connsiteY5" fmla="*/ 935703 h 2518021"/>
              <a:gd name="connsiteX6" fmla="*/ 1666011 w 2138765"/>
              <a:gd name="connsiteY6" fmla="*/ 1199428 h 2518021"/>
              <a:gd name="connsiteX7" fmla="*/ 1666011 w 2138765"/>
              <a:gd name="connsiteY7" fmla="*/ 1199423 h 2518021"/>
              <a:gd name="connsiteX8" fmla="*/ 1666011 w 2138765"/>
              <a:gd name="connsiteY8" fmla="*/ 1199423 h 2518021"/>
              <a:gd name="connsiteX9" fmla="*/ 1666011 w 2138765"/>
              <a:gd name="connsiteY9" fmla="*/ 1595002 h 2518021"/>
              <a:gd name="connsiteX10" fmla="*/ 1666011 w 2138765"/>
              <a:gd name="connsiteY10" fmla="*/ 2254296 h 2518021"/>
              <a:gd name="connsiteX11" fmla="*/ 1402286 w 2138765"/>
              <a:gd name="connsiteY11" fmla="*/ 2518021 h 2518021"/>
              <a:gd name="connsiteX12" fmla="*/ 694171 w 2138765"/>
              <a:gd name="connsiteY12" fmla="*/ 2518021 h 2518021"/>
              <a:gd name="connsiteX13" fmla="*/ 277669 w 2138765"/>
              <a:gd name="connsiteY13" fmla="*/ 2518021 h 2518021"/>
              <a:gd name="connsiteX14" fmla="*/ 277669 w 2138765"/>
              <a:gd name="connsiteY14" fmla="*/ 2518021 h 2518021"/>
              <a:gd name="connsiteX15" fmla="*/ 263725 w 2138765"/>
              <a:gd name="connsiteY15" fmla="*/ 2518021 h 2518021"/>
              <a:gd name="connsiteX16" fmla="*/ 0 w 2138765"/>
              <a:gd name="connsiteY16" fmla="*/ 2254296 h 2518021"/>
              <a:gd name="connsiteX17" fmla="*/ 0 w 2138765"/>
              <a:gd name="connsiteY17" fmla="*/ 1595002 h 2518021"/>
              <a:gd name="connsiteX18" fmla="*/ 0 w 2138765"/>
              <a:gd name="connsiteY18" fmla="*/ 1199423 h 2518021"/>
              <a:gd name="connsiteX19" fmla="*/ 0 w 2138765"/>
              <a:gd name="connsiteY19" fmla="*/ 1199423 h 2518021"/>
              <a:gd name="connsiteX20" fmla="*/ 0 w 2138765"/>
              <a:gd name="connsiteY20" fmla="*/ 1199428 h 2518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38765" h="2518021">
                <a:moveTo>
                  <a:pt x="0" y="1199428"/>
                </a:moveTo>
                <a:cubicBezTo>
                  <a:pt x="0" y="1053777"/>
                  <a:pt x="118074" y="935703"/>
                  <a:pt x="263725" y="935703"/>
                </a:cubicBezTo>
                <a:lnTo>
                  <a:pt x="892349" y="925543"/>
                </a:lnTo>
                <a:lnTo>
                  <a:pt x="2138765" y="0"/>
                </a:lnTo>
                <a:lnTo>
                  <a:pt x="1138671" y="941287"/>
                </a:lnTo>
                <a:cubicBezTo>
                  <a:pt x="1401803" y="941287"/>
                  <a:pt x="1139154" y="935703"/>
                  <a:pt x="1402286" y="935703"/>
                </a:cubicBezTo>
                <a:cubicBezTo>
                  <a:pt x="1547937" y="935703"/>
                  <a:pt x="1666011" y="1053777"/>
                  <a:pt x="1666011" y="1199428"/>
                </a:cubicBezTo>
                <a:lnTo>
                  <a:pt x="1666011" y="1199423"/>
                </a:lnTo>
                <a:lnTo>
                  <a:pt x="1666011" y="1199423"/>
                </a:lnTo>
                <a:lnTo>
                  <a:pt x="1666011" y="1595002"/>
                </a:lnTo>
                <a:lnTo>
                  <a:pt x="1666011" y="2254296"/>
                </a:lnTo>
                <a:cubicBezTo>
                  <a:pt x="1666011" y="2399947"/>
                  <a:pt x="1547937" y="2518021"/>
                  <a:pt x="1402286" y="2518021"/>
                </a:cubicBezTo>
                <a:lnTo>
                  <a:pt x="694171" y="2518021"/>
                </a:lnTo>
                <a:lnTo>
                  <a:pt x="277669" y="2518021"/>
                </a:lnTo>
                <a:lnTo>
                  <a:pt x="277669" y="2518021"/>
                </a:lnTo>
                <a:lnTo>
                  <a:pt x="263725" y="2518021"/>
                </a:lnTo>
                <a:cubicBezTo>
                  <a:pt x="118074" y="2518021"/>
                  <a:pt x="0" y="2399947"/>
                  <a:pt x="0" y="2254296"/>
                </a:cubicBezTo>
                <a:lnTo>
                  <a:pt x="0" y="1595002"/>
                </a:lnTo>
                <a:lnTo>
                  <a:pt x="0" y="1199423"/>
                </a:lnTo>
                <a:lnTo>
                  <a:pt x="0" y="1199423"/>
                </a:lnTo>
                <a:lnTo>
                  <a:pt x="0" y="1199428"/>
                </a:lnTo>
                <a:close/>
              </a:path>
            </a:pathLst>
          </a:custGeom>
          <a:solidFill>
            <a:srgbClr val="929292"/>
          </a:solidFill>
          <a:ln>
            <a:noFill/>
          </a:ln>
        </p:spPr>
        <p:txBody>
          <a:bodyPr spcFirstLastPara="1" wrap="square" lIns="0" tIns="0" rIns="0" bIns="0" anchor="t" anchorCtr="0">
            <a:noAutofit/>
          </a:bodyPr>
          <a:lstStyle/>
          <a:p>
            <a:endParaRPr sz="964"/>
          </a:p>
        </p:txBody>
      </p:sp>
      <p:sp>
        <p:nvSpPr>
          <p:cNvPr id="15" name="Google Shape;140;p17"/>
          <p:cNvSpPr txBox="1"/>
          <p:nvPr/>
        </p:nvSpPr>
        <p:spPr>
          <a:xfrm>
            <a:off x="365495" y="3879701"/>
            <a:ext cx="1671911" cy="997618"/>
          </a:xfrm>
          <a:prstGeom prst="rect">
            <a:avLst/>
          </a:prstGeom>
          <a:noFill/>
          <a:ln>
            <a:noFill/>
          </a:ln>
        </p:spPr>
        <p:txBody>
          <a:bodyPr spcFirstLastPara="1" wrap="square" lIns="0" tIns="8504" rIns="0" bIns="0" anchor="t" anchorCtr="0">
            <a:noAutofit/>
          </a:bodyPr>
          <a:lstStyle/>
          <a:p>
            <a:pPr marL="6803"/>
            <a:r>
              <a:rPr lang="en-US" sz="2800" b="1" dirty="0" err="1">
                <a:solidFill>
                  <a:srgbClr val="FFFFFF"/>
                </a:solidFill>
                <a:latin typeface="Trebuchet MS"/>
                <a:ea typeface="Trebuchet MS"/>
                <a:cs typeface="Trebuchet MS"/>
                <a:sym typeface="Trebuchet MS"/>
              </a:rPr>
              <a:t>dplyr</a:t>
            </a:r>
            <a:r>
              <a:rPr lang="en-US" sz="2800" b="1" dirty="0">
                <a:solidFill>
                  <a:srgbClr val="FFFFFF"/>
                </a:solidFill>
                <a:latin typeface="Trebuchet MS"/>
                <a:ea typeface="Trebuchet MS"/>
                <a:cs typeface="Trebuchet MS"/>
                <a:sym typeface="Trebuchet MS"/>
              </a:rPr>
              <a:t> function</a:t>
            </a:r>
            <a:endParaRPr sz="2800" dirty="0">
              <a:latin typeface="Trebuchet MS"/>
              <a:ea typeface="Trebuchet MS"/>
              <a:cs typeface="Trebuchet MS"/>
              <a:sym typeface="Trebuchet MS"/>
            </a:endParaRPr>
          </a:p>
        </p:txBody>
      </p:sp>
    </p:spTree>
    <p:extLst>
      <p:ext uri="{BB962C8B-B14F-4D97-AF65-F5344CB8AC3E}">
        <p14:creationId xmlns:p14="http://schemas.microsoft.com/office/powerpoint/2010/main" val="26582195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Shape 179"/>
        <p:cNvGrpSpPr/>
        <p:nvPr/>
      </p:nvGrpSpPr>
      <p:grpSpPr>
        <a:xfrm>
          <a:off x="0" y="0"/>
          <a:ext cx="0" cy="0"/>
          <a:chOff x="0" y="0"/>
          <a:chExt cx="0" cy="0"/>
        </a:xfrm>
      </p:grpSpPr>
      <p:sp>
        <p:nvSpPr>
          <p:cNvPr id="181" name="Google Shape;181;p21"/>
          <p:cNvSpPr txBox="1">
            <a:spLocks noGrp="1"/>
          </p:cNvSpPr>
          <p:nvPr>
            <p:ph type="title"/>
          </p:nvPr>
        </p:nvSpPr>
        <p:spPr>
          <a:xfrm>
            <a:off x="5051457" y="632363"/>
            <a:ext cx="2115209"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select()</a:t>
            </a:r>
            <a:endParaRPr dirty="0"/>
          </a:p>
        </p:txBody>
      </p:sp>
      <p:sp>
        <p:nvSpPr>
          <p:cNvPr id="182" name="Google Shape;182;p21"/>
          <p:cNvSpPr txBox="1"/>
          <p:nvPr/>
        </p:nvSpPr>
        <p:spPr>
          <a:xfrm>
            <a:off x="2886228" y="1725726"/>
            <a:ext cx="4672812" cy="472821"/>
          </a:xfrm>
          <a:prstGeom prst="rect">
            <a:avLst/>
          </a:prstGeom>
          <a:noFill/>
          <a:ln>
            <a:noFill/>
          </a:ln>
        </p:spPr>
        <p:txBody>
          <a:bodyPr spcFirstLastPara="1" wrap="square" lIns="0" tIns="6455" rIns="0" bIns="0" anchor="t" anchorCtr="0">
            <a:noAutofit/>
          </a:bodyPr>
          <a:lstStyle/>
          <a:p>
            <a:pPr marL="6803"/>
            <a:r>
              <a:rPr lang="en-US" sz="3200" dirty="0">
                <a:latin typeface="Calibri"/>
                <a:ea typeface="Calibri"/>
                <a:cs typeface="Calibri"/>
                <a:sym typeface="Calibri"/>
              </a:rPr>
              <a:t>Extract columns by name.</a:t>
            </a:r>
            <a:endParaRPr sz="3200" dirty="0">
              <a:latin typeface="Calibri"/>
              <a:ea typeface="Calibri"/>
              <a:cs typeface="Calibri"/>
              <a:sym typeface="Calibri"/>
            </a:endParaRPr>
          </a:p>
        </p:txBody>
      </p:sp>
      <p:sp>
        <p:nvSpPr>
          <p:cNvPr id="10"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1" name="Google Shape;131;p17"/>
          <p:cNvSpPr/>
          <p:nvPr/>
        </p:nvSpPr>
        <p:spPr>
          <a:xfrm>
            <a:off x="2250089" y="2338959"/>
            <a:ext cx="886968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2" name="Rectangle 11"/>
          <p:cNvSpPr/>
          <p:nvPr/>
        </p:nvSpPr>
        <p:spPr>
          <a:xfrm>
            <a:off x="2130712" y="2418375"/>
            <a:ext cx="9690716" cy="584775"/>
          </a:xfrm>
          <a:prstGeom prst="rect">
            <a:avLst/>
          </a:prstGeom>
        </p:spPr>
        <p:txBody>
          <a:bodyPr wrap="square">
            <a:spAutoFit/>
          </a:bodyPr>
          <a:lstStyle/>
          <a:p>
            <a:pPr marL="146953" lvl="0">
              <a:spcBef>
                <a:spcPts val="2126"/>
              </a:spcBef>
            </a:pPr>
            <a:r>
              <a:rPr lang="en-US" sz="3200" dirty="0">
                <a:latin typeface="Consolas" panose="020B0609020204030204" pitchFamily="49" charset="0"/>
                <a:ea typeface="Courier New"/>
                <a:cs typeface="Consolas" panose="020B0609020204030204" pitchFamily="49" charset="0"/>
                <a:sym typeface="Courier New"/>
              </a:rPr>
              <a:t>select(</a:t>
            </a:r>
            <a:r>
              <a:rPr lang="en-US" sz="3200" dirty="0">
                <a:solidFill>
                  <a:srgbClr val="0365C0"/>
                </a:solidFill>
                <a:latin typeface="Consolas" panose="020B0609020204030204" pitchFamily="49" charset="0"/>
                <a:ea typeface="Courier New"/>
                <a:cs typeface="Consolas" panose="020B0609020204030204" pitchFamily="49" charset="0"/>
                <a:sym typeface="Courier New"/>
              </a:rPr>
              <a:t>orders, </a:t>
            </a:r>
            <a:r>
              <a:rPr lang="en-US" sz="3200" dirty="0">
                <a:solidFill>
                  <a:schemeClr val="accent3"/>
                </a:solidFill>
                <a:latin typeface="Consolas" panose="020B0609020204030204" pitchFamily="49" charset="0"/>
                <a:ea typeface="Courier New"/>
                <a:cs typeface="Consolas" panose="020B0609020204030204" pitchFamily="49" charset="0"/>
                <a:sym typeface="Courier New"/>
              </a:rPr>
              <a:t>description, department</a:t>
            </a:r>
            <a:r>
              <a:rPr lang="en-US" sz="3200" dirty="0">
                <a:latin typeface="Consolas" panose="020B0609020204030204" pitchFamily="49" charset="0"/>
                <a:ea typeface="Courier New"/>
                <a:cs typeface="Consolas" panose="020B0609020204030204" pitchFamily="49" charset="0"/>
                <a:sym typeface="Courier New"/>
              </a:rPr>
              <a:t>)</a:t>
            </a:r>
          </a:p>
        </p:txBody>
      </p:sp>
      <p:sp>
        <p:nvSpPr>
          <p:cNvPr id="13" name="Google Shape;172;p20"/>
          <p:cNvSpPr/>
          <p:nvPr/>
        </p:nvSpPr>
        <p:spPr>
          <a:xfrm>
            <a:off x="4867705" y="2996663"/>
            <a:ext cx="3840688" cy="2191761"/>
          </a:xfrm>
          <a:custGeom>
            <a:avLst/>
            <a:gdLst>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603384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66067 h 3683787"/>
              <a:gd name="connsiteX1" fmla="*/ 356337 w 7169284"/>
              <a:gd name="connsiteY1" fmla="*/ 1066067 h 3683787"/>
              <a:gd name="connsiteX2" fmla="*/ 307986 w 7169284"/>
              <a:gd name="connsiteY2" fmla="*/ 1069320 h 3683787"/>
              <a:gd name="connsiteX3" fmla="*/ 261611 w 7169284"/>
              <a:gd name="connsiteY3" fmla="*/ 1078796 h 3683787"/>
              <a:gd name="connsiteX4" fmla="*/ 217637 w 7169284"/>
              <a:gd name="connsiteY4" fmla="*/ 1094070 h 3683787"/>
              <a:gd name="connsiteX5" fmla="*/ 176489 w 7169284"/>
              <a:gd name="connsiteY5" fmla="*/ 1114718 h 3683787"/>
              <a:gd name="connsiteX6" fmla="*/ 138592 w 7169284"/>
              <a:gd name="connsiteY6" fmla="*/ 1140316 h 3683787"/>
              <a:gd name="connsiteX7" fmla="*/ 104371 w 7169284"/>
              <a:gd name="connsiteY7" fmla="*/ 1170438 h 3683787"/>
              <a:gd name="connsiteX8" fmla="*/ 74249 w 7169284"/>
              <a:gd name="connsiteY8" fmla="*/ 1204659 h 3683787"/>
              <a:gd name="connsiteX9" fmla="*/ 48651 w 7169284"/>
              <a:gd name="connsiteY9" fmla="*/ 1242556 h 3683787"/>
              <a:gd name="connsiteX10" fmla="*/ 28003 w 7169284"/>
              <a:gd name="connsiteY10" fmla="*/ 1283704 h 3683787"/>
              <a:gd name="connsiteX11" fmla="*/ 12729 w 7169284"/>
              <a:gd name="connsiteY11" fmla="*/ 1327678 h 3683787"/>
              <a:gd name="connsiteX12" fmla="*/ 3253 w 7169284"/>
              <a:gd name="connsiteY12" fmla="*/ 1374053 h 3683787"/>
              <a:gd name="connsiteX13" fmla="*/ 0 w 7169284"/>
              <a:gd name="connsiteY13" fmla="*/ 1422404 h 3683787"/>
              <a:gd name="connsiteX14" fmla="*/ 0 w 7169284"/>
              <a:gd name="connsiteY14" fmla="*/ 3327451 h 3683787"/>
              <a:gd name="connsiteX15" fmla="*/ 3253 w 7169284"/>
              <a:gd name="connsiteY15" fmla="*/ 3375803 h 3683787"/>
              <a:gd name="connsiteX16" fmla="*/ 12729 w 7169284"/>
              <a:gd name="connsiteY16" fmla="*/ 3422178 h 3683787"/>
              <a:gd name="connsiteX17" fmla="*/ 28003 w 7169284"/>
              <a:gd name="connsiteY17" fmla="*/ 3466151 h 3683787"/>
              <a:gd name="connsiteX18" fmla="*/ 48651 w 7169284"/>
              <a:gd name="connsiteY18" fmla="*/ 3507299 h 3683787"/>
              <a:gd name="connsiteX19" fmla="*/ 74249 w 7169284"/>
              <a:gd name="connsiteY19" fmla="*/ 3545196 h 3683787"/>
              <a:gd name="connsiteX20" fmla="*/ 104371 w 7169284"/>
              <a:gd name="connsiteY20" fmla="*/ 3579417 h 3683787"/>
              <a:gd name="connsiteX21" fmla="*/ 138592 w 7169284"/>
              <a:gd name="connsiteY21" fmla="*/ 3609539 h 3683787"/>
              <a:gd name="connsiteX22" fmla="*/ 176489 w 7169284"/>
              <a:gd name="connsiteY22" fmla="*/ 3635136 h 3683787"/>
              <a:gd name="connsiteX23" fmla="*/ 217637 w 7169284"/>
              <a:gd name="connsiteY23" fmla="*/ 3655784 h 3683787"/>
              <a:gd name="connsiteX24" fmla="*/ 261611 w 7169284"/>
              <a:gd name="connsiteY24" fmla="*/ 3671059 h 3683787"/>
              <a:gd name="connsiteX25" fmla="*/ 307986 w 7169284"/>
              <a:gd name="connsiteY25" fmla="*/ 3680535 h 3683787"/>
              <a:gd name="connsiteX26" fmla="*/ 356337 w 7169284"/>
              <a:gd name="connsiteY26" fmla="*/ 3683788 h 3683787"/>
              <a:gd name="connsiteX27" fmla="*/ 6812950 w 7169284"/>
              <a:gd name="connsiteY27" fmla="*/ 3683788 h 3683787"/>
              <a:gd name="connsiteX28" fmla="*/ 6861301 w 7169284"/>
              <a:gd name="connsiteY28" fmla="*/ 3680535 h 3683787"/>
              <a:gd name="connsiteX29" fmla="*/ 6907675 w 7169284"/>
              <a:gd name="connsiteY29" fmla="*/ 3671059 h 3683787"/>
              <a:gd name="connsiteX30" fmla="*/ 6951648 w 7169284"/>
              <a:gd name="connsiteY30" fmla="*/ 3655784 h 3683787"/>
              <a:gd name="connsiteX31" fmla="*/ 6992795 w 7169284"/>
              <a:gd name="connsiteY31" fmla="*/ 3635136 h 3683787"/>
              <a:gd name="connsiteX32" fmla="*/ 7030692 w 7169284"/>
              <a:gd name="connsiteY32" fmla="*/ 3609539 h 3683787"/>
              <a:gd name="connsiteX33" fmla="*/ 7064914 w 7169284"/>
              <a:gd name="connsiteY33" fmla="*/ 3579417 h 3683787"/>
              <a:gd name="connsiteX34" fmla="*/ 7095036 w 7169284"/>
              <a:gd name="connsiteY34" fmla="*/ 3545196 h 3683787"/>
              <a:gd name="connsiteX35" fmla="*/ 7120633 w 7169284"/>
              <a:gd name="connsiteY35" fmla="*/ 3507299 h 3683787"/>
              <a:gd name="connsiteX36" fmla="*/ 7141281 w 7169284"/>
              <a:gd name="connsiteY36" fmla="*/ 3466151 h 3683787"/>
              <a:gd name="connsiteX37" fmla="*/ 7156556 w 7169284"/>
              <a:gd name="connsiteY37" fmla="*/ 3422178 h 3683787"/>
              <a:gd name="connsiteX38" fmla="*/ 7166032 w 7169284"/>
              <a:gd name="connsiteY38" fmla="*/ 3375803 h 3683787"/>
              <a:gd name="connsiteX39" fmla="*/ 7169285 w 7169284"/>
              <a:gd name="connsiteY39" fmla="*/ 3327451 h 3683787"/>
              <a:gd name="connsiteX40" fmla="*/ 7169285 w 7169284"/>
              <a:gd name="connsiteY40" fmla="*/ 1422404 h 3683787"/>
              <a:gd name="connsiteX41" fmla="*/ 7166032 w 7169284"/>
              <a:gd name="connsiteY41" fmla="*/ 1374053 h 3683787"/>
              <a:gd name="connsiteX42" fmla="*/ 7156556 w 7169284"/>
              <a:gd name="connsiteY42" fmla="*/ 1327678 h 3683787"/>
              <a:gd name="connsiteX43" fmla="*/ 7141281 w 7169284"/>
              <a:gd name="connsiteY43" fmla="*/ 1283704 h 3683787"/>
              <a:gd name="connsiteX44" fmla="*/ 7120633 w 7169284"/>
              <a:gd name="connsiteY44" fmla="*/ 1242556 h 3683787"/>
              <a:gd name="connsiteX45" fmla="*/ 7095036 w 7169284"/>
              <a:gd name="connsiteY45" fmla="*/ 1204659 h 3683787"/>
              <a:gd name="connsiteX46" fmla="*/ 7064914 w 7169284"/>
              <a:gd name="connsiteY46" fmla="*/ 1170438 h 3683787"/>
              <a:gd name="connsiteX47" fmla="*/ 7030692 w 7169284"/>
              <a:gd name="connsiteY47" fmla="*/ 1140316 h 3683787"/>
              <a:gd name="connsiteX48" fmla="*/ 6992795 w 7169284"/>
              <a:gd name="connsiteY48" fmla="*/ 1114718 h 3683787"/>
              <a:gd name="connsiteX49" fmla="*/ 6951648 w 7169284"/>
              <a:gd name="connsiteY49" fmla="*/ 1094070 h 3683787"/>
              <a:gd name="connsiteX50" fmla="*/ 6907675 w 7169284"/>
              <a:gd name="connsiteY50" fmla="*/ 1078796 h 3683787"/>
              <a:gd name="connsiteX51" fmla="*/ 6861301 w 7169284"/>
              <a:gd name="connsiteY51" fmla="*/ 1069320 h 3683787"/>
              <a:gd name="connsiteX52" fmla="*/ 6812950 w 7169284"/>
              <a:gd name="connsiteY52" fmla="*/ 1066067 h 3683787"/>
              <a:gd name="connsiteX0" fmla="*/ 708093 w 7169284"/>
              <a:gd name="connsiteY0" fmla="*/ 0 h 3683787"/>
              <a:gd name="connsiteX1" fmla="*/ 603384 w 7169284"/>
              <a:gd name="connsiteY1" fmla="*/ 1066067 h 3683787"/>
              <a:gd name="connsiteX2" fmla="*/ 2993816 w 7169284"/>
              <a:gd name="connsiteY2" fmla="*/ 1082813 h 3683787"/>
              <a:gd name="connsiteX3" fmla="*/ 708093 w 7169284"/>
              <a:gd name="connsiteY3" fmla="*/ 0 h 3683787"/>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1836130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99560 h 3717280"/>
              <a:gd name="connsiteX1" fmla="*/ 356337 w 7169284"/>
              <a:gd name="connsiteY1" fmla="*/ 1099560 h 3717280"/>
              <a:gd name="connsiteX2" fmla="*/ 307986 w 7169284"/>
              <a:gd name="connsiteY2" fmla="*/ 1102813 h 3717280"/>
              <a:gd name="connsiteX3" fmla="*/ 261611 w 7169284"/>
              <a:gd name="connsiteY3" fmla="*/ 1112289 h 3717280"/>
              <a:gd name="connsiteX4" fmla="*/ 217637 w 7169284"/>
              <a:gd name="connsiteY4" fmla="*/ 1127563 h 3717280"/>
              <a:gd name="connsiteX5" fmla="*/ 176489 w 7169284"/>
              <a:gd name="connsiteY5" fmla="*/ 1148211 h 3717280"/>
              <a:gd name="connsiteX6" fmla="*/ 138592 w 7169284"/>
              <a:gd name="connsiteY6" fmla="*/ 1173809 h 3717280"/>
              <a:gd name="connsiteX7" fmla="*/ 104371 w 7169284"/>
              <a:gd name="connsiteY7" fmla="*/ 1203931 h 3717280"/>
              <a:gd name="connsiteX8" fmla="*/ 74249 w 7169284"/>
              <a:gd name="connsiteY8" fmla="*/ 1238152 h 3717280"/>
              <a:gd name="connsiteX9" fmla="*/ 48651 w 7169284"/>
              <a:gd name="connsiteY9" fmla="*/ 1276049 h 3717280"/>
              <a:gd name="connsiteX10" fmla="*/ 28003 w 7169284"/>
              <a:gd name="connsiteY10" fmla="*/ 1317197 h 3717280"/>
              <a:gd name="connsiteX11" fmla="*/ 12729 w 7169284"/>
              <a:gd name="connsiteY11" fmla="*/ 1361171 h 3717280"/>
              <a:gd name="connsiteX12" fmla="*/ 3253 w 7169284"/>
              <a:gd name="connsiteY12" fmla="*/ 1407546 h 3717280"/>
              <a:gd name="connsiteX13" fmla="*/ 0 w 7169284"/>
              <a:gd name="connsiteY13" fmla="*/ 1455897 h 3717280"/>
              <a:gd name="connsiteX14" fmla="*/ 0 w 7169284"/>
              <a:gd name="connsiteY14" fmla="*/ 3360944 h 3717280"/>
              <a:gd name="connsiteX15" fmla="*/ 3253 w 7169284"/>
              <a:gd name="connsiteY15" fmla="*/ 3409296 h 3717280"/>
              <a:gd name="connsiteX16" fmla="*/ 12729 w 7169284"/>
              <a:gd name="connsiteY16" fmla="*/ 3455671 h 3717280"/>
              <a:gd name="connsiteX17" fmla="*/ 28003 w 7169284"/>
              <a:gd name="connsiteY17" fmla="*/ 3499644 h 3717280"/>
              <a:gd name="connsiteX18" fmla="*/ 48651 w 7169284"/>
              <a:gd name="connsiteY18" fmla="*/ 3540792 h 3717280"/>
              <a:gd name="connsiteX19" fmla="*/ 74249 w 7169284"/>
              <a:gd name="connsiteY19" fmla="*/ 3578689 h 3717280"/>
              <a:gd name="connsiteX20" fmla="*/ 104371 w 7169284"/>
              <a:gd name="connsiteY20" fmla="*/ 3612910 h 3717280"/>
              <a:gd name="connsiteX21" fmla="*/ 138592 w 7169284"/>
              <a:gd name="connsiteY21" fmla="*/ 3643032 h 3717280"/>
              <a:gd name="connsiteX22" fmla="*/ 176489 w 7169284"/>
              <a:gd name="connsiteY22" fmla="*/ 3668629 h 3717280"/>
              <a:gd name="connsiteX23" fmla="*/ 217637 w 7169284"/>
              <a:gd name="connsiteY23" fmla="*/ 3689277 h 3717280"/>
              <a:gd name="connsiteX24" fmla="*/ 261611 w 7169284"/>
              <a:gd name="connsiteY24" fmla="*/ 3704552 h 3717280"/>
              <a:gd name="connsiteX25" fmla="*/ 307986 w 7169284"/>
              <a:gd name="connsiteY25" fmla="*/ 3714028 h 3717280"/>
              <a:gd name="connsiteX26" fmla="*/ 356337 w 7169284"/>
              <a:gd name="connsiteY26" fmla="*/ 3717281 h 3717280"/>
              <a:gd name="connsiteX27" fmla="*/ 6812950 w 7169284"/>
              <a:gd name="connsiteY27" fmla="*/ 3717281 h 3717280"/>
              <a:gd name="connsiteX28" fmla="*/ 6861301 w 7169284"/>
              <a:gd name="connsiteY28" fmla="*/ 3714028 h 3717280"/>
              <a:gd name="connsiteX29" fmla="*/ 6907675 w 7169284"/>
              <a:gd name="connsiteY29" fmla="*/ 3704552 h 3717280"/>
              <a:gd name="connsiteX30" fmla="*/ 6951648 w 7169284"/>
              <a:gd name="connsiteY30" fmla="*/ 3689277 h 3717280"/>
              <a:gd name="connsiteX31" fmla="*/ 6992795 w 7169284"/>
              <a:gd name="connsiteY31" fmla="*/ 3668629 h 3717280"/>
              <a:gd name="connsiteX32" fmla="*/ 7030692 w 7169284"/>
              <a:gd name="connsiteY32" fmla="*/ 3643032 h 3717280"/>
              <a:gd name="connsiteX33" fmla="*/ 7064914 w 7169284"/>
              <a:gd name="connsiteY33" fmla="*/ 3612910 h 3717280"/>
              <a:gd name="connsiteX34" fmla="*/ 7095036 w 7169284"/>
              <a:gd name="connsiteY34" fmla="*/ 3578689 h 3717280"/>
              <a:gd name="connsiteX35" fmla="*/ 7120633 w 7169284"/>
              <a:gd name="connsiteY35" fmla="*/ 3540792 h 3717280"/>
              <a:gd name="connsiteX36" fmla="*/ 7141281 w 7169284"/>
              <a:gd name="connsiteY36" fmla="*/ 3499644 h 3717280"/>
              <a:gd name="connsiteX37" fmla="*/ 7156556 w 7169284"/>
              <a:gd name="connsiteY37" fmla="*/ 3455671 h 3717280"/>
              <a:gd name="connsiteX38" fmla="*/ 7166032 w 7169284"/>
              <a:gd name="connsiteY38" fmla="*/ 3409296 h 3717280"/>
              <a:gd name="connsiteX39" fmla="*/ 7169285 w 7169284"/>
              <a:gd name="connsiteY39" fmla="*/ 3360944 h 3717280"/>
              <a:gd name="connsiteX40" fmla="*/ 7169285 w 7169284"/>
              <a:gd name="connsiteY40" fmla="*/ 1455897 h 3717280"/>
              <a:gd name="connsiteX41" fmla="*/ 7166032 w 7169284"/>
              <a:gd name="connsiteY41" fmla="*/ 1407546 h 3717280"/>
              <a:gd name="connsiteX42" fmla="*/ 7156556 w 7169284"/>
              <a:gd name="connsiteY42" fmla="*/ 1361171 h 3717280"/>
              <a:gd name="connsiteX43" fmla="*/ 7141281 w 7169284"/>
              <a:gd name="connsiteY43" fmla="*/ 1317197 h 3717280"/>
              <a:gd name="connsiteX44" fmla="*/ 7120633 w 7169284"/>
              <a:gd name="connsiteY44" fmla="*/ 1276049 h 3717280"/>
              <a:gd name="connsiteX45" fmla="*/ 7095036 w 7169284"/>
              <a:gd name="connsiteY45" fmla="*/ 1238152 h 3717280"/>
              <a:gd name="connsiteX46" fmla="*/ 7064914 w 7169284"/>
              <a:gd name="connsiteY46" fmla="*/ 1203931 h 3717280"/>
              <a:gd name="connsiteX47" fmla="*/ 7030692 w 7169284"/>
              <a:gd name="connsiteY47" fmla="*/ 1173809 h 3717280"/>
              <a:gd name="connsiteX48" fmla="*/ 6992795 w 7169284"/>
              <a:gd name="connsiteY48" fmla="*/ 1148211 h 3717280"/>
              <a:gd name="connsiteX49" fmla="*/ 6951648 w 7169284"/>
              <a:gd name="connsiteY49" fmla="*/ 1127563 h 3717280"/>
              <a:gd name="connsiteX50" fmla="*/ 6907675 w 7169284"/>
              <a:gd name="connsiteY50" fmla="*/ 1112289 h 3717280"/>
              <a:gd name="connsiteX51" fmla="*/ 6861301 w 7169284"/>
              <a:gd name="connsiteY51" fmla="*/ 1102813 h 3717280"/>
              <a:gd name="connsiteX52" fmla="*/ 6812950 w 7169284"/>
              <a:gd name="connsiteY52" fmla="*/ 1099560 h 3717280"/>
              <a:gd name="connsiteX0" fmla="*/ 2377043 w 7169284"/>
              <a:gd name="connsiteY0" fmla="*/ 0 h 3717280"/>
              <a:gd name="connsiteX1" fmla="*/ 1836130 w 7169284"/>
              <a:gd name="connsiteY1" fmla="*/ 1099560 h 3717280"/>
              <a:gd name="connsiteX2" fmla="*/ 2993816 w 7169284"/>
              <a:gd name="connsiteY2" fmla="*/ 1116306 h 3717280"/>
              <a:gd name="connsiteX3" fmla="*/ 2377043 w 7169284"/>
              <a:gd name="connsiteY3" fmla="*/ 0 h 3717280"/>
              <a:gd name="connsiteX0" fmla="*/ 6812950 w 7169286"/>
              <a:gd name="connsiteY0" fmla="*/ 1099560 h 3717282"/>
              <a:gd name="connsiteX1" fmla="*/ 356337 w 7169286"/>
              <a:gd name="connsiteY1" fmla="*/ 1099560 h 3717282"/>
              <a:gd name="connsiteX2" fmla="*/ 307986 w 7169286"/>
              <a:gd name="connsiteY2" fmla="*/ 1102813 h 3717282"/>
              <a:gd name="connsiteX3" fmla="*/ 261611 w 7169286"/>
              <a:gd name="connsiteY3" fmla="*/ 1112289 h 3717282"/>
              <a:gd name="connsiteX4" fmla="*/ 217637 w 7169286"/>
              <a:gd name="connsiteY4" fmla="*/ 1127563 h 3717282"/>
              <a:gd name="connsiteX5" fmla="*/ 176489 w 7169286"/>
              <a:gd name="connsiteY5" fmla="*/ 1148211 h 3717282"/>
              <a:gd name="connsiteX6" fmla="*/ 138592 w 7169286"/>
              <a:gd name="connsiteY6" fmla="*/ 1173809 h 3717282"/>
              <a:gd name="connsiteX7" fmla="*/ 104371 w 7169286"/>
              <a:gd name="connsiteY7" fmla="*/ 1203931 h 3717282"/>
              <a:gd name="connsiteX8" fmla="*/ 74249 w 7169286"/>
              <a:gd name="connsiteY8" fmla="*/ 1238152 h 3717282"/>
              <a:gd name="connsiteX9" fmla="*/ 48651 w 7169286"/>
              <a:gd name="connsiteY9" fmla="*/ 1276049 h 3717282"/>
              <a:gd name="connsiteX10" fmla="*/ 28003 w 7169286"/>
              <a:gd name="connsiteY10" fmla="*/ 1317197 h 3717282"/>
              <a:gd name="connsiteX11" fmla="*/ 12729 w 7169286"/>
              <a:gd name="connsiteY11" fmla="*/ 1361171 h 3717282"/>
              <a:gd name="connsiteX12" fmla="*/ 3253 w 7169286"/>
              <a:gd name="connsiteY12" fmla="*/ 1407546 h 3717282"/>
              <a:gd name="connsiteX13" fmla="*/ 0 w 7169286"/>
              <a:gd name="connsiteY13" fmla="*/ 1455897 h 3717282"/>
              <a:gd name="connsiteX14" fmla="*/ 0 w 7169286"/>
              <a:gd name="connsiteY14" fmla="*/ 3360944 h 3717282"/>
              <a:gd name="connsiteX15" fmla="*/ 3253 w 7169286"/>
              <a:gd name="connsiteY15" fmla="*/ 3409296 h 3717282"/>
              <a:gd name="connsiteX16" fmla="*/ 12729 w 7169286"/>
              <a:gd name="connsiteY16" fmla="*/ 3455671 h 3717282"/>
              <a:gd name="connsiteX17" fmla="*/ 28003 w 7169286"/>
              <a:gd name="connsiteY17" fmla="*/ 3499644 h 3717282"/>
              <a:gd name="connsiteX18" fmla="*/ 48651 w 7169286"/>
              <a:gd name="connsiteY18" fmla="*/ 3540792 h 3717282"/>
              <a:gd name="connsiteX19" fmla="*/ 74249 w 7169286"/>
              <a:gd name="connsiteY19" fmla="*/ 3578689 h 3717282"/>
              <a:gd name="connsiteX20" fmla="*/ 104371 w 7169286"/>
              <a:gd name="connsiteY20" fmla="*/ 3612910 h 3717282"/>
              <a:gd name="connsiteX21" fmla="*/ 138592 w 7169286"/>
              <a:gd name="connsiteY21" fmla="*/ 3643032 h 3717282"/>
              <a:gd name="connsiteX22" fmla="*/ 176489 w 7169286"/>
              <a:gd name="connsiteY22" fmla="*/ 3668629 h 3717282"/>
              <a:gd name="connsiteX23" fmla="*/ 217637 w 7169286"/>
              <a:gd name="connsiteY23" fmla="*/ 3689277 h 3717282"/>
              <a:gd name="connsiteX24" fmla="*/ 261611 w 7169286"/>
              <a:gd name="connsiteY24" fmla="*/ 3704552 h 3717282"/>
              <a:gd name="connsiteX25" fmla="*/ 307986 w 7169286"/>
              <a:gd name="connsiteY25" fmla="*/ 3714028 h 3717282"/>
              <a:gd name="connsiteX26" fmla="*/ 356337 w 7169286"/>
              <a:gd name="connsiteY26" fmla="*/ 3717281 h 3717282"/>
              <a:gd name="connsiteX27" fmla="*/ 6812950 w 7169286"/>
              <a:gd name="connsiteY27" fmla="*/ 3717281 h 3717282"/>
              <a:gd name="connsiteX28" fmla="*/ 6861301 w 7169286"/>
              <a:gd name="connsiteY28" fmla="*/ 3714028 h 3717282"/>
              <a:gd name="connsiteX29" fmla="*/ 6907675 w 7169286"/>
              <a:gd name="connsiteY29" fmla="*/ 3704552 h 3717282"/>
              <a:gd name="connsiteX30" fmla="*/ 6951648 w 7169286"/>
              <a:gd name="connsiteY30" fmla="*/ 3689277 h 3717282"/>
              <a:gd name="connsiteX31" fmla="*/ 6992795 w 7169286"/>
              <a:gd name="connsiteY31" fmla="*/ 3668629 h 3717282"/>
              <a:gd name="connsiteX32" fmla="*/ 7030692 w 7169286"/>
              <a:gd name="connsiteY32" fmla="*/ 3643032 h 3717282"/>
              <a:gd name="connsiteX33" fmla="*/ 7064914 w 7169286"/>
              <a:gd name="connsiteY33" fmla="*/ 3612910 h 3717282"/>
              <a:gd name="connsiteX34" fmla="*/ 7095036 w 7169286"/>
              <a:gd name="connsiteY34" fmla="*/ 3578689 h 3717282"/>
              <a:gd name="connsiteX35" fmla="*/ 7120633 w 7169286"/>
              <a:gd name="connsiteY35" fmla="*/ 3540792 h 3717282"/>
              <a:gd name="connsiteX36" fmla="*/ 7141281 w 7169286"/>
              <a:gd name="connsiteY36" fmla="*/ 3499644 h 3717282"/>
              <a:gd name="connsiteX37" fmla="*/ 7156556 w 7169286"/>
              <a:gd name="connsiteY37" fmla="*/ 3455671 h 3717282"/>
              <a:gd name="connsiteX38" fmla="*/ 7166032 w 7169286"/>
              <a:gd name="connsiteY38" fmla="*/ 3409296 h 3717282"/>
              <a:gd name="connsiteX39" fmla="*/ 7169285 w 7169286"/>
              <a:gd name="connsiteY39" fmla="*/ 3360944 h 3717282"/>
              <a:gd name="connsiteX40" fmla="*/ 7169285 w 7169286"/>
              <a:gd name="connsiteY40" fmla="*/ 1455897 h 3717282"/>
              <a:gd name="connsiteX41" fmla="*/ 7166032 w 7169286"/>
              <a:gd name="connsiteY41" fmla="*/ 1407546 h 3717282"/>
              <a:gd name="connsiteX42" fmla="*/ 7156556 w 7169286"/>
              <a:gd name="connsiteY42" fmla="*/ 1361171 h 3717282"/>
              <a:gd name="connsiteX43" fmla="*/ 7141281 w 7169286"/>
              <a:gd name="connsiteY43" fmla="*/ 1317197 h 3717282"/>
              <a:gd name="connsiteX44" fmla="*/ 7120633 w 7169286"/>
              <a:gd name="connsiteY44" fmla="*/ 1276049 h 3717282"/>
              <a:gd name="connsiteX45" fmla="*/ 7095036 w 7169286"/>
              <a:gd name="connsiteY45" fmla="*/ 1238152 h 3717282"/>
              <a:gd name="connsiteX46" fmla="*/ 7064914 w 7169286"/>
              <a:gd name="connsiteY46" fmla="*/ 1203931 h 3717282"/>
              <a:gd name="connsiteX47" fmla="*/ 7030692 w 7169286"/>
              <a:gd name="connsiteY47" fmla="*/ 1173809 h 3717282"/>
              <a:gd name="connsiteX48" fmla="*/ 6992795 w 7169286"/>
              <a:gd name="connsiteY48" fmla="*/ 1148211 h 3717282"/>
              <a:gd name="connsiteX49" fmla="*/ 6951648 w 7169286"/>
              <a:gd name="connsiteY49" fmla="*/ 1127563 h 3717282"/>
              <a:gd name="connsiteX50" fmla="*/ 6907675 w 7169286"/>
              <a:gd name="connsiteY50" fmla="*/ 1112289 h 3717282"/>
              <a:gd name="connsiteX51" fmla="*/ 6861301 w 7169286"/>
              <a:gd name="connsiteY51" fmla="*/ 1102813 h 3717282"/>
              <a:gd name="connsiteX52" fmla="*/ 6812950 w 7169286"/>
              <a:gd name="connsiteY52" fmla="*/ 1099560 h 3717282"/>
              <a:gd name="connsiteX0" fmla="*/ 2377043 w 7169286"/>
              <a:gd name="connsiteY0" fmla="*/ 0 h 3717282"/>
              <a:gd name="connsiteX1" fmla="*/ 2348194 w 7169286"/>
              <a:gd name="connsiteY1" fmla="*/ 1116306 h 3717282"/>
              <a:gd name="connsiteX2" fmla="*/ 2993816 w 7169286"/>
              <a:gd name="connsiteY2" fmla="*/ 1116306 h 3717282"/>
              <a:gd name="connsiteX3" fmla="*/ 2377043 w 7169286"/>
              <a:gd name="connsiteY3" fmla="*/ 0 h 3717282"/>
              <a:gd name="connsiteX0" fmla="*/ 6812950 w 7169284"/>
              <a:gd name="connsiteY0" fmla="*/ 1082814 h 3700534"/>
              <a:gd name="connsiteX1" fmla="*/ 356337 w 7169284"/>
              <a:gd name="connsiteY1" fmla="*/ 1082814 h 3700534"/>
              <a:gd name="connsiteX2" fmla="*/ 307986 w 7169284"/>
              <a:gd name="connsiteY2" fmla="*/ 1086067 h 3700534"/>
              <a:gd name="connsiteX3" fmla="*/ 261611 w 7169284"/>
              <a:gd name="connsiteY3" fmla="*/ 1095543 h 3700534"/>
              <a:gd name="connsiteX4" fmla="*/ 217637 w 7169284"/>
              <a:gd name="connsiteY4" fmla="*/ 1110817 h 3700534"/>
              <a:gd name="connsiteX5" fmla="*/ 176489 w 7169284"/>
              <a:gd name="connsiteY5" fmla="*/ 1131465 h 3700534"/>
              <a:gd name="connsiteX6" fmla="*/ 138592 w 7169284"/>
              <a:gd name="connsiteY6" fmla="*/ 1157063 h 3700534"/>
              <a:gd name="connsiteX7" fmla="*/ 104371 w 7169284"/>
              <a:gd name="connsiteY7" fmla="*/ 1187185 h 3700534"/>
              <a:gd name="connsiteX8" fmla="*/ 74249 w 7169284"/>
              <a:gd name="connsiteY8" fmla="*/ 1221406 h 3700534"/>
              <a:gd name="connsiteX9" fmla="*/ 48651 w 7169284"/>
              <a:gd name="connsiteY9" fmla="*/ 1259303 h 3700534"/>
              <a:gd name="connsiteX10" fmla="*/ 28003 w 7169284"/>
              <a:gd name="connsiteY10" fmla="*/ 1300451 h 3700534"/>
              <a:gd name="connsiteX11" fmla="*/ 12729 w 7169284"/>
              <a:gd name="connsiteY11" fmla="*/ 1344425 h 3700534"/>
              <a:gd name="connsiteX12" fmla="*/ 3253 w 7169284"/>
              <a:gd name="connsiteY12" fmla="*/ 1390800 h 3700534"/>
              <a:gd name="connsiteX13" fmla="*/ 0 w 7169284"/>
              <a:gd name="connsiteY13" fmla="*/ 1439151 h 3700534"/>
              <a:gd name="connsiteX14" fmla="*/ 0 w 7169284"/>
              <a:gd name="connsiteY14" fmla="*/ 3344198 h 3700534"/>
              <a:gd name="connsiteX15" fmla="*/ 3253 w 7169284"/>
              <a:gd name="connsiteY15" fmla="*/ 3392550 h 3700534"/>
              <a:gd name="connsiteX16" fmla="*/ 12729 w 7169284"/>
              <a:gd name="connsiteY16" fmla="*/ 3438925 h 3700534"/>
              <a:gd name="connsiteX17" fmla="*/ 28003 w 7169284"/>
              <a:gd name="connsiteY17" fmla="*/ 3482898 h 3700534"/>
              <a:gd name="connsiteX18" fmla="*/ 48651 w 7169284"/>
              <a:gd name="connsiteY18" fmla="*/ 3524046 h 3700534"/>
              <a:gd name="connsiteX19" fmla="*/ 74249 w 7169284"/>
              <a:gd name="connsiteY19" fmla="*/ 3561943 h 3700534"/>
              <a:gd name="connsiteX20" fmla="*/ 104371 w 7169284"/>
              <a:gd name="connsiteY20" fmla="*/ 3596164 h 3700534"/>
              <a:gd name="connsiteX21" fmla="*/ 138592 w 7169284"/>
              <a:gd name="connsiteY21" fmla="*/ 3626286 h 3700534"/>
              <a:gd name="connsiteX22" fmla="*/ 176489 w 7169284"/>
              <a:gd name="connsiteY22" fmla="*/ 3651883 h 3700534"/>
              <a:gd name="connsiteX23" fmla="*/ 217637 w 7169284"/>
              <a:gd name="connsiteY23" fmla="*/ 3672531 h 3700534"/>
              <a:gd name="connsiteX24" fmla="*/ 261611 w 7169284"/>
              <a:gd name="connsiteY24" fmla="*/ 3687806 h 3700534"/>
              <a:gd name="connsiteX25" fmla="*/ 307986 w 7169284"/>
              <a:gd name="connsiteY25" fmla="*/ 3697282 h 3700534"/>
              <a:gd name="connsiteX26" fmla="*/ 356337 w 7169284"/>
              <a:gd name="connsiteY26" fmla="*/ 3700535 h 3700534"/>
              <a:gd name="connsiteX27" fmla="*/ 6812950 w 7169284"/>
              <a:gd name="connsiteY27" fmla="*/ 3700535 h 3700534"/>
              <a:gd name="connsiteX28" fmla="*/ 6861301 w 7169284"/>
              <a:gd name="connsiteY28" fmla="*/ 3697282 h 3700534"/>
              <a:gd name="connsiteX29" fmla="*/ 6907675 w 7169284"/>
              <a:gd name="connsiteY29" fmla="*/ 3687806 h 3700534"/>
              <a:gd name="connsiteX30" fmla="*/ 6951648 w 7169284"/>
              <a:gd name="connsiteY30" fmla="*/ 3672531 h 3700534"/>
              <a:gd name="connsiteX31" fmla="*/ 6992795 w 7169284"/>
              <a:gd name="connsiteY31" fmla="*/ 3651883 h 3700534"/>
              <a:gd name="connsiteX32" fmla="*/ 7030692 w 7169284"/>
              <a:gd name="connsiteY32" fmla="*/ 3626286 h 3700534"/>
              <a:gd name="connsiteX33" fmla="*/ 7064914 w 7169284"/>
              <a:gd name="connsiteY33" fmla="*/ 3596164 h 3700534"/>
              <a:gd name="connsiteX34" fmla="*/ 7095036 w 7169284"/>
              <a:gd name="connsiteY34" fmla="*/ 3561943 h 3700534"/>
              <a:gd name="connsiteX35" fmla="*/ 7120633 w 7169284"/>
              <a:gd name="connsiteY35" fmla="*/ 3524046 h 3700534"/>
              <a:gd name="connsiteX36" fmla="*/ 7141281 w 7169284"/>
              <a:gd name="connsiteY36" fmla="*/ 3482898 h 3700534"/>
              <a:gd name="connsiteX37" fmla="*/ 7156556 w 7169284"/>
              <a:gd name="connsiteY37" fmla="*/ 3438925 h 3700534"/>
              <a:gd name="connsiteX38" fmla="*/ 7166032 w 7169284"/>
              <a:gd name="connsiteY38" fmla="*/ 3392550 h 3700534"/>
              <a:gd name="connsiteX39" fmla="*/ 7169285 w 7169284"/>
              <a:gd name="connsiteY39" fmla="*/ 3344198 h 3700534"/>
              <a:gd name="connsiteX40" fmla="*/ 7169285 w 7169284"/>
              <a:gd name="connsiteY40" fmla="*/ 1439151 h 3700534"/>
              <a:gd name="connsiteX41" fmla="*/ 7166032 w 7169284"/>
              <a:gd name="connsiteY41" fmla="*/ 1390800 h 3700534"/>
              <a:gd name="connsiteX42" fmla="*/ 7156556 w 7169284"/>
              <a:gd name="connsiteY42" fmla="*/ 1344425 h 3700534"/>
              <a:gd name="connsiteX43" fmla="*/ 7141281 w 7169284"/>
              <a:gd name="connsiteY43" fmla="*/ 1300451 h 3700534"/>
              <a:gd name="connsiteX44" fmla="*/ 7120633 w 7169284"/>
              <a:gd name="connsiteY44" fmla="*/ 1259303 h 3700534"/>
              <a:gd name="connsiteX45" fmla="*/ 7095036 w 7169284"/>
              <a:gd name="connsiteY45" fmla="*/ 1221406 h 3700534"/>
              <a:gd name="connsiteX46" fmla="*/ 7064914 w 7169284"/>
              <a:gd name="connsiteY46" fmla="*/ 1187185 h 3700534"/>
              <a:gd name="connsiteX47" fmla="*/ 7030692 w 7169284"/>
              <a:gd name="connsiteY47" fmla="*/ 1157063 h 3700534"/>
              <a:gd name="connsiteX48" fmla="*/ 6992795 w 7169284"/>
              <a:gd name="connsiteY48" fmla="*/ 1131465 h 3700534"/>
              <a:gd name="connsiteX49" fmla="*/ 6951648 w 7169284"/>
              <a:gd name="connsiteY49" fmla="*/ 1110817 h 3700534"/>
              <a:gd name="connsiteX50" fmla="*/ 6907675 w 7169284"/>
              <a:gd name="connsiteY50" fmla="*/ 1095543 h 3700534"/>
              <a:gd name="connsiteX51" fmla="*/ 6861301 w 7169284"/>
              <a:gd name="connsiteY51" fmla="*/ 1086067 h 3700534"/>
              <a:gd name="connsiteX52" fmla="*/ 6812950 w 7169284"/>
              <a:gd name="connsiteY52" fmla="*/ 1082814 h 3700534"/>
              <a:gd name="connsiteX0" fmla="*/ 2092563 w 7169284"/>
              <a:gd name="connsiteY0" fmla="*/ 0 h 3700534"/>
              <a:gd name="connsiteX1" fmla="*/ 2348194 w 7169284"/>
              <a:gd name="connsiteY1" fmla="*/ 1099560 h 3700534"/>
              <a:gd name="connsiteX2" fmla="*/ 2993816 w 7169284"/>
              <a:gd name="connsiteY2" fmla="*/ 1099560 h 3700534"/>
              <a:gd name="connsiteX3" fmla="*/ 2092563 w 7169284"/>
              <a:gd name="connsiteY3" fmla="*/ 0 h 3700534"/>
              <a:gd name="connsiteX0" fmla="*/ 6812950 w 7169286"/>
              <a:gd name="connsiteY0" fmla="*/ 1220972 h 3838694"/>
              <a:gd name="connsiteX1" fmla="*/ 356337 w 7169286"/>
              <a:gd name="connsiteY1" fmla="*/ 1220972 h 3838694"/>
              <a:gd name="connsiteX2" fmla="*/ 307986 w 7169286"/>
              <a:gd name="connsiteY2" fmla="*/ 1224225 h 3838694"/>
              <a:gd name="connsiteX3" fmla="*/ 261611 w 7169286"/>
              <a:gd name="connsiteY3" fmla="*/ 1233701 h 3838694"/>
              <a:gd name="connsiteX4" fmla="*/ 217637 w 7169286"/>
              <a:gd name="connsiteY4" fmla="*/ 1248975 h 3838694"/>
              <a:gd name="connsiteX5" fmla="*/ 176489 w 7169286"/>
              <a:gd name="connsiteY5" fmla="*/ 1269623 h 3838694"/>
              <a:gd name="connsiteX6" fmla="*/ 138592 w 7169286"/>
              <a:gd name="connsiteY6" fmla="*/ 1295221 h 3838694"/>
              <a:gd name="connsiteX7" fmla="*/ 104371 w 7169286"/>
              <a:gd name="connsiteY7" fmla="*/ 1325343 h 3838694"/>
              <a:gd name="connsiteX8" fmla="*/ 74249 w 7169286"/>
              <a:gd name="connsiteY8" fmla="*/ 1359564 h 3838694"/>
              <a:gd name="connsiteX9" fmla="*/ 48651 w 7169286"/>
              <a:gd name="connsiteY9" fmla="*/ 1397461 h 3838694"/>
              <a:gd name="connsiteX10" fmla="*/ 28003 w 7169286"/>
              <a:gd name="connsiteY10" fmla="*/ 1438609 h 3838694"/>
              <a:gd name="connsiteX11" fmla="*/ 12729 w 7169286"/>
              <a:gd name="connsiteY11" fmla="*/ 1482583 h 3838694"/>
              <a:gd name="connsiteX12" fmla="*/ 3253 w 7169286"/>
              <a:gd name="connsiteY12" fmla="*/ 1528958 h 3838694"/>
              <a:gd name="connsiteX13" fmla="*/ 0 w 7169286"/>
              <a:gd name="connsiteY13" fmla="*/ 1577309 h 3838694"/>
              <a:gd name="connsiteX14" fmla="*/ 0 w 7169286"/>
              <a:gd name="connsiteY14" fmla="*/ 3482356 h 3838694"/>
              <a:gd name="connsiteX15" fmla="*/ 3253 w 7169286"/>
              <a:gd name="connsiteY15" fmla="*/ 3530708 h 3838694"/>
              <a:gd name="connsiteX16" fmla="*/ 12729 w 7169286"/>
              <a:gd name="connsiteY16" fmla="*/ 3577083 h 3838694"/>
              <a:gd name="connsiteX17" fmla="*/ 28003 w 7169286"/>
              <a:gd name="connsiteY17" fmla="*/ 3621056 h 3838694"/>
              <a:gd name="connsiteX18" fmla="*/ 48651 w 7169286"/>
              <a:gd name="connsiteY18" fmla="*/ 3662204 h 3838694"/>
              <a:gd name="connsiteX19" fmla="*/ 74249 w 7169286"/>
              <a:gd name="connsiteY19" fmla="*/ 3700101 h 3838694"/>
              <a:gd name="connsiteX20" fmla="*/ 104371 w 7169286"/>
              <a:gd name="connsiteY20" fmla="*/ 3734322 h 3838694"/>
              <a:gd name="connsiteX21" fmla="*/ 138592 w 7169286"/>
              <a:gd name="connsiteY21" fmla="*/ 3764444 h 3838694"/>
              <a:gd name="connsiteX22" fmla="*/ 176489 w 7169286"/>
              <a:gd name="connsiteY22" fmla="*/ 3790041 h 3838694"/>
              <a:gd name="connsiteX23" fmla="*/ 217637 w 7169286"/>
              <a:gd name="connsiteY23" fmla="*/ 3810689 h 3838694"/>
              <a:gd name="connsiteX24" fmla="*/ 261611 w 7169286"/>
              <a:gd name="connsiteY24" fmla="*/ 3825964 h 3838694"/>
              <a:gd name="connsiteX25" fmla="*/ 307986 w 7169286"/>
              <a:gd name="connsiteY25" fmla="*/ 3835440 h 3838694"/>
              <a:gd name="connsiteX26" fmla="*/ 356337 w 7169286"/>
              <a:gd name="connsiteY26" fmla="*/ 3838693 h 3838694"/>
              <a:gd name="connsiteX27" fmla="*/ 6812950 w 7169286"/>
              <a:gd name="connsiteY27" fmla="*/ 3838693 h 3838694"/>
              <a:gd name="connsiteX28" fmla="*/ 6861301 w 7169286"/>
              <a:gd name="connsiteY28" fmla="*/ 3835440 h 3838694"/>
              <a:gd name="connsiteX29" fmla="*/ 6907675 w 7169286"/>
              <a:gd name="connsiteY29" fmla="*/ 3825964 h 3838694"/>
              <a:gd name="connsiteX30" fmla="*/ 6951648 w 7169286"/>
              <a:gd name="connsiteY30" fmla="*/ 3810689 h 3838694"/>
              <a:gd name="connsiteX31" fmla="*/ 6992795 w 7169286"/>
              <a:gd name="connsiteY31" fmla="*/ 3790041 h 3838694"/>
              <a:gd name="connsiteX32" fmla="*/ 7030692 w 7169286"/>
              <a:gd name="connsiteY32" fmla="*/ 3764444 h 3838694"/>
              <a:gd name="connsiteX33" fmla="*/ 7064914 w 7169286"/>
              <a:gd name="connsiteY33" fmla="*/ 3734322 h 3838694"/>
              <a:gd name="connsiteX34" fmla="*/ 7095036 w 7169286"/>
              <a:gd name="connsiteY34" fmla="*/ 3700101 h 3838694"/>
              <a:gd name="connsiteX35" fmla="*/ 7120633 w 7169286"/>
              <a:gd name="connsiteY35" fmla="*/ 3662204 h 3838694"/>
              <a:gd name="connsiteX36" fmla="*/ 7141281 w 7169286"/>
              <a:gd name="connsiteY36" fmla="*/ 3621056 h 3838694"/>
              <a:gd name="connsiteX37" fmla="*/ 7156556 w 7169286"/>
              <a:gd name="connsiteY37" fmla="*/ 3577083 h 3838694"/>
              <a:gd name="connsiteX38" fmla="*/ 7166032 w 7169286"/>
              <a:gd name="connsiteY38" fmla="*/ 3530708 h 3838694"/>
              <a:gd name="connsiteX39" fmla="*/ 7169285 w 7169286"/>
              <a:gd name="connsiteY39" fmla="*/ 3482356 h 3838694"/>
              <a:gd name="connsiteX40" fmla="*/ 7169285 w 7169286"/>
              <a:gd name="connsiteY40" fmla="*/ 1577309 h 3838694"/>
              <a:gd name="connsiteX41" fmla="*/ 7166032 w 7169286"/>
              <a:gd name="connsiteY41" fmla="*/ 1528958 h 3838694"/>
              <a:gd name="connsiteX42" fmla="*/ 7156556 w 7169286"/>
              <a:gd name="connsiteY42" fmla="*/ 1482583 h 3838694"/>
              <a:gd name="connsiteX43" fmla="*/ 7141281 w 7169286"/>
              <a:gd name="connsiteY43" fmla="*/ 1438609 h 3838694"/>
              <a:gd name="connsiteX44" fmla="*/ 7120633 w 7169286"/>
              <a:gd name="connsiteY44" fmla="*/ 1397461 h 3838694"/>
              <a:gd name="connsiteX45" fmla="*/ 7095036 w 7169286"/>
              <a:gd name="connsiteY45" fmla="*/ 1359564 h 3838694"/>
              <a:gd name="connsiteX46" fmla="*/ 7064914 w 7169286"/>
              <a:gd name="connsiteY46" fmla="*/ 1325343 h 3838694"/>
              <a:gd name="connsiteX47" fmla="*/ 7030692 w 7169286"/>
              <a:gd name="connsiteY47" fmla="*/ 1295221 h 3838694"/>
              <a:gd name="connsiteX48" fmla="*/ 6992795 w 7169286"/>
              <a:gd name="connsiteY48" fmla="*/ 1269623 h 3838694"/>
              <a:gd name="connsiteX49" fmla="*/ 6951648 w 7169286"/>
              <a:gd name="connsiteY49" fmla="*/ 1248975 h 3838694"/>
              <a:gd name="connsiteX50" fmla="*/ 6907675 w 7169286"/>
              <a:gd name="connsiteY50" fmla="*/ 1233701 h 3838694"/>
              <a:gd name="connsiteX51" fmla="*/ 6861301 w 7169286"/>
              <a:gd name="connsiteY51" fmla="*/ 1224225 h 3838694"/>
              <a:gd name="connsiteX52" fmla="*/ 6812950 w 7169286"/>
              <a:gd name="connsiteY52" fmla="*/ 1220972 h 3838694"/>
              <a:gd name="connsiteX0" fmla="*/ 997315 w 7169286"/>
              <a:gd name="connsiteY0" fmla="*/ 0 h 3838694"/>
              <a:gd name="connsiteX1" fmla="*/ 2348194 w 7169286"/>
              <a:gd name="connsiteY1" fmla="*/ 1237718 h 3838694"/>
              <a:gd name="connsiteX2" fmla="*/ 2993816 w 7169286"/>
              <a:gd name="connsiteY2" fmla="*/ 1237718 h 3838694"/>
              <a:gd name="connsiteX3" fmla="*/ 997315 w 7169286"/>
              <a:gd name="connsiteY3" fmla="*/ 0 h 3838694"/>
              <a:gd name="connsiteX0" fmla="*/ 6812950 w 7169284"/>
              <a:gd name="connsiteY0" fmla="*/ 994895 h 3612616"/>
              <a:gd name="connsiteX1" fmla="*/ 356337 w 7169284"/>
              <a:gd name="connsiteY1" fmla="*/ 994895 h 3612616"/>
              <a:gd name="connsiteX2" fmla="*/ 307986 w 7169284"/>
              <a:gd name="connsiteY2" fmla="*/ 998148 h 3612616"/>
              <a:gd name="connsiteX3" fmla="*/ 261611 w 7169284"/>
              <a:gd name="connsiteY3" fmla="*/ 1007624 h 3612616"/>
              <a:gd name="connsiteX4" fmla="*/ 217637 w 7169284"/>
              <a:gd name="connsiteY4" fmla="*/ 1022898 h 3612616"/>
              <a:gd name="connsiteX5" fmla="*/ 176489 w 7169284"/>
              <a:gd name="connsiteY5" fmla="*/ 1043546 h 3612616"/>
              <a:gd name="connsiteX6" fmla="*/ 138592 w 7169284"/>
              <a:gd name="connsiteY6" fmla="*/ 1069144 h 3612616"/>
              <a:gd name="connsiteX7" fmla="*/ 104371 w 7169284"/>
              <a:gd name="connsiteY7" fmla="*/ 1099266 h 3612616"/>
              <a:gd name="connsiteX8" fmla="*/ 74249 w 7169284"/>
              <a:gd name="connsiteY8" fmla="*/ 1133487 h 3612616"/>
              <a:gd name="connsiteX9" fmla="*/ 48651 w 7169284"/>
              <a:gd name="connsiteY9" fmla="*/ 1171384 h 3612616"/>
              <a:gd name="connsiteX10" fmla="*/ 28003 w 7169284"/>
              <a:gd name="connsiteY10" fmla="*/ 1212532 h 3612616"/>
              <a:gd name="connsiteX11" fmla="*/ 12729 w 7169284"/>
              <a:gd name="connsiteY11" fmla="*/ 1256506 h 3612616"/>
              <a:gd name="connsiteX12" fmla="*/ 3253 w 7169284"/>
              <a:gd name="connsiteY12" fmla="*/ 1302881 h 3612616"/>
              <a:gd name="connsiteX13" fmla="*/ 0 w 7169284"/>
              <a:gd name="connsiteY13" fmla="*/ 1351232 h 3612616"/>
              <a:gd name="connsiteX14" fmla="*/ 0 w 7169284"/>
              <a:gd name="connsiteY14" fmla="*/ 3256279 h 3612616"/>
              <a:gd name="connsiteX15" fmla="*/ 3253 w 7169284"/>
              <a:gd name="connsiteY15" fmla="*/ 3304631 h 3612616"/>
              <a:gd name="connsiteX16" fmla="*/ 12729 w 7169284"/>
              <a:gd name="connsiteY16" fmla="*/ 3351006 h 3612616"/>
              <a:gd name="connsiteX17" fmla="*/ 28003 w 7169284"/>
              <a:gd name="connsiteY17" fmla="*/ 3394979 h 3612616"/>
              <a:gd name="connsiteX18" fmla="*/ 48651 w 7169284"/>
              <a:gd name="connsiteY18" fmla="*/ 3436127 h 3612616"/>
              <a:gd name="connsiteX19" fmla="*/ 74249 w 7169284"/>
              <a:gd name="connsiteY19" fmla="*/ 3474024 h 3612616"/>
              <a:gd name="connsiteX20" fmla="*/ 104371 w 7169284"/>
              <a:gd name="connsiteY20" fmla="*/ 3508245 h 3612616"/>
              <a:gd name="connsiteX21" fmla="*/ 138592 w 7169284"/>
              <a:gd name="connsiteY21" fmla="*/ 3538367 h 3612616"/>
              <a:gd name="connsiteX22" fmla="*/ 176489 w 7169284"/>
              <a:gd name="connsiteY22" fmla="*/ 3563964 h 3612616"/>
              <a:gd name="connsiteX23" fmla="*/ 217637 w 7169284"/>
              <a:gd name="connsiteY23" fmla="*/ 3584612 h 3612616"/>
              <a:gd name="connsiteX24" fmla="*/ 261611 w 7169284"/>
              <a:gd name="connsiteY24" fmla="*/ 3599887 h 3612616"/>
              <a:gd name="connsiteX25" fmla="*/ 307986 w 7169284"/>
              <a:gd name="connsiteY25" fmla="*/ 3609363 h 3612616"/>
              <a:gd name="connsiteX26" fmla="*/ 356337 w 7169284"/>
              <a:gd name="connsiteY26" fmla="*/ 3612616 h 3612616"/>
              <a:gd name="connsiteX27" fmla="*/ 6812950 w 7169284"/>
              <a:gd name="connsiteY27" fmla="*/ 3612616 h 3612616"/>
              <a:gd name="connsiteX28" fmla="*/ 6861301 w 7169284"/>
              <a:gd name="connsiteY28" fmla="*/ 3609363 h 3612616"/>
              <a:gd name="connsiteX29" fmla="*/ 6907675 w 7169284"/>
              <a:gd name="connsiteY29" fmla="*/ 3599887 h 3612616"/>
              <a:gd name="connsiteX30" fmla="*/ 6951648 w 7169284"/>
              <a:gd name="connsiteY30" fmla="*/ 3584612 h 3612616"/>
              <a:gd name="connsiteX31" fmla="*/ 6992795 w 7169284"/>
              <a:gd name="connsiteY31" fmla="*/ 3563964 h 3612616"/>
              <a:gd name="connsiteX32" fmla="*/ 7030692 w 7169284"/>
              <a:gd name="connsiteY32" fmla="*/ 3538367 h 3612616"/>
              <a:gd name="connsiteX33" fmla="*/ 7064914 w 7169284"/>
              <a:gd name="connsiteY33" fmla="*/ 3508245 h 3612616"/>
              <a:gd name="connsiteX34" fmla="*/ 7095036 w 7169284"/>
              <a:gd name="connsiteY34" fmla="*/ 3474024 h 3612616"/>
              <a:gd name="connsiteX35" fmla="*/ 7120633 w 7169284"/>
              <a:gd name="connsiteY35" fmla="*/ 3436127 h 3612616"/>
              <a:gd name="connsiteX36" fmla="*/ 7141281 w 7169284"/>
              <a:gd name="connsiteY36" fmla="*/ 3394979 h 3612616"/>
              <a:gd name="connsiteX37" fmla="*/ 7156556 w 7169284"/>
              <a:gd name="connsiteY37" fmla="*/ 3351006 h 3612616"/>
              <a:gd name="connsiteX38" fmla="*/ 7166032 w 7169284"/>
              <a:gd name="connsiteY38" fmla="*/ 3304631 h 3612616"/>
              <a:gd name="connsiteX39" fmla="*/ 7169285 w 7169284"/>
              <a:gd name="connsiteY39" fmla="*/ 3256279 h 3612616"/>
              <a:gd name="connsiteX40" fmla="*/ 7169285 w 7169284"/>
              <a:gd name="connsiteY40" fmla="*/ 1351232 h 3612616"/>
              <a:gd name="connsiteX41" fmla="*/ 7166032 w 7169284"/>
              <a:gd name="connsiteY41" fmla="*/ 1302881 h 3612616"/>
              <a:gd name="connsiteX42" fmla="*/ 7156556 w 7169284"/>
              <a:gd name="connsiteY42" fmla="*/ 1256506 h 3612616"/>
              <a:gd name="connsiteX43" fmla="*/ 7141281 w 7169284"/>
              <a:gd name="connsiteY43" fmla="*/ 1212532 h 3612616"/>
              <a:gd name="connsiteX44" fmla="*/ 7120633 w 7169284"/>
              <a:gd name="connsiteY44" fmla="*/ 1171384 h 3612616"/>
              <a:gd name="connsiteX45" fmla="*/ 7095036 w 7169284"/>
              <a:gd name="connsiteY45" fmla="*/ 1133487 h 3612616"/>
              <a:gd name="connsiteX46" fmla="*/ 7064914 w 7169284"/>
              <a:gd name="connsiteY46" fmla="*/ 1099266 h 3612616"/>
              <a:gd name="connsiteX47" fmla="*/ 7030692 w 7169284"/>
              <a:gd name="connsiteY47" fmla="*/ 1069144 h 3612616"/>
              <a:gd name="connsiteX48" fmla="*/ 6992795 w 7169284"/>
              <a:gd name="connsiteY48" fmla="*/ 1043546 h 3612616"/>
              <a:gd name="connsiteX49" fmla="*/ 6951648 w 7169284"/>
              <a:gd name="connsiteY49" fmla="*/ 1022898 h 3612616"/>
              <a:gd name="connsiteX50" fmla="*/ 6907675 w 7169284"/>
              <a:gd name="connsiteY50" fmla="*/ 1007624 h 3612616"/>
              <a:gd name="connsiteX51" fmla="*/ 6861301 w 7169284"/>
              <a:gd name="connsiteY51" fmla="*/ 998148 h 3612616"/>
              <a:gd name="connsiteX52" fmla="*/ 6812950 w 7169284"/>
              <a:gd name="connsiteY52" fmla="*/ 994895 h 3612616"/>
              <a:gd name="connsiteX0" fmla="*/ 3827891 w 7169284"/>
              <a:gd name="connsiteY0" fmla="*/ 0 h 3612616"/>
              <a:gd name="connsiteX1" fmla="*/ 2348194 w 7169284"/>
              <a:gd name="connsiteY1" fmla="*/ 1011641 h 3612616"/>
              <a:gd name="connsiteX2" fmla="*/ 2993816 w 7169284"/>
              <a:gd name="connsiteY2" fmla="*/ 1011641 h 3612616"/>
              <a:gd name="connsiteX3" fmla="*/ 3827891 w 7169284"/>
              <a:gd name="connsiteY3" fmla="*/ 0 h 3612616"/>
            </a:gdLst>
            <a:ahLst/>
            <a:cxnLst>
              <a:cxn ang="0">
                <a:pos x="connsiteX0" y="connsiteY0"/>
              </a:cxn>
              <a:cxn ang="0">
                <a:pos x="connsiteX1" y="connsiteY1"/>
              </a:cxn>
              <a:cxn ang="0">
                <a:pos x="connsiteX2" y="connsiteY2"/>
              </a:cxn>
              <a:cxn ang="0">
                <a:pos x="connsiteX3" y="connsiteY3"/>
              </a:cxn>
            </a:cxnLst>
            <a:rect l="l" t="t" r="r" b="b"/>
            <a:pathLst>
              <a:path w="7169284" h="3612616" extrusionOk="0">
                <a:moveTo>
                  <a:pt x="6812950" y="994895"/>
                </a:moveTo>
                <a:lnTo>
                  <a:pt x="356337" y="994895"/>
                </a:lnTo>
                <a:lnTo>
                  <a:pt x="307986" y="998148"/>
                </a:lnTo>
                <a:lnTo>
                  <a:pt x="261611" y="1007624"/>
                </a:lnTo>
                <a:lnTo>
                  <a:pt x="217637" y="1022898"/>
                </a:lnTo>
                <a:lnTo>
                  <a:pt x="176489" y="1043546"/>
                </a:lnTo>
                <a:lnTo>
                  <a:pt x="138592" y="1069144"/>
                </a:lnTo>
                <a:lnTo>
                  <a:pt x="104371" y="1099266"/>
                </a:lnTo>
                <a:lnTo>
                  <a:pt x="74249" y="1133487"/>
                </a:lnTo>
                <a:lnTo>
                  <a:pt x="48651" y="1171384"/>
                </a:lnTo>
                <a:lnTo>
                  <a:pt x="28003" y="1212532"/>
                </a:lnTo>
                <a:lnTo>
                  <a:pt x="12729" y="1256506"/>
                </a:lnTo>
                <a:lnTo>
                  <a:pt x="3253" y="1302881"/>
                </a:lnTo>
                <a:lnTo>
                  <a:pt x="0" y="1351232"/>
                </a:lnTo>
                <a:lnTo>
                  <a:pt x="0" y="3256279"/>
                </a:lnTo>
                <a:lnTo>
                  <a:pt x="3253" y="3304631"/>
                </a:lnTo>
                <a:lnTo>
                  <a:pt x="12729" y="3351006"/>
                </a:lnTo>
                <a:lnTo>
                  <a:pt x="28003" y="3394979"/>
                </a:lnTo>
                <a:lnTo>
                  <a:pt x="48651" y="3436127"/>
                </a:lnTo>
                <a:lnTo>
                  <a:pt x="74249" y="3474024"/>
                </a:lnTo>
                <a:lnTo>
                  <a:pt x="104371" y="3508245"/>
                </a:lnTo>
                <a:lnTo>
                  <a:pt x="138592" y="3538367"/>
                </a:lnTo>
                <a:lnTo>
                  <a:pt x="176489" y="3563964"/>
                </a:lnTo>
                <a:lnTo>
                  <a:pt x="217637" y="3584612"/>
                </a:lnTo>
                <a:lnTo>
                  <a:pt x="261611" y="3599887"/>
                </a:lnTo>
                <a:lnTo>
                  <a:pt x="307986" y="3609363"/>
                </a:lnTo>
                <a:lnTo>
                  <a:pt x="356337" y="3612616"/>
                </a:lnTo>
                <a:lnTo>
                  <a:pt x="6812950" y="3612616"/>
                </a:lnTo>
                <a:lnTo>
                  <a:pt x="6861301" y="3609363"/>
                </a:lnTo>
                <a:lnTo>
                  <a:pt x="6907675" y="3599887"/>
                </a:lnTo>
                <a:lnTo>
                  <a:pt x="6951648" y="3584612"/>
                </a:lnTo>
                <a:lnTo>
                  <a:pt x="6992795" y="3563964"/>
                </a:lnTo>
                <a:lnTo>
                  <a:pt x="7030692" y="3538367"/>
                </a:lnTo>
                <a:lnTo>
                  <a:pt x="7064914" y="3508245"/>
                </a:lnTo>
                <a:lnTo>
                  <a:pt x="7095036" y="3474024"/>
                </a:lnTo>
                <a:lnTo>
                  <a:pt x="7120633" y="3436127"/>
                </a:lnTo>
                <a:lnTo>
                  <a:pt x="7141281" y="3394979"/>
                </a:lnTo>
                <a:lnTo>
                  <a:pt x="7156556" y="3351006"/>
                </a:lnTo>
                <a:lnTo>
                  <a:pt x="7166032" y="3304631"/>
                </a:lnTo>
                <a:lnTo>
                  <a:pt x="7169285" y="3256279"/>
                </a:lnTo>
                <a:lnTo>
                  <a:pt x="7169285" y="1351232"/>
                </a:lnTo>
                <a:lnTo>
                  <a:pt x="7166032" y="1302881"/>
                </a:lnTo>
                <a:lnTo>
                  <a:pt x="7156556" y="1256506"/>
                </a:lnTo>
                <a:lnTo>
                  <a:pt x="7141281" y="1212532"/>
                </a:lnTo>
                <a:lnTo>
                  <a:pt x="7120633" y="1171384"/>
                </a:lnTo>
                <a:lnTo>
                  <a:pt x="7095036" y="1133487"/>
                </a:lnTo>
                <a:lnTo>
                  <a:pt x="7064914" y="1099266"/>
                </a:lnTo>
                <a:lnTo>
                  <a:pt x="7030692" y="1069144"/>
                </a:lnTo>
                <a:lnTo>
                  <a:pt x="6992795" y="1043546"/>
                </a:lnTo>
                <a:lnTo>
                  <a:pt x="6951648" y="1022898"/>
                </a:lnTo>
                <a:lnTo>
                  <a:pt x="6907675" y="1007624"/>
                </a:lnTo>
                <a:lnTo>
                  <a:pt x="6861301" y="998148"/>
                </a:lnTo>
                <a:lnTo>
                  <a:pt x="6812950" y="994895"/>
                </a:lnTo>
                <a:close/>
              </a:path>
              <a:path w="7169284" h="3612616" extrusionOk="0">
                <a:moveTo>
                  <a:pt x="3827891" y="0"/>
                </a:moveTo>
                <a:lnTo>
                  <a:pt x="2348194" y="1011641"/>
                </a:lnTo>
                <a:lnTo>
                  <a:pt x="2993816" y="1011641"/>
                </a:lnTo>
                <a:lnTo>
                  <a:pt x="3827891" y="0"/>
                </a:lnTo>
                <a:close/>
              </a:path>
            </a:pathLst>
          </a:custGeom>
          <a:solidFill>
            <a:srgbClr val="A0C283"/>
          </a:solidFill>
          <a:ln>
            <a:noFill/>
          </a:ln>
        </p:spPr>
        <p:txBody>
          <a:bodyPr spcFirstLastPara="1" wrap="square" lIns="0" tIns="0" rIns="0" bIns="0" anchor="t" anchorCtr="0">
            <a:noAutofit/>
          </a:bodyPr>
          <a:lstStyle/>
          <a:p>
            <a:endParaRPr sz="964"/>
          </a:p>
        </p:txBody>
      </p:sp>
      <p:sp>
        <p:nvSpPr>
          <p:cNvPr id="14" name="Google Shape;173;p20"/>
          <p:cNvSpPr txBox="1"/>
          <p:nvPr/>
        </p:nvSpPr>
        <p:spPr>
          <a:xfrm>
            <a:off x="4947920" y="3598329"/>
            <a:ext cx="3760474" cy="1482306"/>
          </a:xfrm>
          <a:prstGeom prst="rect">
            <a:avLst/>
          </a:prstGeom>
          <a:noFill/>
          <a:ln>
            <a:noFill/>
          </a:ln>
        </p:spPr>
        <p:txBody>
          <a:bodyPr spcFirstLastPara="1" wrap="square" lIns="0" tIns="8504" rIns="0" bIns="0" anchor="t" anchorCtr="0">
            <a:noAutofit/>
          </a:bodyPr>
          <a:lstStyle/>
          <a:p>
            <a:pPr algn="ctr">
              <a:lnSpc>
                <a:spcPct val="116753"/>
              </a:lnSpc>
            </a:pPr>
            <a:r>
              <a:rPr lang="en-US" sz="2800" b="1" dirty="0">
                <a:solidFill>
                  <a:srgbClr val="FFFFFF"/>
                </a:solidFill>
                <a:latin typeface="Trebuchet MS"/>
                <a:ea typeface="Trebuchet MS"/>
                <a:cs typeface="Trebuchet MS"/>
                <a:sym typeface="Trebuchet MS"/>
              </a:rPr>
              <a:t>name(s) of columns to extract</a:t>
            </a:r>
            <a:endParaRPr sz="2800" dirty="0">
              <a:latin typeface="Trebuchet MS"/>
              <a:ea typeface="Trebuchet MS"/>
              <a:cs typeface="Trebuchet MS"/>
              <a:sym typeface="Trebuchet MS"/>
            </a:endParaRPr>
          </a:p>
          <a:p>
            <a:pPr algn="ctr">
              <a:lnSpc>
                <a:spcPct val="116753"/>
              </a:lnSpc>
            </a:pPr>
            <a:r>
              <a:rPr lang="en-US" sz="2800" dirty="0">
                <a:solidFill>
                  <a:srgbClr val="FFFFFF"/>
                </a:solidFill>
                <a:latin typeface="Calibri"/>
                <a:ea typeface="Calibri"/>
                <a:cs typeface="Calibri"/>
                <a:sym typeface="Calibri"/>
              </a:rPr>
              <a:t>(or a select helper) function)</a:t>
            </a:r>
            <a:endParaRPr sz="2800" dirty="0">
              <a:latin typeface="Calibri"/>
              <a:ea typeface="Calibri"/>
              <a:cs typeface="Calibri"/>
              <a:sym typeface="Calibri"/>
            </a:endParaRPr>
          </a:p>
        </p:txBody>
      </p:sp>
      <p:sp>
        <p:nvSpPr>
          <p:cNvPr id="15" name="Google Shape;175;p20"/>
          <p:cNvSpPr txBox="1"/>
          <p:nvPr/>
        </p:nvSpPr>
        <p:spPr>
          <a:xfrm>
            <a:off x="3004025" y="3700811"/>
            <a:ext cx="1588982" cy="710036"/>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062" b="1">
                <a:solidFill>
                  <a:srgbClr val="FFFFFF"/>
                </a:solidFill>
                <a:latin typeface="Trebuchet MS"/>
                <a:ea typeface="Trebuchet MS"/>
                <a:cs typeface="Trebuchet MS"/>
                <a:sym typeface="Trebuchet MS"/>
              </a:rPr>
              <a:t>data frame to  transform</a:t>
            </a:r>
            <a:endParaRPr sz="2062">
              <a:latin typeface="Trebuchet MS"/>
              <a:ea typeface="Trebuchet MS"/>
              <a:cs typeface="Trebuchet MS"/>
              <a:sym typeface="Trebuchet MS"/>
            </a:endParaRPr>
          </a:p>
        </p:txBody>
      </p:sp>
      <p:sp>
        <p:nvSpPr>
          <p:cNvPr id="16" name="Google Shape;137;p17"/>
          <p:cNvSpPr/>
          <p:nvPr/>
        </p:nvSpPr>
        <p:spPr>
          <a:xfrm>
            <a:off x="2130711" y="2926883"/>
            <a:ext cx="2462296" cy="2153752"/>
          </a:xfrm>
          <a:custGeom>
            <a:avLst/>
            <a:gdLst>
              <a:gd name="connsiteX0" fmla="*/ 0 w 2183801"/>
              <a:gd name="connsiteY0" fmla="*/ 263730 h 1582350"/>
              <a:gd name="connsiteX1" fmla="*/ 263730 w 2183801"/>
              <a:gd name="connsiteY1" fmla="*/ 0 h 1582350"/>
              <a:gd name="connsiteX2" fmla="*/ 363967 w 2183801"/>
              <a:gd name="connsiteY2" fmla="*/ 0 h 1582350"/>
              <a:gd name="connsiteX3" fmla="*/ 27341 w 2183801"/>
              <a:gd name="connsiteY3" fmla="*/ -668416 h 1582350"/>
              <a:gd name="connsiteX4" fmla="*/ 909917 w 2183801"/>
              <a:gd name="connsiteY4" fmla="*/ 0 h 1582350"/>
              <a:gd name="connsiteX5" fmla="*/ 1920071 w 2183801"/>
              <a:gd name="connsiteY5" fmla="*/ 0 h 1582350"/>
              <a:gd name="connsiteX6" fmla="*/ 2183801 w 2183801"/>
              <a:gd name="connsiteY6" fmla="*/ 263730 h 1582350"/>
              <a:gd name="connsiteX7" fmla="*/ 2183801 w 2183801"/>
              <a:gd name="connsiteY7" fmla="*/ 263725 h 1582350"/>
              <a:gd name="connsiteX8" fmla="*/ 2183801 w 2183801"/>
              <a:gd name="connsiteY8" fmla="*/ 263725 h 1582350"/>
              <a:gd name="connsiteX9" fmla="*/ 2183801 w 2183801"/>
              <a:gd name="connsiteY9" fmla="*/ 659313 h 1582350"/>
              <a:gd name="connsiteX10" fmla="*/ 2183801 w 2183801"/>
              <a:gd name="connsiteY10" fmla="*/ 1318620 h 1582350"/>
              <a:gd name="connsiteX11" fmla="*/ 1920071 w 2183801"/>
              <a:gd name="connsiteY11" fmla="*/ 1582350 h 1582350"/>
              <a:gd name="connsiteX12" fmla="*/ 909917 w 2183801"/>
              <a:gd name="connsiteY12" fmla="*/ 1582350 h 1582350"/>
              <a:gd name="connsiteX13" fmla="*/ 363967 w 2183801"/>
              <a:gd name="connsiteY13" fmla="*/ 1582350 h 1582350"/>
              <a:gd name="connsiteX14" fmla="*/ 363967 w 2183801"/>
              <a:gd name="connsiteY14" fmla="*/ 1582350 h 1582350"/>
              <a:gd name="connsiteX15" fmla="*/ 263730 w 2183801"/>
              <a:gd name="connsiteY15" fmla="*/ 1582350 h 1582350"/>
              <a:gd name="connsiteX16" fmla="*/ 0 w 2183801"/>
              <a:gd name="connsiteY16" fmla="*/ 1318620 h 1582350"/>
              <a:gd name="connsiteX17" fmla="*/ 0 w 2183801"/>
              <a:gd name="connsiteY17" fmla="*/ 659313 h 1582350"/>
              <a:gd name="connsiteX18" fmla="*/ 0 w 2183801"/>
              <a:gd name="connsiteY18" fmla="*/ 263725 h 1582350"/>
              <a:gd name="connsiteX19" fmla="*/ 0 w 2183801"/>
              <a:gd name="connsiteY19" fmla="*/ 263725 h 1582350"/>
              <a:gd name="connsiteX20" fmla="*/ 0 w 2183801"/>
              <a:gd name="connsiteY20" fmla="*/ 263730 h 1582350"/>
              <a:gd name="connsiteX0" fmla="*/ 0 w 2183801"/>
              <a:gd name="connsiteY0" fmla="*/ 932146 h 2250766"/>
              <a:gd name="connsiteX1" fmla="*/ 263730 w 2183801"/>
              <a:gd name="connsiteY1" fmla="*/ 668416 h 2250766"/>
              <a:gd name="connsiteX2" fmla="*/ 536687 w 2183801"/>
              <a:gd name="connsiteY2" fmla="*/ 668416 h 2250766"/>
              <a:gd name="connsiteX3" fmla="*/ 27341 w 2183801"/>
              <a:gd name="connsiteY3" fmla="*/ 0 h 2250766"/>
              <a:gd name="connsiteX4" fmla="*/ 909917 w 2183801"/>
              <a:gd name="connsiteY4" fmla="*/ 668416 h 2250766"/>
              <a:gd name="connsiteX5" fmla="*/ 1920071 w 2183801"/>
              <a:gd name="connsiteY5" fmla="*/ 668416 h 2250766"/>
              <a:gd name="connsiteX6" fmla="*/ 2183801 w 2183801"/>
              <a:gd name="connsiteY6" fmla="*/ 932146 h 2250766"/>
              <a:gd name="connsiteX7" fmla="*/ 2183801 w 2183801"/>
              <a:gd name="connsiteY7" fmla="*/ 932141 h 2250766"/>
              <a:gd name="connsiteX8" fmla="*/ 2183801 w 2183801"/>
              <a:gd name="connsiteY8" fmla="*/ 932141 h 2250766"/>
              <a:gd name="connsiteX9" fmla="*/ 2183801 w 2183801"/>
              <a:gd name="connsiteY9" fmla="*/ 1327729 h 2250766"/>
              <a:gd name="connsiteX10" fmla="*/ 2183801 w 2183801"/>
              <a:gd name="connsiteY10" fmla="*/ 1987036 h 2250766"/>
              <a:gd name="connsiteX11" fmla="*/ 1920071 w 2183801"/>
              <a:gd name="connsiteY11" fmla="*/ 2250766 h 2250766"/>
              <a:gd name="connsiteX12" fmla="*/ 909917 w 2183801"/>
              <a:gd name="connsiteY12" fmla="*/ 2250766 h 2250766"/>
              <a:gd name="connsiteX13" fmla="*/ 363967 w 2183801"/>
              <a:gd name="connsiteY13" fmla="*/ 2250766 h 2250766"/>
              <a:gd name="connsiteX14" fmla="*/ 363967 w 2183801"/>
              <a:gd name="connsiteY14" fmla="*/ 2250766 h 2250766"/>
              <a:gd name="connsiteX15" fmla="*/ 263730 w 2183801"/>
              <a:gd name="connsiteY15" fmla="*/ 2250766 h 2250766"/>
              <a:gd name="connsiteX16" fmla="*/ 0 w 2183801"/>
              <a:gd name="connsiteY16" fmla="*/ 1987036 h 2250766"/>
              <a:gd name="connsiteX17" fmla="*/ 0 w 2183801"/>
              <a:gd name="connsiteY17" fmla="*/ 1327729 h 2250766"/>
              <a:gd name="connsiteX18" fmla="*/ 0 w 2183801"/>
              <a:gd name="connsiteY18" fmla="*/ 932141 h 2250766"/>
              <a:gd name="connsiteX19" fmla="*/ 0 w 2183801"/>
              <a:gd name="connsiteY19" fmla="*/ 932141 h 2250766"/>
              <a:gd name="connsiteX20" fmla="*/ 0 w 2183801"/>
              <a:gd name="connsiteY20" fmla="*/ 932146 h 2250766"/>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909917 w 2423251"/>
              <a:gd name="connsiteY4" fmla="*/ 690730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1209057 w 2423251"/>
              <a:gd name="connsiteY2" fmla="*/ 668416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183801"/>
              <a:gd name="connsiteY0" fmla="*/ 1046506 h 2365126"/>
              <a:gd name="connsiteX1" fmla="*/ 263730 w 2183801"/>
              <a:gd name="connsiteY1" fmla="*/ 782776 h 2365126"/>
              <a:gd name="connsiteX2" fmla="*/ 1209057 w 2183801"/>
              <a:gd name="connsiteY2" fmla="*/ 760462 h 2365126"/>
              <a:gd name="connsiteX3" fmla="*/ 1961588 w 2183801"/>
              <a:gd name="connsiteY3" fmla="*/ 0 h 2365126"/>
              <a:gd name="connsiteX4" fmla="*/ 1478117 w 2183801"/>
              <a:gd name="connsiteY4" fmla="*/ 793934 h 2365126"/>
              <a:gd name="connsiteX5" fmla="*/ 1920071 w 2183801"/>
              <a:gd name="connsiteY5" fmla="*/ 782776 h 2365126"/>
              <a:gd name="connsiteX6" fmla="*/ 2183801 w 2183801"/>
              <a:gd name="connsiteY6" fmla="*/ 1046506 h 2365126"/>
              <a:gd name="connsiteX7" fmla="*/ 2183801 w 2183801"/>
              <a:gd name="connsiteY7" fmla="*/ 1046501 h 2365126"/>
              <a:gd name="connsiteX8" fmla="*/ 2183801 w 2183801"/>
              <a:gd name="connsiteY8" fmla="*/ 1046501 h 2365126"/>
              <a:gd name="connsiteX9" fmla="*/ 2183801 w 2183801"/>
              <a:gd name="connsiteY9" fmla="*/ 1442089 h 2365126"/>
              <a:gd name="connsiteX10" fmla="*/ 2183801 w 2183801"/>
              <a:gd name="connsiteY10" fmla="*/ 2101396 h 2365126"/>
              <a:gd name="connsiteX11" fmla="*/ 1920071 w 2183801"/>
              <a:gd name="connsiteY11" fmla="*/ 2365126 h 2365126"/>
              <a:gd name="connsiteX12" fmla="*/ 909917 w 2183801"/>
              <a:gd name="connsiteY12" fmla="*/ 2365126 h 2365126"/>
              <a:gd name="connsiteX13" fmla="*/ 363967 w 2183801"/>
              <a:gd name="connsiteY13" fmla="*/ 2365126 h 2365126"/>
              <a:gd name="connsiteX14" fmla="*/ 363967 w 2183801"/>
              <a:gd name="connsiteY14" fmla="*/ 2365126 h 2365126"/>
              <a:gd name="connsiteX15" fmla="*/ 263730 w 2183801"/>
              <a:gd name="connsiteY15" fmla="*/ 2365126 h 2365126"/>
              <a:gd name="connsiteX16" fmla="*/ 0 w 2183801"/>
              <a:gd name="connsiteY16" fmla="*/ 2101396 h 2365126"/>
              <a:gd name="connsiteX17" fmla="*/ 0 w 2183801"/>
              <a:gd name="connsiteY17" fmla="*/ 1442089 h 2365126"/>
              <a:gd name="connsiteX18" fmla="*/ 0 w 2183801"/>
              <a:gd name="connsiteY18" fmla="*/ 1046501 h 2365126"/>
              <a:gd name="connsiteX19" fmla="*/ 0 w 2183801"/>
              <a:gd name="connsiteY19" fmla="*/ 1046501 h 2365126"/>
              <a:gd name="connsiteX20" fmla="*/ 0 w 2183801"/>
              <a:gd name="connsiteY20" fmla="*/ 1046506 h 2365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83801" h="2365126">
                <a:moveTo>
                  <a:pt x="0" y="1046506"/>
                </a:moveTo>
                <a:cubicBezTo>
                  <a:pt x="0" y="900852"/>
                  <a:pt x="118076" y="782776"/>
                  <a:pt x="263730" y="782776"/>
                </a:cubicBezTo>
                <a:lnTo>
                  <a:pt x="1209057" y="760462"/>
                </a:lnTo>
                <a:lnTo>
                  <a:pt x="1961588" y="0"/>
                </a:lnTo>
                <a:lnTo>
                  <a:pt x="1478117" y="793934"/>
                </a:lnTo>
                <a:lnTo>
                  <a:pt x="1920071" y="782776"/>
                </a:lnTo>
                <a:cubicBezTo>
                  <a:pt x="2065725" y="782776"/>
                  <a:pt x="2183801" y="900852"/>
                  <a:pt x="2183801" y="1046506"/>
                </a:cubicBezTo>
                <a:lnTo>
                  <a:pt x="2183801" y="1046501"/>
                </a:lnTo>
                <a:lnTo>
                  <a:pt x="2183801" y="1046501"/>
                </a:lnTo>
                <a:lnTo>
                  <a:pt x="2183801" y="1442089"/>
                </a:lnTo>
                <a:lnTo>
                  <a:pt x="2183801" y="2101396"/>
                </a:lnTo>
                <a:cubicBezTo>
                  <a:pt x="2183801" y="2247050"/>
                  <a:pt x="2065725" y="2365126"/>
                  <a:pt x="1920071" y="2365126"/>
                </a:cubicBezTo>
                <a:lnTo>
                  <a:pt x="909917" y="2365126"/>
                </a:lnTo>
                <a:lnTo>
                  <a:pt x="363967" y="2365126"/>
                </a:lnTo>
                <a:lnTo>
                  <a:pt x="363967" y="2365126"/>
                </a:lnTo>
                <a:lnTo>
                  <a:pt x="263730" y="2365126"/>
                </a:lnTo>
                <a:cubicBezTo>
                  <a:pt x="118076" y="2365126"/>
                  <a:pt x="0" y="2247050"/>
                  <a:pt x="0" y="2101396"/>
                </a:cubicBezTo>
                <a:lnTo>
                  <a:pt x="0" y="1442089"/>
                </a:lnTo>
                <a:lnTo>
                  <a:pt x="0" y="1046501"/>
                </a:lnTo>
                <a:lnTo>
                  <a:pt x="0" y="1046501"/>
                </a:lnTo>
                <a:lnTo>
                  <a:pt x="0" y="1046506"/>
                </a:lnTo>
                <a:close/>
              </a:path>
            </a:pathLst>
          </a:custGeom>
          <a:solidFill>
            <a:srgbClr val="78AAD6"/>
          </a:solidFill>
          <a:ln>
            <a:noFill/>
          </a:ln>
        </p:spPr>
        <p:txBody>
          <a:bodyPr spcFirstLastPara="1" wrap="square" lIns="0" tIns="0" rIns="0" bIns="0" anchor="t" anchorCtr="0">
            <a:noAutofit/>
          </a:bodyPr>
          <a:lstStyle/>
          <a:p>
            <a:endParaRPr sz="964"/>
          </a:p>
        </p:txBody>
      </p:sp>
      <p:sp>
        <p:nvSpPr>
          <p:cNvPr id="17" name="Google Shape;138;p17"/>
          <p:cNvSpPr txBox="1"/>
          <p:nvPr/>
        </p:nvSpPr>
        <p:spPr>
          <a:xfrm>
            <a:off x="2260251" y="3846602"/>
            <a:ext cx="2327721" cy="1143810"/>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800" b="1" dirty="0">
                <a:solidFill>
                  <a:srgbClr val="FFFFFF"/>
                </a:solidFill>
                <a:latin typeface="Trebuchet MS"/>
                <a:ea typeface="Trebuchet MS"/>
                <a:cs typeface="Trebuchet MS"/>
                <a:sym typeface="Trebuchet MS"/>
              </a:rPr>
              <a:t>data frame to transform</a:t>
            </a:r>
            <a:endParaRPr sz="2800" dirty="0">
              <a:latin typeface="Trebuchet MS"/>
              <a:ea typeface="Trebuchet MS"/>
              <a:cs typeface="Trebuchet MS"/>
              <a:sym typeface="Trebuchet MS"/>
            </a:endParaRPr>
          </a:p>
        </p:txBody>
      </p:sp>
      <p:sp>
        <p:nvSpPr>
          <p:cNvPr id="20" name="Rectangle 19" hidden="1"/>
          <p:cNvSpPr/>
          <p:nvPr/>
        </p:nvSpPr>
        <p:spPr>
          <a:xfrm>
            <a:off x="2269139" y="2400924"/>
            <a:ext cx="4027064" cy="584775"/>
          </a:xfrm>
          <a:prstGeom prst="rect">
            <a:avLst/>
          </a:prstGeom>
        </p:spPr>
        <p:txBody>
          <a:bodyPr wrap="none">
            <a:spAutoFit/>
          </a:bodyPr>
          <a:lstStyle/>
          <a:p>
            <a:r>
              <a:rPr lang="en-US" sz="3200" dirty="0">
                <a:latin typeface="Consolas" panose="020B0609020204030204" pitchFamily="49" charset="0"/>
                <a:ea typeface="Courier New"/>
                <a:cs typeface="Consolas" panose="020B0609020204030204" pitchFamily="49" charset="0"/>
                <a:sym typeface="Courier New"/>
              </a:rPr>
              <a:t>select(</a:t>
            </a:r>
            <a:r>
              <a:rPr lang="en-US" sz="3200" dirty="0">
                <a:solidFill>
                  <a:srgbClr val="0365C0"/>
                </a:solidFill>
                <a:latin typeface="Consolas" panose="020B0609020204030204" pitchFamily="49" charset="0"/>
                <a:ea typeface="Courier New"/>
                <a:cs typeface="Consolas" panose="020B0609020204030204" pitchFamily="49" charset="0"/>
                <a:sym typeface="Courier New"/>
              </a:rPr>
              <a:t>data,</a:t>
            </a:r>
            <a:r>
              <a:rPr lang="en-US" sz="3200" dirty="0">
                <a:solidFill>
                  <a:srgbClr val="9BBB59"/>
                </a:solidFill>
                <a:latin typeface="Consolas" panose="020B0609020204030204" pitchFamily="49" charset="0"/>
                <a:ea typeface="Courier New"/>
                <a:cs typeface="Consolas" panose="020B0609020204030204" pitchFamily="49" charset="0"/>
                <a:sym typeface="Courier New"/>
              </a:rPr>
              <a:t>... </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1" name="Google Shape;181;p21"/>
          <p:cNvSpPr txBox="1">
            <a:spLocks noGrp="1"/>
          </p:cNvSpPr>
          <p:nvPr>
            <p:ph type="title"/>
          </p:nvPr>
        </p:nvSpPr>
        <p:spPr>
          <a:xfrm>
            <a:off x="5051457" y="632363"/>
            <a:ext cx="2115209"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select()</a:t>
            </a:r>
            <a:endParaRPr dirty="0"/>
          </a:p>
        </p:txBody>
      </p:sp>
      <p:sp>
        <p:nvSpPr>
          <p:cNvPr id="182" name="Google Shape;182;p21"/>
          <p:cNvSpPr txBox="1"/>
          <p:nvPr/>
        </p:nvSpPr>
        <p:spPr>
          <a:xfrm>
            <a:off x="2886228" y="1725726"/>
            <a:ext cx="4672812" cy="472821"/>
          </a:xfrm>
          <a:prstGeom prst="rect">
            <a:avLst/>
          </a:prstGeom>
          <a:noFill/>
          <a:ln>
            <a:noFill/>
          </a:ln>
        </p:spPr>
        <p:txBody>
          <a:bodyPr spcFirstLastPara="1" wrap="square" lIns="0" tIns="6455" rIns="0" bIns="0" anchor="t" anchorCtr="0">
            <a:noAutofit/>
          </a:bodyPr>
          <a:lstStyle/>
          <a:p>
            <a:pPr marL="6803"/>
            <a:r>
              <a:rPr lang="en-US" sz="3200" dirty="0">
                <a:latin typeface="Calibri"/>
                <a:ea typeface="Calibri"/>
                <a:cs typeface="Calibri"/>
                <a:sym typeface="Calibri"/>
              </a:rPr>
              <a:t>Extract columns by name.</a:t>
            </a:r>
            <a:endParaRPr sz="3200" dirty="0">
              <a:latin typeface="Calibri"/>
              <a:ea typeface="Calibri"/>
              <a:cs typeface="Calibri"/>
              <a:sym typeface="Calibri"/>
            </a:endParaRPr>
          </a:p>
        </p:txBody>
      </p:sp>
      <p:sp>
        <p:nvSpPr>
          <p:cNvPr id="10"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1" name="Google Shape;131;p17"/>
          <p:cNvSpPr/>
          <p:nvPr/>
        </p:nvSpPr>
        <p:spPr>
          <a:xfrm>
            <a:off x="2250089" y="2338959"/>
            <a:ext cx="886968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2" name="Rectangle 11"/>
          <p:cNvSpPr/>
          <p:nvPr/>
        </p:nvSpPr>
        <p:spPr>
          <a:xfrm>
            <a:off x="2130712" y="2418375"/>
            <a:ext cx="9690716" cy="584775"/>
          </a:xfrm>
          <a:prstGeom prst="rect">
            <a:avLst/>
          </a:prstGeom>
        </p:spPr>
        <p:txBody>
          <a:bodyPr wrap="square">
            <a:spAutoFit/>
          </a:bodyPr>
          <a:lstStyle/>
          <a:p>
            <a:pPr marL="146953" lvl="0">
              <a:spcBef>
                <a:spcPts val="2126"/>
              </a:spcBef>
            </a:pPr>
            <a:r>
              <a:rPr lang="en-US" sz="3200" dirty="0">
                <a:latin typeface="Consolas" panose="020B0609020204030204" pitchFamily="49" charset="0"/>
                <a:ea typeface="Courier New"/>
                <a:cs typeface="Consolas" panose="020B0609020204030204" pitchFamily="49" charset="0"/>
                <a:sym typeface="Courier New"/>
              </a:rPr>
              <a:t>select(</a:t>
            </a:r>
            <a:r>
              <a:rPr lang="en-US" sz="3200" dirty="0">
                <a:solidFill>
                  <a:srgbClr val="0365C0"/>
                </a:solidFill>
                <a:latin typeface="Consolas" panose="020B0609020204030204" pitchFamily="49" charset="0"/>
                <a:ea typeface="Courier New"/>
                <a:cs typeface="Consolas" panose="020B0609020204030204" pitchFamily="49" charset="0"/>
                <a:sym typeface="Courier New"/>
              </a:rPr>
              <a:t>orders, </a:t>
            </a:r>
            <a:r>
              <a:rPr lang="en-US" sz="3200" dirty="0">
                <a:solidFill>
                  <a:schemeClr val="accent3"/>
                </a:solidFill>
                <a:latin typeface="Consolas" panose="020B0609020204030204" pitchFamily="49" charset="0"/>
                <a:ea typeface="Courier New"/>
                <a:cs typeface="Consolas" panose="020B0609020204030204" pitchFamily="49" charset="0"/>
                <a:sym typeface="Courier New"/>
              </a:rPr>
              <a:t>description, department</a:t>
            </a:r>
            <a:r>
              <a:rPr lang="en-US" sz="3200" dirty="0">
                <a:latin typeface="Consolas" panose="020B0609020204030204" pitchFamily="49" charset="0"/>
                <a:ea typeface="Courier New"/>
                <a:cs typeface="Consolas" panose="020B0609020204030204" pitchFamily="49" charset="0"/>
                <a:sym typeface="Courier New"/>
              </a:rPr>
              <a:t>)</a:t>
            </a:r>
          </a:p>
        </p:txBody>
      </p:sp>
      <p:graphicFrame>
        <p:nvGraphicFramePr>
          <p:cNvPr id="19" name="Google Shape;198;p22"/>
          <p:cNvGraphicFramePr/>
          <p:nvPr>
            <p:extLst>
              <p:ext uri="{D42A27DB-BD31-4B8C-83A1-F6EECF244321}">
                <p14:modId xmlns:p14="http://schemas.microsoft.com/office/powerpoint/2010/main" val="637636747"/>
              </p:ext>
            </p:extLst>
          </p:nvPr>
        </p:nvGraphicFramePr>
        <p:xfrm>
          <a:off x="232816" y="3962272"/>
          <a:ext cx="6183053" cy="2216675"/>
        </p:xfrm>
        <a:graphic>
          <a:graphicData uri="http://schemas.openxmlformats.org/drawingml/2006/table">
            <a:tbl>
              <a:tblPr>
                <a:noFill/>
                <a:tableStyleId>{71CB66AA-850D-4605-A19E-2ED404D436C7}</a:tableStyleId>
              </a:tblPr>
              <a:tblGrid>
                <a:gridCol w="724092">
                  <a:extLst>
                    <a:ext uri="{9D8B030D-6E8A-4147-A177-3AD203B41FA5}">
                      <a16:colId xmlns:a16="http://schemas.microsoft.com/office/drawing/2014/main" val="20000"/>
                    </a:ext>
                  </a:extLst>
                </a:gridCol>
                <a:gridCol w="853440">
                  <a:extLst>
                    <a:ext uri="{9D8B030D-6E8A-4147-A177-3AD203B41FA5}">
                      <a16:colId xmlns:a16="http://schemas.microsoft.com/office/drawing/2014/main" val="20001"/>
                    </a:ext>
                  </a:extLst>
                </a:gridCol>
                <a:gridCol w="1975895">
                  <a:extLst>
                    <a:ext uri="{9D8B030D-6E8A-4147-A177-3AD203B41FA5}">
                      <a16:colId xmlns:a16="http://schemas.microsoft.com/office/drawing/2014/main" val="20002"/>
                    </a:ext>
                  </a:extLst>
                </a:gridCol>
                <a:gridCol w="885524">
                  <a:extLst>
                    <a:ext uri="{9D8B030D-6E8A-4147-A177-3AD203B41FA5}">
                      <a16:colId xmlns:a16="http://schemas.microsoft.com/office/drawing/2014/main" val="20003"/>
                    </a:ext>
                  </a:extLst>
                </a:gridCol>
                <a:gridCol w="1744102">
                  <a:extLst>
                    <a:ext uri="{9D8B030D-6E8A-4147-A177-3AD203B41FA5}">
                      <a16:colId xmlns:a16="http://schemas.microsoft.com/office/drawing/2014/main" val="20004"/>
                    </a:ext>
                  </a:extLst>
                </a:gridCol>
              </a:tblGrid>
              <a:tr h="310067">
                <a:tc>
                  <a:txBody>
                    <a:bodyPr/>
                    <a:lstStyle/>
                    <a:p>
                      <a:pPr marL="0" lvl="0" indent="0" algn="ctr" rtl="0">
                        <a:spcBef>
                          <a:spcPts val="0"/>
                        </a:spcBef>
                        <a:spcAft>
                          <a:spcPts val="0"/>
                        </a:spcAft>
                        <a:buNone/>
                      </a:pPr>
                      <a:r>
                        <a:rPr lang="en-US" sz="1200" b="1" dirty="0" err="1">
                          <a:solidFill>
                            <a:schemeClr val="lt1"/>
                          </a:solidFill>
                        </a:rPr>
                        <a:t>order_id</a:t>
                      </a:r>
                      <a:endParaRPr sz="1200" b="1" dirty="0">
                        <a:solidFill>
                          <a:schemeClr val="lt1"/>
                        </a:solidFill>
                      </a:endParaRPr>
                    </a:p>
                  </a:txBody>
                  <a:tcPr marL="48978" marR="48978" marT="55446" marB="55446">
                    <a:lnL w="12700" cmpd="sng">
                      <a:noFill/>
                      <a:prstDash val="solid"/>
                    </a:lnL>
                    <a:lnR w="19050" cap="flat" cmpd="sng" algn="ctr">
                      <a:solidFill>
                        <a:schemeClr val="bg1"/>
                      </a:solidFill>
                      <a:prstDash val="solid"/>
                      <a:round/>
                      <a:headEnd type="none" w="med" len="med"/>
                      <a:tailEnd type="none" w="med" len="med"/>
                    </a:lnR>
                    <a:lnT w="12700" cmpd="sng">
                      <a:noFill/>
                      <a:prstDash val="solid"/>
                    </a:lnT>
                    <a:lnB w="18975" cap="flat" cmpd="sng">
                      <a:solidFill>
                        <a:srgbClr val="FFFFFF"/>
                      </a:solidFill>
                      <a:prstDash val="solid"/>
                      <a:round/>
                      <a:headEnd type="none" w="sm" len="sm"/>
                      <a:tailEnd type="none" w="sm" len="sm"/>
                    </a:lnB>
                    <a:solidFill>
                      <a:schemeClr val="bg1">
                        <a:lumMod val="65000"/>
                      </a:schemeClr>
                    </a:solidFill>
                  </a:tcPr>
                </a:tc>
                <a:tc>
                  <a:txBody>
                    <a:bodyPr/>
                    <a:lstStyle/>
                    <a:p>
                      <a:pPr marL="0" lvl="0" indent="0" algn="ctr" rtl="0">
                        <a:spcBef>
                          <a:spcPts val="0"/>
                        </a:spcBef>
                        <a:spcAft>
                          <a:spcPts val="0"/>
                        </a:spcAft>
                        <a:buNone/>
                      </a:pPr>
                      <a:r>
                        <a:rPr lang="en-US" sz="1200" b="1" dirty="0" err="1">
                          <a:solidFill>
                            <a:schemeClr val="lt1"/>
                          </a:solidFill>
                        </a:rPr>
                        <a:t>patient_id</a:t>
                      </a:r>
                      <a:endParaRPr sz="1200" b="1" dirty="0">
                        <a:solidFill>
                          <a:schemeClr val="lt1"/>
                        </a:solidFill>
                      </a:endParaRPr>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prstDash val="solid"/>
                    </a:lnT>
                    <a:lnB w="18975" cap="flat" cmpd="sng">
                      <a:solidFill>
                        <a:srgbClr val="FFFFFF"/>
                      </a:solidFill>
                      <a:prstDash val="solid"/>
                      <a:round/>
                      <a:headEnd type="none" w="sm" len="sm"/>
                      <a:tailEnd type="none" w="sm" len="sm"/>
                    </a:lnB>
                    <a:solidFill>
                      <a:schemeClr val="bg1">
                        <a:lumMod val="65000"/>
                      </a:schemeClr>
                    </a:solidFill>
                  </a:tcPr>
                </a:tc>
                <a:tc>
                  <a:txBody>
                    <a:bodyPr/>
                    <a:lstStyle/>
                    <a:p>
                      <a:pPr marL="0" lvl="0" indent="0" algn="ctr" rtl="0">
                        <a:spcBef>
                          <a:spcPts val="0"/>
                        </a:spcBef>
                        <a:spcAft>
                          <a:spcPts val="0"/>
                        </a:spcAft>
                        <a:buNone/>
                      </a:pPr>
                      <a:r>
                        <a:rPr lang="en-US" sz="1200" b="1" dirty="0">
                          <a:solidFill>
                            <a:schemeClr val="lt1"/>
                          </a:solidFill>
                        </a:rPr>
                        <a:t>description</a:t>
                      </a:r>
                      <a:endParaRPr sz="1200" b="1" dirty="0">
                        <a:solidFill>
                          <a:schemeClr val="lt1"/>
                        </a:solidFill>
                      </a:endParaRPr>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prstDash val="solid"/>
                    </a:lnT>
                    <a:lnB w="18975" cap="flat" cmpd="sng">
                      <a:solidFill>
                        <a:srgbClr val="FFFFFF"/>
                      </a:solidFill>
                      <a:prstDash val="solid"/>
                      <a:round/>
                      <a:headEnd type="none" w="sm" len="sm"/>
                      <a:tailEnd type="none" w="sm" len="sm"/>
                    </a:lnB>
                    <a:solidFill>
                      <a:srgbClr val="538DD5"/>
                    </a:solidFill>
                  </a:tcPr>
                </a:tc>
                <a:tc>
                  <a:txBody>
                    <a:bodyPr/>
                    <a:lstStyle/>
                    <a:p>
                      <a:pPr marL="0" lvl="0" indent="0" algn="ctr" rtl="0">
                        <a:spcBef>
                          <a:spcPts val="0"/>
                        </a:spcBef>
                        <a:spcAft>
                          <a:spcPts val="0"/>
                        </a:spcAft>
                        <a:buNone/>
                      </a:pPr>
                      <a:r>
                        <a:rPr lang="en-US" sz="1200" b="1" dirty="0" err="1">
                          <a:solidFill>
                            <a:schemeClr val="lt1"/>
                          </a:solidFill>
                        </a:rPr>
                        <a:t>proc_code</a:t>
                      </a:r>
                      <a:endParaRPr sz="1200" b="1" dirty="0">
                        <a:solidFill>
                          <a:schemeClr val="lt1"/>
                        </a:solidFill>
                      </a:endParaRPr>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prstDash val="solid"/>
                    </a:lnT>
                    <a:lnB w="18975" cap="flat" cmpd="sng">
                      <a:solidFill>
                        <a:srgbClr val="FFFFFF"/>
                      </a:solidFill>
                      <a:prstDash val="solid"/>
                      <a:round/>
                      <a:headEnd type="none" w="sm" len="sm"/>
                      <a:tailEnd type="none" w="sm" len="sm"/>
                    </a:lnB>
                    <a:solidFill>
                      <a:schemeClr val="bg1">
                        <a:lumMod val="65000"/>
                      </a:schemeClr>
                    </a:solidFill>
                  </a:tcPr>
                </a:tc>
                <a:tc>
                  <a:txBody>
                    <a:bodyPr/>
                    <a:lstStyle/>
                    <a:p>
                      <a:pPr marL="0" lvl="0" indent="0" algn="ctr" rtl="0">
                        <a:spcBef>
                          <a:spcPts val="0"/>
                        </a:spcBef>
                        <a:spcAft>
                          <a:spcPts val="0"/>
                        </a:spcAft>
                        <a:buNone/>
                      </a:pPr>
                      <a:r>
                        <a:rPr lang="en-US" sz="1200" b="1" dirty="0">
                          <a:solidFill>
                            <a:schemeClr val="lt1"/>
                          </a:solidFill>
                        </a:rPr>
                        <a:t>department</a:t>
                      </a:r>
                      <a:endParaRPr sz="1200" b="1" dirty="0">
                        <a:solidFill>
                          <a:schemeClr val="lt1"/>
                        </a:solidFill>
                      </a:endParaRPr>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2700" cmpd="sng">
                      <a:noFill/>
                      <a:prstDash val="solid"/>
                    </a:lnT>
                    <a:lnB w="18975" cap="flat" cmpd="sng">
                      <a:solidFill>
                        <a:srgbClr val="FFFFFF"/>
                      </a:solidFill>
                      <a:prstDash val="solid"/>
                      <a:round/>
                      <a:headEnd type="none" w="sm" len="sm"/>
                      <a:tailEnd type="none" w="sm" len="sm"/>
                    </a:lnB>
                    <a:solidFill>
                      <a:srgbClr val="538DD5"/>
                    </a:solidFill>
                  </a:tcPr>
                </a:tc>
                <a:extLst>
                  <a:ext uri="{0D108BD9-81ED-4DB2-BD59-A6C34878D82A}">
                    <a16:rowId xmlns:a16="http://schemas.microsoft.com/office/drawing/2014/main" val="10000"/>
                  </a:ext>
                </a:extLst>
              </a:tr>
              <a:tr h="449580">
                <a:tc>
                  <a:txBody>
                    <a:bodyPr/>
                    <a:lstStyle/>
                    <a:p>
                      <a:pPr marL="0" lvl="0" indent="0" algn="ctr" rtl="0">
                        <a:spcBef>
                          <a:spcPts val="0"/>
                        </a:spcBef>
                        <a:spcAft>
                          <a:spcPts val="0"/>
                        </a:spcAft>
                        <a:buNone/>
                      </a:pPr>
                      <a:r>
                        <a:rPr lang="en-US" sz="1200" dirty="0"/>
                        <a:t>19766</a:t>
                      </a:r>
                      <a:endParaRPr sz="1200" dirty="0"/>
                    </a:p>
                  </a:txBody>
                  <a:tcPr marL="48978" marR="48978" marT="55446" marB="55446">
                    <a:lnL w="12700" cmpd="sng">
                      <a:noFill/>
                      <a:prstDash val="solid"/>
                    </a:lnL>
                    <a:lnR w="19050" cap="flat" cmpd="sng" algn="ctr">
                      <a:solidFill>
                        <a:schemeClr val="bg1"/>
                      </a:solidFill>
                      <a:prstDash val="solid"/>
                      <a:round/>
                      <a:headEnd type="none" w="med" len="med"/>
                      <a:tailEnd type="none" w="med" len="med"/>
                    </a:lnR>
                    <a:lnT w="18975" cap="flat" cmpd="sng">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dirty="0"/>
                        <a:t>511388</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8975" cap="flat" cmpd="sng">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dirty="0"/>
                        <a:t>PROTHROMBIN TIME</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8975" cap="flat" cmpd="sng">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PRO</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8975" cap="flat" cmpd="sng">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dirty="0"/>
                        <a:t>INTERNAL MEDICINE CLINIC</a:t>
                      </a:r>
                      <a:endParaRPr sz="1200" dirty="0"/>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8975" cap="flat" cmpd="sng">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1"/>
                  </a:ext>
                </a:extLst>
              </a:tr>
              <a:tr h="468228">
                <a:tc>
                  <a:txBody>
                    <a:bodyPr/>
                    <a:lstStyle/>
                    <a:p>
                      <a:pPr marL="0" lvl="0" indent="0" algn="ctr" rtl="0">
                        <a:spcBef>
                          <a:spcPts val="0"/>
                        </a:spcBef>
                        <a:spcAft>
                          <a:spcPts val="0"/>
                        </a:spcAft>
                        <a:buNone/>
                      </a:pPr>
                      <a:r>
                        <a:rPr lang="en-US" sz="1200" dirty="0"/>
                        <a:t>88444</a:t>
                      </a:r>
                      <a:endParaRPr sz="1200" dirty="0"/>
                    </a:p>
                  </a:txBody>
                  <a:tcPr marL="48978" marR="48978" marT="55446" marB="55446">
                    <a:lnL w="12700" cmpd="sng">
                      <a:noFill/>
                      <a:prstDash val="soli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dirty="0"/>
                        <a:t>511388</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dirty="0"/>
                        <a:t>BASIC METABOLIC PANEL</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BMP</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dirty="0"/>
                        <a:t>INTERNAL MEDICINE CLINIC</a:t>
                      </a:r>
                      <a:endParaRPr sz="1200" dirty="0"/>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2"/>
                  </a:ext>
                </a:extLst>
              </a:tr>
              <a:tr h="456396">
                <a:tc>
                  <a:txBody>
                    <a:bodyPr/>
                    <a:lstStyle/>
                    <a:p>
                      <a:pPr marL="0" lvl="0" indent="0" algn="ctr" rtl="0">
                        <a:spcBef>
                          <a:spcPts val="0"/>
                        </a:spcBef>
                        <a:spcAft>
                          <a:spcPts val="0"/>
                        </a:spcAft>
                        <a:buNone/>
                      </a:pPr>
                      <a:r>
                        <a:rPr lang="en-US" sz="1200" dirty="0"/>
                        <a:t>40477</a:t>
                      </a:r>
                      <a:endParaRPr sz="1200" dirty="0"/>
                    </a:p>
                  </a:txBody>
                  <a:tcPr marL="48978" marR="48978" marT="55446" marB="55446">
                    <a:lnL w="12700" cmpd="sng">
                      <a:noFill/>
                      <a:prstDash val="soli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a:t>508061</a:t>
                      </a:r>
                      <a:endParaRPr sz="120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dirty="0"/>
                        <a:t>THYROID STIMULATING HORMONE</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TSH</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3"/>
                  </a:ext>
                </a:extLst>
              </a:tr>
              <a:tr h="435140">
                <a:tc>
                  <a:txBody>
                    <a:bodyPr/>
                    <a:lstStyle/>
                    <a:p>
                      <a:pPr marL="0" lvl="0" indent="0" algn="ctr" rtl="0">
                        <a:spcBef>
                          <a:spcPts val="0"/>
                        </a:spcBef>
                        <a:spcAft>
                          <a:spcPts val="0"/>
                        </a:spcAft>
                        <a:buNone/>
                      </a:pPr>
                      <a:r>
                        <a:rPr lang="en-US" sz="1200" dirty="0"/>
                        <a:t>97641</a:t>
                      </a:r>
                      <a:endParaRPr sz="1200" dirty="0"/>
                    </a:p>
                  </a:txBody>
                  <a:tcPr marL="48978" marR="48978" marT="55446" marB="55446">
                    <a:lnL w="12700" cmpd="sng">
                      <a:noFill/>
                      <a:prstDash val="soli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chemeClr val="bg1">
                        <a:lumMod val="85000"/>
                      </a:schemeClr>
                    </a:solidFill>
                  </a:tcPr>
                </a:tc>
                <a:tc>
                  <a:txBody>
                    <a:bodyPr/>
                    <a:lstStyle/>
                    <a:p>
                      <a:pPr marL="0" lvl="0" indent="0" algn="ctr" rtl="0">
                        <a:spcBef>
                          <a:spcPts val="0"/>
                        </a:spcBef>
                        <a:spcAft>
                          <a:spcPts val="0"/>
                        </a:spcAft>
                        <a:buNone/>
                      </a:pPr>
                      <a:r>
                        <a:rPr lang="en-US" sz="1200" dirty="0"/>
                        <a:t>508061</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chemeClr val="bg1">
                        <a:lumMod val="85000"/>
                      </a:schemeClr>
                    </a:solidFill>
                  </a:tcPr>
                </a:tc>
                <a:tc>
                  <a:txBody>
                    <a:bodyPr/>
                    <a:lstStyle/>
                    <a:p>
                      <a:pPr marL="0" lvl="0" indent="0" algn="ctr" rtl="0">
                        <a:spcBef>
                          <a:spcPts val="0"/>
                        </a:spcBef>
                        <a:spcAft>
                          <a:spcPts val="0"/>
                        </a:spcAft>
                        <a:buNone/>
                      </a:pPr>
                      <a:r>
                        <a:rPr lang="en-US" sz="1200"/>
                        <a:t>T4, FREE</a:t>
                      </a:r>
                      <a:endParaRPr sz="120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T4FR</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chemeClr val="bg1">
                        <a:lumMod val="85000"/>
                      </a:schemeClr>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19050" cap="flat" cmpd="sng" algn="ctr">
                      <a:solidFill>
                        <a:schemeClr val="bg1"/>
                      </a:solidFill>
                      <a:prstDash val="solid"/>
                      <a:round/>
                      <a:headEnd type="none" w="med" len="med"/>
                      <a:tailEnd type="none" w="med" len="med"/>
                    </a:lnL>
                    <a:lnR w="6325" cap="flat" cmpd="sng">
                      <a:noFill/>
                      <a:prstDash val="solid"/>
                      <a:round/>
                      <a:headEnd type="none" w="sm" len="sm"/>
                      <a:tailEnd type="none" w="sm" len="sm"/>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rgbClr val="8DB4E2"/>
                    </a:solidFill>
                  </a:tcPr>
                </a:tc>
                <a:extLst>
                  <a:ext uri="{0D108BD9-81ED-4DB2-BD59-A6C34878D82A}">
                    <a16:rowId xmlns:a16="http://schemas.microsoft.com/office/drawing/2014/main" val="10004"/>
                  </a:ext>
                </a:extLst>
              </a:tr>
            </a:tbl>
          </a:graphicData>
        </a:graphic>
      </p:graphicFrame>
      <p:graphicFrame>
        <p:nvGraphicFramePr>
          <p:cNvPr id="21" name="Google Shape;199;p22" hidden="1"/>
          <p:cNvGraphicFramePr/>
          <p:nvPr>
            <p:extLst>
              <p:ext uri="{D42A27DB-BD31-4B8C-83A1-F6EECF244321}">
                <p14:modId xmlns:p14="http://schemas.microsoft.com/office/powerpoint/2010/main" val="4171489470"/>
              </p:ext>
            </p:extLst>
          </p:nvPr>
        </p:nvGraphicFramePr>
        <p:xfrm>
          <a:off x="6870169" y="3499933"/>
          <a:ext cx="3884753" cy="3171090"/>
        </p:xfrm>
        <a:graphic>
          <a:graphicData uri="http://schemas.openxmlformats.org/drawingml/2006/table">
            <a:tbl>
              <a:tblPr>
                <a:noFill/>
                <a:tableStyleId>{71CB66AA-850D-4605-A19E-2ED404D436C7}</a:tableStyleId>
              </a:tblPr>
              <a:tblGrid>
                <a:gridCol w="2180430">
                  <a:extLst>
                    <a:ext uri="{9D8B030D-6E8A-4147-A177-3AD203B41FA5}">
                      <a16:colId xmlns:a16="http://schemas.microsoft.com/office/drawing/2014/main" val="20000"/>
                    </a:ext>
                  </a:extLst>
                </a:gridCol>
                <a:gridCol w="1704323">
                  <a:extLst>
                    <a:ext uri="{9D8B030D-6E8A-4147-A177-3AD203B41FA5}">
                      <a16:colId xmlns:a16="http://schemas.microsoft.com/office/drawing/2014/main" val="20001"/>
                    </a:ext>
                  </a:extLst>
                </a:gridCol>
              </a:tblGrid>
              <a:tr h="459090">
                <a:tc>
                  <a:txBody>
                    <a:bodyPr/>
                    <a:lstStyle/>
                    <a:p>
                      <a:pPr marL="0" lvl="0" indent="0" algn="ctr" rtl="0">
                        <a:spcBef>
                          <a:spcPts val="0"/>
                        </a:spcBef>
                        <a:spcAft>
                          <a:spcPts val="0"/>
                        </a:spcAft>
                        <a:buNone/>
                      </a:pPr>
                      <a:r>
                        <a:rPr lang="en-US" sz="1200" b="1" dirty="0">
                          <a:solidFill>
                            <a:schemeClr val="lt1"/>
                          </a:solidFill>
                        </a:rPr>
                        <a:t>description</a:t>
                      </a:r>
                      <a:endParaRPr sz="1200" b="1" dirty="0">
                        <a:solidFill>
                          <a:schemeClr val="lt1"/>
                        </a:solidFill>
                      </a:endParaRPr>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B w="18975" cap="flat" cmpd="sng">
                      <a:solidFill>
                        <a:srgbClr val="FFFFFF"/>
                      </a:solidFill>
                      <a:prstDash val="solid"/>
                      <a:round/>
                      <a:headEnd type="none" w="sm" len="sm"/>
                      <a:tailEnd type="none" w="sm" len="sm"/>
                    </a:lnB>
                    <a:solidFill>
                      <a:srgbClr val="538DD5"/>
                    </a:solidFill>
                  </a:tcPr>
                </a:tc>
                <a:tc>
                  <a:txBody>
                    <a:bodyPr/>
                    <a:lstStyle/>
                    <a:p>
                      <a:pPr marL="0" lvl="0" indent="0" algn="ctr" rtl="0">
                        <a:spcBef>
                          <a:spcPts val="0"/>
                        </a:spcBef>
                        <a:spcAft>
                          <a:spcPts val="0"/>
                        </a:spcAft>
                        <a:buNone/>
                      </a:pPr>
                      <a:r>
                        <a:rPr lang="en-US" sz="1200" b="1" dirty="0">
                          <a:solidFill>
                            <a:schemeClr val="lt1"/>
                          </a:solidFill>
                        </a:rPr>
                        <a:t>department</a:t>
                      </a:r>
                      <a:endParaRPr sz="1200" b="1" dirty="0">
                        <a:solidFill>
                          <a:schemeClr val="lt1"/>
                        </a:solidFill>
                      </a:endParaRPr>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B w="18975" cap="flat" cmpd="sng">
                      <a:solidFill>
                        <a:srgbClr val="FFFFFF"/>
                      </a:solidFill>
                      <a:prstDash val="solid"/>
                      <a:round/>
                      <a:headEnd type="none" w="sm" len="sm"/>
                      <a:tailEnd type="none" w="sm" len="sm"/>
                    </a:lnB>
                    <a:solidFill>
                      <a:srgbClr val="538DD5"/>
                    </a:solidFill>
                  </a:tcPr>
                </a:tc>
                <a:extLst>
                  <a:ext uri="{0D108BD9-81ED-4DB2-BD59-A6C34878D82A}">
                    <a16:rowId xmlns:a16="http://schemas.microsoft.com/office/drawing/2014/main" val="10000"/>
                  </a:ext>
                </a:extLst>
              </a:tr>
              <a:tr h="717345">
                <a:tc>
                  <a:txBody>
                    <a:bodyPr/>
                    <a:lstStyle/>
                    <a:p>
                      <a:pPr marL="0" lvl="0" indent="0" algn="ctr" rtl="0">
                        <a:spcBef>
                          <a:spcPts val="0"/>
                        </a:spcBef>
                        <a:spcAft>
                          <a:spcPts val="0"/>
                        </a:spcAft>
                        <a:buNone/>
                      </a:pPr>
                      <a:r>
                        <a:rPr lang="en-US" sz="1200" dirty="0"/>
                        <a:t>PROTHROMBIN TIME</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18975" cap="flat" cmpd="sng">
                      <a:solidFill>
                        <a:srgbClr val="FFFFFF"/>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a:t>INTERNAL MEDICINE CLINIC</a:t>
                      </a:r>
                      <a:endParaRPr sz="120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18975" cap="flat" cmpd="sng">
                      <a:solidFill>
                        <a:srgbClr val="FFFFFF"/>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val="10001"/>
                  </a:ext>
                </a:extLst>
              </a:tr>
              <a:tr h="717345">
                <a:tc>
                  <a:txBody>
                    <a:bodyPr/>
                    <a:lstStyle/>
                    <a:p>
                      <a:pPr marL="0" lvl="0" indent="0" algn="ctr" rtl="0">
                        <a:spcBef>
                          <a:spcPts val="0"/>
                        </a:spcBef>
                        <a:spcAft>
                          <a:spcPts val="0"/>
                        </a:spcAft>
                        <a:buNone/>
                      </a:pPr>
                      <a:r>
                        <a:rPr lang="en-US" sz="1200" dirty="0"/>
                        <a:t>BASIC METABOLIC PANEL</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INTERNAL MEDICINE CLINIC</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val="10002"/>
                  </a:ext>
                </a:extLst>
              </a:tr>
              <a:tr h="717345">
                <a:tc>
                  <a:txBody>
                    <a:bodyPr/>
                    <a:lstStyle/>
                    <a:p>
                      <a:pPr marL="0" lvl="0" indent="0" algn="ctr" rtl="0">
                        <a:spcBef>
                          <a:spcPts val="0"/>
                        </a:spcBef>
                        <a:spcAft>
                          <a:spcPts val="0"/>
                        </a:spcAft>
                        <a:buNone/>
                      </a:pPr>
                      <a:r>
                        <a:rPr lang="en-US" sz="1200"/>
                        <a:t>THYROID STIMULATING HORMONE</a:t>
                      </a:r>
                      <a:endParaRPr sz="120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val="10003"/>
                  </a:ext>
                </a:extLst>
              </a:tr>
              <a:tr h="559965">
                <a:tc>
                  <a:txBody>
                    <a:bodyPr/>
                    <a:lstStyle/>
                    <a:p>
                      <a:pPr marL="0" lvl="0" indent="0" algn="ctr" rtl="0">
                        <a:spcBef>
                          <a:spcPts val="0"/>
                        </a:spcBef>
                        <a:spcAft>
                          <a:spcPts val="0"/>
                        </a:spcAft>
                        <a:buNone/>
                      </a:pPr>
                      <a:r>
                        <a:rPr lang="en-US" sz="1200" dirty="0"/>
                        <a:t>T4, FREE</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val="10004"/>
                  </a:ext>
                </a:extLst>
              </a:tr>
            </a:tbl>
          </a:graphicData>
        </a:graphic>
      </p:graphicFrame>
      <p:sp>
        <p:nvSpPr>
          <p:cNvPr id="18" name="Google Shape;197;p22"/>
          <p:cNvSpPr/>
          <p:nvPr/>
        </p:nvSpPr>
        <p:spPr>
          <a:xfrm>
            <a:off x="6504143" y="5070610"/>
            <a:ext cx="361572" cy="206847"/>
          </a:xfrm>
          <a:custGeom>
            <a:avLst/>
            <a:gdLst/>
            <a:ahLst/>
            <a:cxnLst/>
            <a:rect l="l" t="t" r="r" b="b"/>
            <a:pathLst>
              <a:path w="622300" h="382270" extrusionOk="0">
                <a:moveTo>
                  <a:pt x="357633" y="0"/>
                </a:moveTo>
                <a:lnTo>
                  <a:pt x="357633" y="133826"/>
                </a:lnTo>
                <a:lnTo>
                  <a:pt x="0" y="133826"/>
                </a:lnTo>
                <a:lnTo>
                  <a:pt x="0" y="247817"/>
                </a:lnTo>
                <a:lnTo>
                  <a:pt x="357633" y="247817"/>
                </a:lnTo>
                <a:lnTo>
                  <a:pt x="357633" y="381642"/>
                </a:lnTo>
                <a:lnTo>
                  <a:pt x="622085" y="190821"/>
                </a:lnTo>
                <a:lnTo>
                  <a:pt x="357633" y="0"/>
                </a:lnTo>
                <a:close/>
              </a:path>
            </a:pathLst>
          </a:custGeom>
          <a:solidFill>
            <a:srgbClr val="53585F"/>
          </a:solidFill>
          <a:ln>
            <a:noFill/>
          </a:ln>
        </p:spPr>
        <p:txBody>
          <a:bodyPr spcFirstLastPara="1" wrap="square" lIns="0" tIns="0" rIns="0" bIns="0" anchor="t" anchorCtr="0">
            <a:noAutofit/>
          </a:bodyPr>
          <a:lstStyle/>
          <a:p>
            <a:endParaRPr sz="964"/>
          </a:p>
        </p:txBody>
      </p:sp>
      <p:graphicFrame>
        <p:nvGraphicFramePr>
          <p:cNvPr id="22" name="Google Shape;198;p22"/>
          <p:cNvGraphicFramePr/>
          <p:nvPr>
            <p:extLst>
              <p:ext uri="{D42A27DB-BD31-4B8C-83A1-F6EECF244321}">
                <p14:modId xmlns:p14="http://schemas.microsoft.com/office/powerpoint/2010/main" val="2242720373"/>
              </p:ext>
            </p:extLst>
          </p:nvPr>
        </p:nvGraphicFramePr>
        <p:xfrm>
          <a:off x="6976070" y="3954583"/>
          <a:ext cx="3719997" cy="2216675"/>
        </p:xfrm>
        <a:graphic>
          <a:graphicData uri="http://schemas.openxmlformats.org/drawingml/2006/table">
            <a:tbl>
              <a:tblPr>
                <a:noFill/>
                <a:tableStyleId>{71CB66AA-850D-4605-A19E-2ED404D436C7}</a:tableStyleId>
              </a:tblPr>
              <a:tblGrid>
                <a:gridCol w="1975895">
                  <a:extLst>
                    <a:ext uri="{9D8B030D-6E8A-4147-A177-3AD203B41FA5}">
                      <a16:colId xmlns:a16="http://schemas.microsoft.com/office/drawing/2014/main" val="20000"/>
                    </a:ext>
                  </a:extLst>
                </a:gridCol>
                <a:gridCol w="1744102">
                  <a:extLst>
                    <a:ext uri="{9D8B030D-6E8A-4147-A177-3AD203B41FA5}">
                      <a16:colId xmlns:a16="http://schemas.microsoft.com/office/drawing/2014/main" val="20001"/>
                    </a:ext>
                  </a:extLst>
                </a:gridCol>
              </a:tblGrid>
              <a:tr h="310067">
                <a:tc>
                  <a:txBody>
                    <a:bodyPr/>
                    <a:lstStyle/>
                    <a:p>
                      <a:pPr marL="0" lvl="0" indent="0" algn="ctr" rtl="0">
                        <a:spcBef>
                          <a:spcPts val="0"/>
                        </a:spcBef>
                        <a:spcAft>
                          <a:spcPts val="0"/>
                        </a:spcAft>
                        <a:buNone/>
                      </a:pPr>
                      <a:r>
                        <a:rPr lang="en-US" sz="1200" b="1" dirty="0">
                          <a:solidFill>
                            <a:schemeClr val="lt1"/>
                          </a:solidFill>
                        </a:rPr>
                        <a:t>description</a:t>
                      </a:r>
                      <a:endParaRPr sz="1200" b="1" dirty="0">
                        <a:solidFill>
                          <a:schemeClr val="lt1"/>
                        </a:solidFill>
                      </a:endParaRPr>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prstDash val="solid"/>
                    </a:lnT>
                    <a:lnB w="18975" cap="flat" cmpd="sng" algn="ctr">
                      <a:solidFill>
                        <a:srgbClr val="FFFFFF"/>
                      </a:solidFill>
                      <a:prstDash val="solid"/>
                      <a:round/>
                      <a:headEnd type="none" w="sm" len="sm"/>
                      <a:tailEnd type="none" w="sm" len="sm"/>
                    </a:lnB>
                    <a:solidFill>
                      <a:srgbClr val="538DD5"/>
                    </a:solidFill>
                  </a:tcPr>
                </a:tc>
                <a:tc>
                  <a:txBody>
                    <a:bodyPr/>
                    <a:lstStyle/>
                    <a:p>
                      <a:pPr marL="0" lvl="0" indent="0" algn="ctr" rtl="0">
                        <a:spcBef>
                          <a:spcPts val="0"/>
                        </a:spcBef>
                        <a:spcAft>
                          <a:spcPts val="0"/>
                        </a:spcAft>
                        <a:buNone/>
                      </a:pPr>
                      <a:r>
                        <a:rPr lang="en-US" sz="1200" b="1" dirty="0">
                          <a:solidFill>
                            <a:schemeClr val="lt1"/>
                          </a:solidFill>
                        </a:rPr>
                        <a:t>department</a:t>
                      </a:r>
                      <a:endParaRPr sz="1200" b="1" dirty="0">
                        <a:solidFill>
                          <a:schemeClr val="lt1"/>
                        </a:solidFill>
                      </a:endParaRPr>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2700" cmpd="sng">
                      <a:noFill/>
                      <a:prstDash val="solid"/>
                    </a:lnT>
                    <a:lnB w="18975" cap="flat" cmpd="sng" algn="ctr">
                      <a:solidFill>
                        <a:srgbClr val="FFFFFF"/>
                      </a:solidFill>
                      <a:prstDash val="solid"/>
                      <a:round/>
                      <a:headEnd type="none" w="sm" len="sm"/>
                      <a:tailEnd type="none" w="sm" len="sm"/>
                    </a:lnB>
                    <a:solidFill>
                      <a:srgbClr val="538DD5"/>
                    </a:solidFill>
                  </a:tcPr>
                </a:tc>
                <a:extLst>
                  <a:ext uri="{0D108BD9-81ED-4DB2-BD59-A6C34878D82A}">
                    <a16:rowId xmlns:a16="http://schemas.microsoft.com/office/drawing/2014/main" val="10000"/>
                  </a:ext>
                </a:extLst>
              </a:tr>
              <a:tr h="449580">
                <a:tc>
                  <a:txBody>
                    <a:bodyPr/>
                    <a:lstStyle/>
                    <a:p>
                      <a:pPr marL="0" lvl="0" indent="0" algn="ctr" rtl="0">
                        <a:spcBef>
                          <a:spcPts val="0"/>
                        </a:spcBef>
                        <a:spcAft>
                          <a:spcPts val="0"/>
                        </a:spcAft>
                        <a:buNone/>
                      </a:pPr>
                      <a:r>
                        <a:rPr lang="en-US" sz="1200" dirty="0"/>
                        <a:t>PROTHROMBIN TIME</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8975" cap="flat" cmpd="sng" algn="ctr">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INTERNAL MEDICINE CLINIC</a:t>
                      </a:r>
                      <a:endParaRPr sz="1200" dirty="0"/>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8975" cap="flat" cmpd="sng" algn="ctr">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1"/>
                  </a:ext>
                </a:extLst>
              </a:tr>
              <a:tr h="468228">
                <a:tc>
                  <a:txBody>
                    <a:bodyPr/>
                    <a:lstStyle/>
                    <a:p>
                      <a:pPr marL="0" lvl="0" indent="0" algn="ctr" rtl="0">
                        <a:spcBef>
                          <a:spcPts val="0"/>
                        </a:spcBef>
                        <a:spcAft>
                          <a:spcPts val="0"/>
                        </a:spcAft>
                        <a:buNone/>
                      </a:pPr>
                      <a:r>
                        <a:rPr lang="en-US" sz="1200" dirty="0"/>
                        <a:t>BASIC METABOLIC PANEL</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INTERNAL MEDICINE CLINIC</a:t>
                      </a:r>
                      <a:endParaRPr sz="1200" dirty="0"/>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2"/>
                  </a:ext>
                </a:extLst>
              </a:tr>
              <a:tr h="456396">
                <a:tc>
                  <a:txBody>
                    <a:bodyPr/>
                    <a:lstStyle/>
                    <a:p>
                      <a:pPr marL="0" lvl="0" indent="0" algn="ctr" rtl="0">
                        <a:spcBef>
                          <a:spcPts val="0"/>
                        </a:spcBef>
                        <a:spcAft>
                          <a:spcPts val="0"/>
                        </a:spcAft>
                        <a:buNone/>
                      </a:pPr>
                      <a:r>
                        <a:rPr lang="en-US" sz="1200" dirty="0"/>
                        <a:t>THYROID STIMULATING HORMONE</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3"/>
                  </a:ext>
                </a:extLst>
              </a:tr>
              <a:tr h="435140">
                <a:tc>
                  <a:txBody>
                    <a:bodyPr/>
                    <a:lstStyle/>
                    <a:p>
                      <a:pPr marL="0" lvl="0" indent="0" algn="ctr" rtl="0">
                        <a:spcBef>
                          <a:spcPts val="0"/>
                        </a:spcBef>
                        <a:spcAft>
                          <a:spcPts val="0"/>
                        </a:spcAft>
                        <a:buNone/>
                      </a:pPr>
                      <a:r>
                        <a:rPr lang="en-US" sz="1200" dirty="0"/>
                        <a:t>T4, FREE</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rgbClr val="8DB4E2"/>
                    </a:solidFill>
                  </a:tcPr>
                </a:tc>
                <a:extLst>
                  <a:ext uri="{0D108BD9-81ED-4DB2-BD59-A6C34878D82A}">
                    <a16:rowId xmlns:a16="http://schemas.microsoft.com/office/drawing/2014/main" val="10004"/>
                  </a:ext>
                </a:extLst>
              </a:tr>
            </a:tbl>
          </a:graphicData>
        </a:graphic>
      </p:graphicFrame>
      <p:sp>
        <p:nvSpPr>
          <p:cNvPr id="23" name="Google Shape;196;p22"/>
          <p:cNvSpPr txBox="1"/>
          <p:nvPr/>
        </p:nvSpPr>
        <p:spPr>
          <a:xfrm>
            <a:off x="3112400" y="3565629"/>
            <a:ext cx="1380857" cy="396643"/>
          </a:xfrm>
          <a:prstGeom prst="rect">
            <a:avLst/>
          </a:prstGeom>
          <a:noFill/>
          <a:ln>
            <a:noFill/>
          </a:ln>
        </p:spPr>
        <p:txBody>
          <a:bodyPr spcFirstLastPara="1" wrap="square" lIns="0" tIns="8156" rIns="0" bIns="0" anchor="t" anchorCtr="0">
            <a:noAutofit/>
          </a:bodyPr>
          <a:lstStyle/>
          <a:p>
            <a:pPr marL="6803"/>
            <a:r>
              <a:rPr lang="en-US" sz="2196" dirty="0">
                <a:solidFill>
                  <a:srgbClr val="A6AAA9"/>
                </a:solidFill>
                <a:latin typeface="Calibri"/>
                <a:ea typeface="Calibri"/>
                <a:cs typeface="Calibri"/>
                <a:sym typeface="Calibri"/>
              </a:rPr>
              <a:t>orders</a:t>
            </a:r>
            <a:endParaRPr sz="2196" dirty="0">
              <a:latin typeface="Calibri"/>
              <a:ea typeface="Calibri"/>
              <a:cs typeface="Calibri"/>
              <a:sym typeface="Calibri"/>
            </a:endParaRPr>
          </a:p>
        </p:txBody>
      </p:sp>
    </p:spTree>
    <p:extLst>
      <p:ext uri="{BB962C8B-B14F-4D97-AF65-F5344CB8AC3E}">
        <p14:creationId xmlns:p14="http://schemas.microsoft.com/office/powerpoint/2010/main" val="39610636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1" name="Google Shape;181;p21"/>
          <p:cNvSpPr txBox="1">
            <a:spLocks noGrp="1"/>
          </p:cNvSpPr>
          <p:nvPr>
            <p:ph type="title"/>
          </p:nvPr>
        </p:nvSpPr>
        <p:spPr>
          <a:xfrm>
            <a:off x="5051457" y="632363"/>
            <a:ext cx="2115209"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select()</a:t>
            </a:r>
            <a:endParaRPr dirty="0"/>
          </a:p>
        </p:txBody>
      </p:sp>
      <p:sp>
        <p:nvSpPr>
          <p:cNvPr id="182" name="Google Shape;182;p21"/>
          <p:cNvSpPr txBox="1"/>
          <p:nvPr/>
        </p:nvSpPr>
        <p:spPr>
          <a:xfrm>
            <a:off x="2886228" y="1725726"/>
            <a:ext cx="4672812" cy="472821"/>
          </a:xfrm>
          <a:prstGeom prst="rect">
            <a:avLst/>
          </a:prstGeom>
          <a:noFill/>
          <a:ln>
            <a:noFill/>
          </a:ln>
        </p:spPr>
        <p:txBody>
          <a:bodyPr spcFirstLastPara="1" wrap="square" lIns="0" tIns="6455" rIns="0" bIns="0" anchor="t" anchorCtr="0">
            <a:noAutofit/>
          </a:bodyPr>
          <a:lstStyle/>
          <a:p>
            <a:pPr marL="6803"/>
            <a:r>
              <a:rPr lang="en-US" sz="3200" dirty="0">
                <a:latin typeface="Calibri"/>
                <a:ea typeface="Calibri"/>
                <a:cs typeface="Calibri"/>
                <a:sym typeface="Calibri"/>
              </a:rPr>
              <a:t>Extract columns by index.</a:t>
            </a:r>
            <a:endParaRPr sz="3200" dirty="0">
              <a:latin typeface="Calibri"/>
              <a:ea typeface="Calibri"/>
              <a:cs typeface="Calibri"/>
              <a:sym typeface="Calibri"/>
            </a:endParaRPr>
          </a:p>
        </p:txBody>
      </p:sp>
      <p:sp>
        <p:nvSpPr>
          <p:cNvPr id="10"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1" name="Google Shape;131;p17"/>
          <p:cNvSpPr/>
          <p:nvPr/>
        </p:nvSpPr>
        <p:spPr>
          <a:xfrm>
            <a:off x="2250089" y="2338959"/>
            <a:ext cx="886968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2" name="Rectangle 11"/>
          <p:cNvSpPr/>
          <p:nvPr/>
        </p:nvSpPr>
        <p:spPr>
          <a:xfrm>
            <a:off x="2130712" y="2418375"/>
            <a:ext cx="9690716" cy="584775"/>
          </a:xfrm>
          <a:prstGeom prst="rect">
            <a:avLst/>
          </a:prstGeom>
        </p:spPr>
        <p:txBody>
          <a:bodyPr wrap="square">
            <a:spAutoFit/>
          </a:bodyPr>
          <a:lstStyle/>
          <a:p>
            <a:pPr marL="146953" lvl="0">
              <a:spcBef>
                <a:spcPts val="2126"/>
              </a:spcBef>
            </a:pPr>
            <a:r>
              <a:rPr lang="en-US" sz="3200" dirty="0">
                <a:latin typeface="Consolas" panose="020B0609020204030204" pitchFamily="49" charset="0"/>
                <a:ea typeface="Courier New"/>
                <a:cs typeface="Consolas" panose="020B0609020204030204" pitchFamily="49" charset="0"/>
                <a:sym typeface="Courier New"/>
              </a:rPr>
              <a:t>select(</a:t>
            </a:r>
            <a:r>
              <a:rPr lang="en-US" sz="3200" dirty="0">
                <a:solidFill>
                  <a:srgbClr val="0365C0"/>
                </a:solidFill>
                <a:latin typeface="Consolas" panose="020B0609020204030204" pitchFamily="49" charset="0"/>
                <a:ea typeface="Courier New"/>
                <a:cs typeface="Consolas" panose="020B0609020204030204" pitchFamily="49" charset="0"/>
                <a:sym typeface="Courier New"/>
              </a:rPr>
              <a:t>orders, </a:t>
            </a:r>
            <a:r>
              <a:rPr lang="en-US" sz="3200" dirty="0">
                <a:solidFill>
                  <a:schemeClr val="accent3"/>
                </a:solidFill>
                <a:latin typeface="Consolas" panose="020B0609020204030204" pitchFamily="49" charset="0"/>
                <a:ea typeface="Courier New"/>
                <a:cs typeface="Consolas" panose="020B0609020204030204" pitchFamily="49" charset="0"/>
                <a:sym typeface="Courier New"/>
              </a:rPr>
              <a:t>c(1,4)</a:t>
            </a:r>
            <a:r>
              <a:rPr lang="en-US" sz="3200" dirty="0">
                <a:latin typeface="Consolas" panose="020B0609020204030204" pitchFamily="49" charset="0"/>
                <a:ea typeface="Courier New"/>
                <a:cs typeface="Consolas" panose="020B0609020204030204" pitchFamily="49" charset="0"/>
                <a:sym typeface="Courier New"/>
              </a:rPr>
              <a:t>)</a:t>
            </a:r>
          </a:p>
        </p:txBody>
      </p:sp>
      <p:graphicFrame>
        <p:nvGraphicFramePr>
          <p:cNvPr id="19" name="Google Shape;198;p22"/>
          <p:cNvGraphicFramePr/>
          <p:nvPr>
            <p:extLst>
              <p:ext uri="{D42A27DB-BD31-4B8C-83A1-F6EECF244321}">
                <p14:modId xmlns:p14="http://schemas.microsoft.com/office/powerpoint/2010/main" val="2531475578"/>
              </p:ext>
            </p:extLst>
          </p:nvPr>
        </p:nvGraphicFramePr>
        <p:xfrm>
          <a:off x="1979840" y="3925101"/>
          <a:ext cx="6183053" cy="2216675"/>
        </p:xfrm>
        <a:graphic>
          <a:graphicData uri="http://schemas.openxmlformats.org/drawingml/2006/table">
            <a:tbl>
              <a:tblPr>
                <a:noFill/>
                <a:tableStyleId>{71CB66AA-850D-4605-A19E-2ED404D436C7}</a:tableStyleId>
              </a:tblPr>
              <a:tblGrid>
                <a:gridCol w="724092">
                  <a:extLst>
                    <a:ext uri="{9D8B030D-6E8A-4147-A177-3AD203B41FA5}">
                      <a16:colId xmlns:a16="http://schemas.microsoft.com/office/drawing/2014/main" val="20000"/>
                    </a:ext>
                  </a:extLst>
                </a:gridCol>
                <a:gridCol w="853440">
                  <a:extLst>
                    <a:ext uri="{9D8B030D-6E8A-4147-A177-3AD203B41FA5}">
                      <a16:colId xmlns:a16="http://schemas.microsoft.com/office/drawing/2014/main" val="20001"/>
                    </a:ext>
                  </a:extLst>
                </a:gridCol>
                <a:gridCol w="1975895">
                  <a:extLst>
                    <a:ext uri="{9D8B030D-6E8A-4147-A177-3AD203B41FA5}">
                      <a16:colId xmlns:a16="http://schemas.microsoft.com/office/drawing/2014/main" val="20002"/>
                    </a:ext>
                  </a:extLst>
                </a:gridCol>
                <a:gridCol w="885524">
                  <a:extLst>
                    <a:ext uri="{9D8B030D-6E8A-4147-A177-3AD203B41FA5}">
                      <a16:colId xmlns:a16="http://schemas.microsoft.com/office/drawing/2014/main" val="20003"/>
                    </a:ext>
                  </a:extLst>
                </a:gridCol>
                <a:gridCol w="1744102">
                  <a:extLst>
                    <a:ext uri="{9D8B030D-6E8A-4147-A177-3AD203B41FA5}">
                      <a16:colId xmlns:a16="http://schemas.microsoft.com/office/drawing/2014/main" val="20004"/>
                    </a:ext>
                  </a:extLst>
                </a:gridCol>
              </a:tblGrid>
              <a:tr h="310067">
                <a:tc>
                  <a:txBody>
                    <a:bodyPr/>
                    <a:lstStyle/>
                    <a:p>
                      <a:pPr marL="0" lvl="0" indent="0" algn="ctr" rtl="0">
                        <a:spcBef>
                          <a:spcPts val="0"/>
                        </a:spcBef>
                        <a:spcAft>
                          <a:spcPts val="0"/>
                        </a:spcAft>
                        <a:buNone/>
                      </a:pPr>
                      <a:r>
                        <a:rPr lang="en-US" sz="1200" b="1" dirty="0" err="1">
                          <a:solidFill>
                            <a:schemeClr val="lt1"/>
                          </a:solidFill>
                        </a:rPr>
                        <a:t>order_id</a:t>
                      </a:r>
                      <a:endParaRPr sz="1200" b="1" dirty="0">
                        <a:solidFill>
                          <a:schemeClr val="lt1"/>
                        </a:solidFill>
                      </a:endParaRPr>
                    </a:p>
                  </a:txBody>
                  <a:tcPr marL="48978" marR="48978" marT="55446" marB="55446">
                    <a:lnL w="12700" cmpd="sng">
                      <a:noFill/>
                      <a:prstDash val="solid"/>
                    </a:lnL>
                    <a:lnR w="19050" cap="flat" cmpd="sng" algn="ctr">
                      <a:solidFill>
                        <a:schemeClr val="bg1"/>
                      </a:solidFill>
                      <a:prstDash val="solid"/>
                      <a:round/>
                      <a:headEnd type="none" w="med" len="med"/>
                      <a:tailEnd type="none" w="med" len="med"/>
                    </a:lnR>
                    <a:lnT w="12700" cmpd="sng">
                      <a:noFill/>
                      <a:prstDash val="solid"/>
                    </a:lnT>
                    <a:lnB w="18975" cap="flat" cmpd="sng">
                      <a:solidFill>
                        <a:srgbClr val="FFFFFF"/>
                      </a:solidFill>
                      <a:prstDash val="solid"/>
                      <a:round/>
                      <a:headEnd type="none" w="sm" len="sm"/>
                      <a:tailEnd type="none" w="sm" len="sm"/>
                    </a:lnB>
                    <a:solidFill>
                      <a:srgbClr val="538DD5"/>
                    </a:solidFill>
                  </a:tcPr>
                </a:tc>
                <a:tc>
                  <a:txBody>
                    <a:bodyPr/>
                    <a:lstStyle/>
                    <a:p>
                      <a:pPr marL="0" lvl="0" indent="0" algn="ctr" rtl="0">
                        <a:spcBef>
                          <a:spcPts val="0"/>
                        </a:spcBef>
                        <a:spcAft>
                          <a:spcPts val="0"/>
                        </a:spcAft>
                        <a:buNone/>
                      </a:pPr>
                      <a:r>
                        <a:rPr lang="en-US" sz="1200" b="1" dirty="0" err="1">
                          <a:solidFill>
                            <a:schemeClr val="lt1"/>
                          </a:solidFill>
                        </a:rPr>
                        <a:t>patient_id</a:t>
                      </a:r>
                      <a:endParaRPr sz="1200" b="1" dirty="0">
                        <a:solidFill>
                          <a:schemeClr val="lt1"/>
                        </a:solidFill>
                      </a:endParaRPr>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prstDash val="solid"/>
                    </a:lnT>
                    <a:lnB w="18975" cap="flat" cmpd="sng">
                      <a:solidFill>
                        <a:srgbClr val="FFFFFF"/>
                      </a:solidFill>
                      <a:prstDash val="solid"/>
                      <a:round/>
                      <a:headEnd type="none" w="sm" len="sm"/>
                      <a:tailEnd type="none" w="sm" len="sm"/>
                    </a:lnB>
                    <a:solidFill>
                      <a:schemeClr val="bg1">
                        <a:lumMod val="65000"/>
                      </a:schemeClr>
                    </a:solidFill>
                  </a:tcPr>
                </a:tc>
                <a:tc>
                  <a:txBody>
                    <a:bodyPr/>
                    <a:lstStyle/>
                    <a:p>
                      <a:pPr marL="0" lvl="0" indent="0" algn="ctr" rtl="0">
                        <a:spcBef>
                          <a:spcPts val="0"/>
                        </a:spcBef>
                        <a:spcAft>
                          <a:spcPts val="0"/>
                        </a:spcAft>
                        <a:buNone/>
                      </a:pPr>
                      <a:r>
                        <a:rPr lang="en-US" sz="1200" b="1" dirty="0">
                          <a:solidFill>
                            <a:schemeClr val="lt1"/>
                          </a:solidFill>
                        </a:rPr>
                        <a:t>description</a:t>
                      </a:r>
                      <a:endParaRPr sz="1200" b="1" dirty="0">
                        <a:solidFill>
                          <a:schemeClr val="lt1"/>
                        </a:solidFill>
                      </a:endParaRPr>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prstDash val="solid"/>
                    </a:lnT>
                    <a:lnB w="18975" cap="flat" cmpd="sng">
                      <a:solidFill>
                        <a:srgbClr val="FFFFFF"/>
                      </a:solidFill>
                      <a:prstDash val="solid"/>
                      <a:round/>
                      <a:headEnd type="none" w="sm" len="sm"/>
                      <a:tailEnd type="none" w="sm" len="sm"/>
                    </a:lnB>
                    <a:solidFill>
                      <a:schemeClr val="bg1">
                        <a:lumMod val="65000"/>
                      </a:schemeClr>
                    </a:solidFill>
                  </a:tcPr>
                </a:tc>
                <a:tc>
                  <a:txBody>
                    <a:bodyPr/>
                    <a:lstStyle/>
                    <a:p>
                      <a:pPr marL="0" lvl="0" indent="0" algn="ctr" rtl="0">
                        <a:spcBef>
                          <a:spcPts val="0"/>
                        </a:spcBef>
                        <a:spcAft>
                          <a:spcPts val="0"/>
                        </a:spcAft>
                        <a:buNone/>
                      </a:pPr>
                      <a:r>
                        <a:rPr lang="en-US" sz="1200" b="1" dirty="0" err="1">
                          <a:solidFill>
                            <a:schemeClr val="lt1"/>
                          </a:solidFill>
                        </a:rPr>
                        <a:t>proc_code</a:t>
                      </a:r>
                      <a:endParaRPr sz="1200" b="1" dirty="0">
                        <a:solidFill>
                          <a:schemeClr val="lt1"/>
                        </a:solidFill>
                      </a:endParaRPr>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prstDash val="solid"/>
                    </a:lnT>
                    <a:lnB w="18975" cap="flat" cmpd="sng">
                      <a:solidFill>
                        <a:srgbClr val="FFFFFF"/>
                      </a:solidFill>
                      <a:prstDash val="solid"/>
                      <a:round/>
                      <a:headEnd type="none" w="sm" len="sm"/>
                      <a:tailEnd type="none" w="sm" len="sm"/>
                    </a:lnB>
                    <a:solidFill>
                      <a:srgbClr val="538DD5"/>
                    </a:solidFill>
                  </a:tcPr>
                </a:tc>
                <a:tc>
                  <a:txBody>
                    <a:bodyPr/>
                    <a:lstStyle/>
                    <a:p>
                      <a:pPr marL="0" lvl="0" indent="0" algn="ctr" rtl="0">
                        <a:spcBef>
                          <a:spcPts val="0"/>
                        </a:spcBef>
                        <a:spcAft>
                          <a:spcPts val="0"/>
                        </a:spcAft>
                        <a:buNone/>
                      </a:pPr>
                      <a:r>
                        <a:rPr lang="en-US" sz="1200" b="1" dirty="0">
                          <a:solidFill>
                            <a:schemeClr val="lt1"/>
                          </a:solidFill>
                        </a:rPr>
                        <a:t>department</a:t>
                      </a:r>
                      <a:endParaRPr sz="1200" b="1" dirty="0">
                        <a:solidFill>
                          <a:schemeClr val="lt1"/>
                        </a:solidFill>
                      </a:endParaRPr>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2700" cmpd="sng">
                      <a:noFill/>
                      <a:prstDash val="solid"/>
                    </a:lnT>
                    <a:lnB w="18975" cap="flat" cmpd="sng">
                      <a:solidFill>
                        <a:srgbClr val="FFFFFF"/>
                      </a:solidFill>
                      <a:prstDash val="solid"/>
                      <a:round/>
                      <a:headEnd type="none" w="sm" len="sm"/>
                      <a:tailEnd type="none" w="sm" len="sm"/>
                    </a:lnB>
                    <a:solidFill>
                      <a:schemeClr val="bg1">
                        <a:lumMod val="65000"/>
                      </a:schemeClr>
                    </a:solidFill>
                  </a:tcPr>
                </a:tc>
                <a:extLst>
                  <a:ext uri="{0D108BD9-81ED-4DB2-BD59-A6C34878D82A}">
                    <a16:rowId xmlns:a16="http://schemas.microsoft.com/office/drawing/2014/main" val="10000"/>
                  </a:ext>
                </a:extLst>
              </a:tr>
              <a:tr h="449580">
                <a:tc>
                  <a:txBody>
                    <a:bodyPr/>
                    <a:lstStyle/>
                    <a:p>
                      <a:pPr marL="0" lvl="0" indent="0" algn="ctr" rtl="0">
                        <a:spcBef>
                          <a:spcPts val="0"/>
                        </a:spcBef>
                        <a:spcAft>
                          <a:spcPts val="0"/>
                        </a:spcAft>
                        <a:buNone/>
                      </a:pPr>
                      <a:r>
                        <a:rPr lang="en-US" sz="1200" dirty="0"/>
                        <a:t>19766</a:t>
                      </a:r>
                      <a:endParaRPr sz="1200" dirty="0"/>
                    </a:p>
                  </a:txBody>
                  <a:tcPr marL="48978" marR="48978" marT="55446" marB="55446">
                    <a:lnL w="12700" cmpd="sng">
                      <a:noFill/>
                      <a:prstDash val="solid"/>
                    </a:lnL>
                    <a:lnR w="19050" cap="flat" cmpd="sng" algn="ctr">
                      <a:solidFill>
                        <a:schemeClr val="bg1"/>
                      </a:solidFill>
                      <a:prstDash val="solid"/>
                      <a:round/>
                      <a:headEnd type="none" w="med" len="med"/>
                      <a:tailEnd type="none" w="med" len="med"/>
                    </a:lnR>
                    <a:lnT w="18975" cap="flat" cmpd="sng">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511388</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8975" cap="flat" cmpd="sng">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1200" dirty="0"/>
                        <a:t>PROTHROMBIN TIME</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8975" cap="flat" cmpd="sng">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1200" dirty="0"/>
                        <a:t>PRO</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8975" cap="flat" cmpd="sng">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INTERNAL MEDICINE CLINIC</a:t>
                      </a:r>
                      <a:endParaRPr sz="1200" dirty="0"/>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8975" cap="flat" cmpd="sng">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1"/>
                  </a:ext>
                </a:extLst>
              </a:tr>
              <a:tr h="468228">
                <a:tc>
                  <a:txBody>
                    <a:bodyPr/>
                    <a:lstStyle/>
                    <a:p>
                      <a:pPr marL="0" lvl="0" indent="0" algn="ctr" rtl="0">
                        <a:spcBef>
                          <a:spcPts val="0"/>
                        </a:spcBef>
                        <a:spcAft>
                          <a:spcPts val="0"/>
                        </a:spcAft>
                        <a:buNone/>
                      </a:pPr>
                      <a:r>
                        <a:rPr lang="en-US" sz="1200" dirty="0"/>
                        <a:t>88444</a:t>
                      </a:r>
                      <a:endParaRPr sz="1200" dirty="0"/>
                    </a:p>
                  </a:txBody>
                  <a:tcPr marL="48978" marR="48978" marT="55446" marB="55446">
                    <a:lnL w="12700" cmpd="sng">
                      <a:noFill/>
                      <a:prstDash val="soli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511388</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1200" dirty="0"/>
                        <a:t>BASIC METABOLIC PANEL</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1200" dirty="0"/>
                        <a:t>BMP</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INTERNAL MEDICINE CLINIC</a:t>
                      </a:r>
                      <a:endParaRPr sz="1200" dirty="0"/>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2"/>
                  </a:ext>
                </a:extLst>
              </a:tr>
              <a:tr h="456396">
                <a:tc>
                  <a:txBody>
                    <a:bodyPr/>
                    <a:lstStyle/>
                    <a:p>
                      <a:pPr marL="0" lvl="0" indent="0" algn="ctr" rtl="0">
                        <a:spcBef>
                          <a:spcPts val="0"/>
                        </a:spcBef>
                        <a:spcAft>
                          <a:spcPts val="0"/>
                        </a:spcAft>
                        <a:buNone/>
                      </a:pPr>
                      <a:r>
                        <a:rPr lang="en-US" sz="1200" dirty="0"/>
                        <a:t>40477</a:t>
                      </a:r>
                      <a:endParaRPr sz="1200" dirty="0"/>
                    </a:p>
                  </a:txBody>
                  <a:tcPr marL="48978" marR="48978" marT="55446" marB="55446">
                    <a:lnL w="12700" cmpd="sng">
                      <a:noFill/>
                      <a:prstDash val="soli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a:t>508061</a:t>
                      </a:r>
                      <a:endParaRPr sz="120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1200" dirty="0"/>
                        <a:t>THYROID STIMULATING HORMONE</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1200" dirty="0"/>
                        <a:t>TSH</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3"/>
                  </a:ext>
                </a:extLst>
              </a:tr>
              <a:tr h="435140">
                <a:tc>
                  <a:txBody>
                    <a:bodyPr/>
                    <a:lstStyle/>
                    <a:p>
                      <a:pPr marL="0" lvl="0" indent="0" algn="ctr" rtl="0">
                        <a:spcBef>
                          <a:spcPts val="0"/>
                        </a:spcBef>
                        <a:spcAft>
                          <a:spcPts val="0"/>
                        </a:spcAft>
                        <a:buNone/>
                      </a:pPr>
                      <a:r>
                        <a:rPr lang="en-US" sz="1200" dirty="0"/>
                        <a:t>97641</a:t>
                      </a:r>
                      <a:endParaRPr sz="1200" dirty="0"/>
                    </a:p>
                  </a:txBody>
                  <a:tcPr marL="48978" marR="48978" marT="55446" marB="55446">
                    <a:lnL w="12700" cmpd="sng">
                      <a:noFill/>
                      <a:prstDash val="soli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508061</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rgbClr val="D9D9D9"/>
                    </a:solidFill>
                  </a:tcPr>
                </a:tc>
                <a:tc>
                  <a:txBody>
                    <a:bodyPr/>
                    <a:lstStyle/>
                    <a:p>
                      <a:pPr marL="0" lvl="0" indent="0" algn="ctr" rtl="0">
                        <a:spcBef>
                          <a:spcPts val="0"/>
                        </a:spcBef>
                        <a:spcAft>
                          <a:spcPts val="0"/>
                        </a:spcAft>
                        <a:buNone/>
                      </a:pPr>
                      <a:r>
                        <a:rPr lang="en-US" sz="1200" dirty="0"/>
                        <a:t>T4, FREE</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rgbClr val="D9D9D9"/>
                    </a:solidFill>
                  </a:tcPr>
                </a:tc>
                <a:tc>
                  <a:txBody>
                    <a:bodyPr/>
                    <a:lstStyle/>
                    <a:p>
                      <a:pPr marL="0" lvl="0" indent="0" algn="ctr" rtl="0">
                        <a:spcBef>
                          <a:spcPts val="0"/>
                        </a:spcBef>
                        <a:spcAft>
                          <a:spcPts val="0"/>
                        </a:spcAft>
                        <a:buNone/>
                      </a:pPr>
                      <a:r>
                        <a:rPr lang="en-US" sz="1200" dirty="0"/>
                        <a:t>T4FR</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rgbClr val="D9D9D9"/>
                    </a:solidFill>
                  </a:tcPr>
                </a:tc>
                <a:extLst>
                  <a:ext uri="{0D108BD9-81ED-4DB2-BD59-A6C34878D82A}">
                    <a16:rowId xmlns:a16="http://schemas.microsoft.com/office/drawing/2014/main" val="10004"/>
                  </a:ext>
                </a:extLst>
              </a:tr>
            </a:tbl>
          </a:graphicData>
        </a:graphic>
      </p:graphicFrame>
      <p:graphicFrame>
        <p:nvGraphicFramePr>
          <p:cNvPr id="21" name="Google Shape;199;p22" hidden="1"/>
          <p:cNvGraphicFramePr/>
          <p:nvPr/>
        </p:nvGraphicFramePr>
        <p:xfrm>
          <a:off x="6870169" y="3499933"/>
          <a:ext cx="3884753" cy="3171090"/>
        </p:xfrm>
        <a:graphic>
          <a:graphicData uri="http://schemas.openxmlformats.org/drawingml/2006/table">
            <a:tbl>
              <a:tblPr>
                <a:noFill/>
                <a:tableStyleId>{71CB66AA-850D-4605-A19E-2ED404D436C7}</a:tableStyleId>
              </a:tblPr>
              <a:tblGrid>
                <a:gridCol w="2180430">
                  <a:extLst>
                    <a:ext uri="{9D8B030D-6E8A-4147-A177-3AD203B41FA5}">
                      <a16:colId xmlns:a16="http://schemas.microsoft.com/office/drawing/2014/main" val="20000"/>
                    </a:ext>
                  </a:extLst>
                </a:gridCol>
                <a:gridCol w="1704323">
                  <a:extLst>
                    <a:ext uri="{9D8B030D-6E8A-4147-A177-3AD203B41FA5}">
                      <a16:colId xmlns:a16="http://schemas.microsoft.com/office/drawing/2014/main" val="20001"/>
                    </a:ext>
                  </a:extLst>
                </a:gridCol>
              </a:tblGrid>
              <a:tr h="459090">
                <a:tc>
                  <a:txBody>
                    <a:bodyPr/>
                    <a:lstStyle/>
                    <a:p>
                      <a:pPr marL="0" lvl="0" indent="0" algn="ctr" rtl="0">
                        <a:spcBef>
                          <a:spcPts val="0"/>
                        </a:spcBef>
                        <a:spcAft>
                          <a:spcPts val="0"/>
                        </a:spcAft>
                        <a:buNone/>
                      </a:pPr>
                      <a:r>
                        <a:rPr lang="en-US" sz="1200" b="1" dirty="0">
                          <a:solidFill>
                            <a:schemeClr val="lt1"/>
                          </a:solidFill>
                        </a:rPr>
                        <a:t>description</a:t>
                      </a:r>
                      <a:endParaRPr sz="1200" b="1" dirty="0">
                        <a:solidFill>
                          <a:schemeClr val="lt1"/>
                        </a:solidFill>
                      </a:endParaRPr>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B w="18975" cap="flat" cmpd="sng">
                      <a:solidFill>
                        <a:srgbClr val="FFFFFF"/>
                      </a:solidFill>
                      <a:prstDash val="solid"/>
                      <a:round/>
                      <a:headEnd type="none" w="sm" len="sm"/>
                      <a:tailEnd type="none" w="sm" len="sm"/>
                    </a:lnB>
                    <a:solidFill>
                      <a:srgbClr val="538DD5"/>
                    </a:solidFill>
                  </a:tcPr>
                </a:tc>
                <a:tc>
                  <a:txBody>
                    <a:bodyPr/>
                    <a:lstStyle/>
                    <a:p>
                      <a:pPr marL="0" lvl="0" indent="0" algn="ctr" rtl="0">
                        <a:spcBef>
                          <a:spcPts val="0"/>
                        </a:spcBef>
                        <a:spcAft>
                          <a:spcPts val="0"/>
                        </a:spcAft>
                        <a:buNone/>
                      </a:pPr>
                      <a:r>
                        <a:rPr lang="en-US" sz="1200" b="1" dirty="0">
                          <a:solidFill>
                            <a:schemeClr val="lt1"/>
                          </a:solidFill>
                        </a:rPr>
                        <a:t>department</a:t>
                      </a:r>
                      <a:endParaRPr sz="1200" b="1" dirty="0">
                        <a:solidFill>
                          <a:schemeClr val="lt1"/>
                        </a:solidFill>
                      </a:endParaRPr>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B w="18975" cap="flat" cmpd="sng">
                      <a:solidFill>
                        <a:srgbClr val="FFFFFF"/>
                      </a:solidFill>
                      <a:prstDash val="solid"/>
                      <a:round/>
                      <a:headEnd type="none" w="sm" len="sm"/>
                      <a:tailEnd type="none" w="sm" len="sm"/>
                    </a:lnB>
                    <a:solidFill>
                      <a:srgbClr val="538DD5"/>
                    </a:solidFill>
                  </a:tcPr>
                </a:tc>
                <a:extLst>
                  <a:ext uri="{0D108BD9-81ED-4DB2-BD59-A6C34878D82A}">
                    <a16:rowId xmlns:a16="http://schemas.microsoft.com/office/drawing/2014/main" val="10000"/>
                  </a:ext>
                </a:extLst>
              </a:tr>
              <a:tr h="717345">
                <a:tc>
                  <a:txBody>
                    <a:bodyPr/>
                    <a:lstStyle/>
                    <a:p>
                      <a:pPr marL="0" lvl="0" indent="0" algn="ctr" rtl="0">
                        <a:spcBef>
                          <a:spcPts val="0"/>
                        </a:spcBef>
                        <a:spcAft>
                          <a:spcPts val="0"/>
                        </a:spcAft>
                        <a:buNone/>
                      </a:pPr>
                      <a:r>
                        <a:rPr lang="en-US" sz="1200" dirty="0"/>
                        <a:t>PROTHROMBIN TIME</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18975" cap="flat" cmpd="sng">
                      <a:solidFill>
                        <a:srgbClr val="FFFFFF"/>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a:t>INTERNAL MEDICINE CLINIC</a:t>
                      </a:r>
                      <a:endParaRPr sz="120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18975" cap="flat" cmpd="sng">
                      <a:solidFill>
                        <a:srgbClr val="FFFFFF"/>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val="10001"/>
                  </a:ext>
                </a:extLst>
              </a:tr>
              <a:tr h="717345">
                <a:tc>
                  <a:txBody>
                    <a:bodyPr/>
                    <a:lstStyle/>
                    <a:p>
                      <a:pPr marL="0" lvl="0" indent="0" algn="ctr" rtl="0">
                        <a:spcBef>
                          <a:spcPts val="0"/>
                        </a:spcBef>
                        <a:spcAft>
                          <a:spcPts val="0"/>
                        </a:spcAft>
                        <a:buNone/>
                      </a:pPr>
                      <a:r>
                        <a:rPr lang="en-US" sz="1200" dirty="0"/>
                        <a:t>BASIC METABOLIC PANEL</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INTERNAL MEDICINE CLINIC</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val="10002"/>
                  </a:ext>
                </a:extLst>
              </a:tr>
              <a:tr h="717345">
                <a:tc>
                  <a:txBody>
                    <a:bodyPr/>
                    <a:lstStyle/>
                    <a:p>
                      <a:pPr marL="0" lvl="0" indent="0" algn="ctr" rtl="0">
                        <a:spcBef>
                          <a:spcPts val="0"/>
                        </a:spcBef>
                        <a:spcAft>
                          <a:spcPts val="0"/>
                        </a:spcAft>
                        <a:buNone/>
                      </a:pPr>
                      <a:r>
                        <a:rPr lang="en-US" sz="1200"/>
                        <a:t>THYROID STIMULATING HORMONE</a:t>
                      </a:r>
                      <a:endParaRPr sz="120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val="10003"/>
                  </a:ext>
                </a:extLst>
              </a:tr>
              <a:tr h="559965">
                <a:tc>
                  <a:txBody>
                    <a:bodyPr/>
                    <a:lstStyle/>
                    <a:p>
                      <a:pPr marL="0" lvl="0" indent="0" algn="ctr" rtl="0">
                        <a:spcBef>
                          <a:spcPts val="0"/>
                        </a:spcBef>
                        <a:spcAft>
                          <a:spcPts val="0"/>
                        </a:spcAft>
                        <a:buNone/>
                      </a:pPr>
                      <a:r>
                        <a:rPr lang="en-US" sz="1200" dirty="0"/>
                        <a:t>T4, FREE</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val="10004"/>
                  </a:ext>
                </a:extLst>
              </a:tr>
            </a:tbl>
          </a:graphicData>
        </a:graphic>
      </p:graphicFrame>
      <p:sp>
        <p:nvSpPr>
          <p:cNvPr id="18" name="Google Shape;197;p22"/>
          <p:cNvSpPr/>
          <p:nvPr/>
        </p:nvSpPr>
        <p:spPr>
          <a:xfrm>
            <a:off x="8251167" y="5033439"/>
            <a:ext cx="361572" cy="206847"/>
          </a:xfrm>
          <a:custGeom>
            <a:avLst/>
            <a:gdLst/>
            <a:ahLst/>
            <a:cxnLst/>
            <a:rect l="l" t="t" r="r" b="b"/>
            <a:pathLst>
              <a:path w="622300" h="382270" extrusionOk="0">
                <a:moveTo>
                  <a:pt x="357633" y="0"/>
                </a:moveTo>
                <a:lnTo>
                  <a:pt x="357633" y="133826"/>
                </a:lnTo>
                <a:lnTo>
                  <a:pt x="0" y="133826"/>
                </a:lnTo>
                <a:lnTo>
                  <a:pt x="0" y="247817"/>
                </a:lnTo>
                <a:lnTo>
                  <a:pt x="357633" y="247817"/>
                </a:lnTo>
                <a:lnTo>
                  <a:pt x="357633" y="381642"/>
                </a:lnTo>
                <a:lnTo>
                  <a:pt x="622085" y="190821"/>
                </a:lnTo>
                <a:lnTo>
                  <a:pt x="357633" y="0"/>
                </a:lnTo>
                <a:close/>
              </a:path>
            </a:pathLst>
          </a:custGeom>
          <a:solidFill>
            <a:srgbClr val="53585F"/>
          </a:solidFill>
          <a:ln>
            <a:noFill/>
          </a:ln>
        </p:spPr>
        <p:txBody>
          <a:bodyPr spcFirstLastPara="1" wrap="square" lIns="0" tIns="0" rIns="0" bIns="0" anchor="t" anchorCtr="0">
            <a:noAutofit/>
          </a:bodyPr>
          <a:lstStyle/>
          <a:p>
            <a:endParaRPr sz="964"/>
          </a:p>
        </p:txBody>
      </p:sp>
      <p:sp>
        <p:nvSpPr>
          <p:cNvPr id="23" name="Google Shape;196;p22"/>
          <p:cNvSpPr txBox="1"/>
          <p:nvPr/>
        </p:nvSpPr>
        <p:spPr>
          <a:xfrm>
            <a:off x="4859424" y="3528458"/>
            <a:ext cx="1380857" cy="396643"/>
          </a:xfrm>
          <a:prstGeom prst="rect">
            <a:avLst/>
          </a:prstGeom>
          <a:noFill/>
          <a:ln>
            <a:noFill/>
          </a:ln>
        </p:spPr>
        <p:txBody>
          <a:bodyPr spcFirstLastPara="1" wrap="square" lIns="0" tIns="8156" rIns="0" bIns="0" anchor="t" anchorCtr="0">
            <a:noAutofit/>
          </a:bodyPr>
          <a:lstStyle/>
          <a:p>
            <a:pPr marL="6803"/>
            <a:r>
              <a:rPr lang="en-US" sz="2196" dirty="0">
                <a:solidFill>
                  <a:srgbClr val="A6AAA9"/>
                </a:solidFill>
                <a:latin typeface="Calibri"/>
                <a:ea typeface="Calibri"/>
                <a:cs typeface="Calibri"/>
                <a:sym typeface="Calibri"/>
              </a:rPr>
              <a:t>orders</a:t>
            </a:r>
            <a:endParaRPr sz="2196" dirty="0">
              <a:latin typeface="Calibri"/>
              <a:ea typeface="Calibri"/>
              <a:cs typeface="Calibri"/>
              <a:sym typeface="Calibri"/>
            </a:endParaRPr>
          </a:p>
        </p:txBody>
      </p:sp>
      <p:graphicFrame>
        <p:nvGraphicFramePr>
          <p:cNvPr id="13" name="Google Shape;198;p22"/>
          <p:cNvGraphicFramePr/>
          <p:nvPr>
            <p:extLst>
              <p:ext uri="{D42A27DB-BD31-4B8C-83A1-F6EECF244321}">
                <p14:modId xmlns:p14="http://schemas.microsoft.com/office/powerpoint/2010/main" val="1105447810"/>
              </p:ext>
            </p:extLst>
          </p:nvPr>
        </p:nvGraphicFramePr>
        <p:xfrm>
          <a:off x="8913690" y="3925101"/>
          <a:ext cx="1665100" cy="2216675"/>
        </p:xfrm>
        <a:graphic>
          <a:graphicData uri="http://schemas.openxmlformats.org/drawingml/2006/table">
            <a:tbl>
              <a:tblPr>
                <a:noFill/>
                <a:tableStyleId>{71CB66AA-850D-4605-A19E-2ED404D436C7}</a:tableStyleId>
              </a:tblPr>
              <a:tblGrid>
                <a:gridCol w="764286">
                  <a:extLst>
                    <a:ext uri="{9D8B030D-6E8A-4147-A177-3AD203B41FA5}">
                      <a16:colId xmlns:a16="http://schemas.microsoft.com/office/drawing/2014/main" val="20000"/>
                    </a:ext>
                  </a:extLst>
                </a:gridCol>
                <a:gridCol w="900814">
                  <a:extLst>
                    <a:ext uri="{9D8B030D-6E8A-4147-A177-3AD203B41FA5}">
                      <a16:colId xmlns:a16="http://schemas.microsoft.com/office/drawing/2014/main" val="20001"/>
                    </a:ext>
                  </a:extLst>
                </a:gridCol>
              </a:tblGrid>
              <a:tr h="324297">
                <a:tc>
                  <a:txBody>
                    <a:bodyPr/>
                    <a:lstStyle/>
                    <a:p>
                      <a:pPr marL="0" lvl="0" indent="0" algn="ctr" rtl="0">
                        <a:spcBef>
                          <a:spcPts val="0"/>
                        </a:spcBef>
                        <a:spcAft>
                          <a:spcPts val="0"/>
                        </a:spcAft>
                        <a:buNone/>
                      </a:pPr>
                      <a:r>
                        <a:rPr lang="en-US" sz="1200" b="1" dirty="0" err="1">
                          <a:solidFill>
                            <a:schemeClr val="lt1"/>
                          </a:solidFill>
                        </a:rPr>
                        <a:t>order_id</a:t>
                      </a:r>
                      <a:endParaRPr sz="1200" b="1" dirty="0">
                        <a:solidFill>
                          <a:schemeClr val="lt1"/>
                        </a:solidFill>
                      </a:endParaRPr>
                    </a:p>
                  </a:txBody>
                  <a:tcPr marL="48978" marR="48978" marT="55446" marB="55446">
                    <a:lnL w="12700" cmpd="sng">
                      <a:noFill/>
                      <a:prstDash val="solid"/>
                    </a:lnL>
                    <a:lnR w="19050" cap="flat" cmpd="sng" algn="ctr">
                      <a:solidFill>
                        <a:schemeClr val="bg1"/>
                      </a:solidFill>
                      <a:prstDash val="solid"/>
                      <a:round/>
                      <a:headEnd type="none" w="med" len="med"/>
                      <a:tailEnd type="none" w="med" len="med"/>
                    </a:lnR>
                    <a:lnT w="12700" cmpd="sng">
                      <a:noFill/>
                      <a:prstDash val="solid"/>
                    </a:lnT>
                    <a:lnB w="18975" cap="flat" cmpd="sng">
                      <a:solidFill>
                        <a:srgbClr val="FFFFFF"/>
                      </a:solidFill>
                      <a:prstDash val="solid"/>
                      <a:round/>
                      <a:headEnd type="none" w="sm" len="sm"/>
                      <a:tailEnd type="none" w="sm" len="sm"/>
                    </a:lnB>
                    <a:solidFill>
                      <a:srgbClr val="538DD5"/>
                    </a:solidFill>
                  </a:tcPr>
                </a:tc>
                <a:tc>
                  <a:txBody>
                    <a:bodyPr/>
                    <a:lstStyle/>
                    <a:p>
                      <a:pPr marL="0" lvl="0" indent="0" algn="ctr" rtl="0">
                        <a:spcBef>
                          <a:spcPts val="0"/>
                        </a:spcBef>
                        <a:spcAft>
                          <a:spcPts val="0"/>
                        </a:spcAft>
                        <a:buNone/>
                      </a:pPr>
                      <a:r>
                        <a:rPr lang="en-US" sz="1200" b="1" dirty="0" err="1">
                          <a:solidFill>
                            <a:schemeClr val="lt1"/>
                          </a:solidFill>
                        </a:rPr>
                        <a:t>proc_code</a:t>
                      </a:r>
                      <a:endParaRPr sz="1200" b="1" dirty="0">
                        <a:solidFill>
                          <a:schemeClr val="lt1"/>
                        </a:solidFill>
                      </a:endParaRPr>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prstDash val="solid"/>
                    </a:lnT>
                    <a:lnB w="18975" cap="flat" cmpd="sng">
                      <a:solidFill>
                        <a:srgbClr val="FFFFFF"/>
                      </a:solidFill>
                      <a:prstDash val="solid"/>
                      <a:round/>
                      <a:headEnd type="none" w="sm" len="sm"/>
                      <a:tailEnd type="none" w="sm" len="sm"/>
                    </a:lnB>
                    <a:solidFill>
                      <a:srgbClr val="538DD5"/>
                    </a:solidFill>
                  </a:tcPr>
                </a:tc>
                <a:extLst>
                  <a:ext uri="{0D108BD9-81ED-4DB2-BD59-A6C34878D82A}">
                    <a16:rowId xmlns:a16="http://schemas.microsoft.com/office/drawing/2014/main" val="10000"/>
                  </a:ext>
                </a:extLst>
              </a:tr>
              <a:tr h="470212">
                <a:tc>
                  <a:txBody>
                    <a:bodyPr/>
                    <a:lstStyle/>
                    <a:p>
                      <a:pPr marL="0" lvl="0" indent="0" algn="ctr" rtl="0">
                        <a:spcBef>
                          <a:spcPts val="0"/>
                        </a:spcBef>
                        <a:spcAft>
                          <a:spcPts val="0"/>
                        </a:spcAft>
                        <a:buNone/>
                      </a:pPr>
                      <a:r>
                        <a:rPr lang="en-US" sz="1200" dirty="0"/>
                        <a:t>19766</a:t>
                      </a:r>
                      <a:endParaRPr sz="1200" dirty="0"/>
                    </a:p>
                  </a:txBody>
                  <a:tcPr marL="48978" marR="48978" marT="55446" marB="55446">
                    <a:lnL w="12700" cmpd="sng">
                      <a:noFill/>
                      <a:prstDash val="solid"/>
                    </a:lnL>
                    <a:lnR w="19050" cap="flat" cmpd="sng" algn="ctr">
                      <a:solidFill>
                        <a:schemeClr val="bg1"/>
                      </a:solidFill>
                      <a:prstDash val="solid"/>
                      <a:round/>
                      <a:headEnd type="none" w="med" len="med"/>
                      <a:tailEnd type="none" w="med" len="med"/>
                    </a:lnR>
                    <a:lnT w="18975" cap="flat" cmpd="sng">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PRO</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8975" cap="flat" cmpd="sng">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1"/>
                  </a:ext>
                </a:extLst>
              </a:tr>
              <a:tr h="489716">
                <a:tc>
                  <a:txBody>
                    <a:bodyPr/>
                    <a:lstStyle/>
                    <a:p>
                      <a:pPr marL="0" lvl="0" indent="0" algn="ctr" rtl="0">
                        <a:spcBef>
                          <a:spcPts val="0"/>
                        </a:spcBef>
                        <a:spcAft>
                          <a:spcPts val="0"/>
                        </a:spcAft>
                        <a:buNone/>
                      </a:pPr>
                      <a:r>
                        <a:rPr lang="en-US" sz="1200" dirty="0"/>
                        <a:t>88444</a:t>
                      </a:r>
                      <a:endParaRPr sz="1200" dirty="0"/>
                    </a:p>
                  </a:txBody>
                  <a:tcPr marL="48978" marR="48978" marT="55446" marB="55446">
                    <a:lnL w="12700" cmpd="sng">
                      <a:noFill/>
                      <a:prstDash val="soli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BMP</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2"/>
                  </a:ext>
                </a:extLst>
              </a:tr>
              <a:tr h="477341">
                <a:tc>
                  <a:txBody>
                    <a:bodyPr/>
                    <a:lstStyle/>
                    <a:p>
                      <a:pPr marL="0" lvl="0" indent="0" algn="ctr" rtl="0">
                        <a:spcBef>
                          <a:spcPts val="0"/>
                        </a:spcBef>
                        <a:spcAft>
                          <a:spcPts val="0"/>
                        </a:spcAft>
                        <a:buNone/>
                      </a:pPr>
                      <a:r>
                        <a:rPr lang="en-US" sz="1200" dirty="0"/>
                        <a:t>40477</a:t>
                      </a:r>
                      <a:endParaRPr sz="1200" dirty="0"/>
                    </a:p>
                  </a:txBody>
                  <a:tcPr marL="48978" marR="48978" marT="55446" marB="55446">
                    <a:lnL w="12700" cmpd="sng">
                      <a:noFill/>
                      <a:prstDash val="soli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TSH</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3"/>
                  </a:ext>
                </a:extLst>
              </a:tr>
              <a:tr h="455109">
                <a:tc>
                  <a:txBody>
                    <a:bodyPr/>
                    <a:lstStyle/>
                    <a:p>
                      <a:pPr marL="0" lvl="0" indent="0" algn="ctr" rtl="0">
                        <a:spcBef>
                          <a:spcPts val="0"/>
                        </a:spcBef>
                        <a:spcAft>
                          <a:spcPts val="0"/>
                        </a:spcAft>
                        <a:buNone/>
                      </a:pPr>
                      <a:r>
                        <a:rPr lang="en-US" sz="1200" dirty="0"/>
                        <a:t>97641</a:t>
                      </a:r>
                      <a:endParaRPr sz="1200" dirty="0"/>
                    </a:p>
                  </a:txBody>
                  <a:tcPr marL="48978" marR="48978" marT="55446" marB="55446">
                    <a:lnL w="12700" cmpd="sng">
                      <a:noFill/>
                      <a:prstDash val="soli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T4FR</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rgbClr val="8DB4E2"/>
                    </a:solidFill>
                  </a:tcPr>
                </a:tc>
                <a:extLst>
                  <a:ext uri="{0D108BD9-81ED-4DB2-BD59-A6C34878D82A}">
                    <a16:rowId xmlns:a16="http://schemas.microsoft.com/office/drawing/2014/main" val="10004"/>
                  </a:ext>
                </a:extLst>
              </a:tr>
            </a:tbl>
          </a:graphicData>
        </a:graphic>
      </p:graphicFrame>
      <p:sp>
        <p:nvSpPr>
          <p:cNvPr id="14" name="Rounded Rectangular Callout 2"/>
          <p:cNvSpPr/>
          <p:nvPr/>
        </p:nvSpPr>
        <p:spPr>
          <a:xfrm rot="10800000" flipH="1">
            <a:off x="6956147" y="381001"/>
            <a:ext cx="3788052" cy="2049146"/>
          </a:xfrm>
          <a:custGeom>
            <a:avLst/>
            <a:gdLst>
              <a:gd name="connsiteX0" fmla="*/ 0 w 2928396"/>
              <a:gd name="connsiteY0" fmla="*/ 285509 h 1713022"/>
              <a:gd name="connsiteX1" fmla="*/ 285509 w 2928396"/>
              <a:gd name="connsiteY1" fmla="*/ 0 h 1713022"/>
              <a:gd name="connsiteX2" fmla="*/ 488066 w 2928396"/>
              <a:gd name="connsiteY2" fmla="*/ 0 h 1713022"/>
              <a:gd name="connsiteX3" fmla="*/ 1050884 w 2928396"/>
              <a:gd name="connsiteY3" fmla="*/ -839192 h 1713022"/>
              <a:gd name="connsiteX4" fmla="*/ 1220165 w 2928396"/>
              <a:gd name="connsiteY4" fmla="*/ 0 h 1713022"/>
              <a:gd name="connsiteX5" fmla="*/ 2642887 w 2928396"/>
              <a:gd name="connsiteY5" fmla="*/ 0 h 1713022"/>
              <a:gd name="connsiteX6" fmla="*/ 2928396 w 2928396"/>
              <a:gd name="connsiteY6" fmla="*/ 285509 h 1713022"/>
              <a:gd name="connsiteX7" fmla="*/ 2928396 w 2928396"/>
              <a:gd name="connsiteY7" fmla="*/ 285504 h 1713022"/>
              <a:gd name="connsiteX8" fmla="*/ 2928396 w 2928396"/>
              <a:gd name="connsiteY8" fmla="*/ 285504 h 1713022"/>
              <a:gd name="connsiteX9" fmla="*/ 2928396 w 2928396"/>
              <a:gd name="connsiteY9" fmla="*/ 713759 h 1713022"/>
              <a:gd name="connsiteX10" fmla="*/ 2928396 w 2928396"/>
              <a:gd name="connsiteY10" fmla="*/ 1427513 h 1713022"/>
              <a:gd name="connsiteX11" fmla="*/ 2642887 w 2928396"/>
              <a:gd name="connsiteY11" fmla="*/ 1713022 h 1713022"/>
              <a:gd name="connsiteX12" fmla="*/ 1220165 w 2928396"/>
              <a:gd name="connsiteY12" fmla="*/ 1713022 h 1713022"/>
              <a:gd name="connsiteX13" fmla="*/ 488066 w 2928396"/>
              <a:gd name="connsiteY13" fmla="*/ 1713022 h 1713022"/>
              <a:gd name="connsiteX14" fmla="*/ 488066 w 2928396"/>
              <a:gd name="connsiteY14" fmla="*/ 1713022 h 1713022"/>
              <a:gd name="connsiteX15" fmla="*/ 285509 w 2928396"/>
              <a:gd name="connsiteY15" fmla="*/ 1713022 h 1713022"/>
              <a:gd name="connsiteX16" fmla="*/ 0 w 2928396"/>
              <a:gd name="connsiteY16" fmla="*/ 1427513 h 1713022"/>
              <a:gd name="connsiteX17" fmla="*/ 0 w 2928396"/>
              <a:gd name="connsiteY17" fmla="*/ 713759 h 1713022"/>
              <a:gd name="connsiteX18" fmla="*/ 0 w 2928396"/>
              <a:gd name="connsiteY18" fmla="*/ 285504 h 1713022"/>
              <a:gd name="connsiteX19" fmla="*/ 0 w 2928396"/>
              <a:gd name="connsiteY19" fmla="*/ 285504 h 1713022"/>
              <a:gd name="connsiteX20" fmla="*/ 0 w 2928396"/>
              <a:gd name="connsiteY20" fmla="*/ 285509 h 1713022"/>
              <a:gd name="connsiteX0" fmla="*/ 0 w 2928396"/>
              <a:gd name="connsiteY0" fmla="*/ 1124701 h 2552214"/>
              <a:gd name="connsiteX1" fmla="*/ 285509 w 2928396"/>
              <a:gd name="connsiteY1" fmla="*/ 839192 h 2552214"/>
              <a:gd name="connsiteX2" fmla="*/ 904754 w 2928396"/>
              <a:gd name="connsiteY2" fmla="*/ 862342 h 2552214"/>
              <a:gd name="connsiteX3" fmla="*/ 1050884 w 2928396"/>
              <a:gd name="connsiteY3" fmla="*/ 0 h 2552214"/>
              <a:gd name="connsiteX4" fmla="*/ 1220165 w 2928396"/>
              <a:gd name="connsiteY4" fmla="*/ 839192 h 2552214"/>
              <a:gd name="connsiteX5" fmla="*/ 2642887 w 2928396"/>
              <a:gd name="connsiteY5" fmla="*/ 839192 h 2552214"/>
              <a:gd name="connsiteX6" fmla="*/ 2928396 w 2928396"/>
              <a:gd name="connsiteY6" fmla="*/ 1124701 h 2552214"/>
              <a:gd name="connsiteX7" fmla="*/ 2928396 w 2928396"/>
              <a:gd name="connsiteY7" fmla="*/ 1124696 h 2552214"/>
              <a:gd name="connsiteX8" fmla="*/ 2928396 w 2928396"/>
              <a:gd name="connsiteY8" fmla="*/ 1124696 h 2552214"/>
              <a:gd name="connsiteX9" fmla="*/ 2928396 w 2928396"/>
              <a:gd name="connsiteY9" fmla="*/ 1552951 h 2552214"/>
              <a:gd name="connsiteX10" fmla="*/ 2928396 w 2928396"/>
              <a:gd name="connsiteY10" fmla="*/ 2266705 h 2552214"/>
              <a:gd name="connsiteX11" fmla="*/ 2642887 w 2928396"/>
              <a:gd name="connsiteY11" fmla="*/ 2552214 h 2552214"/>
              <a:gd name="connsiteX12" fmla="*/ 1220165 w 2928396"/>
              <a:gd name="connsiteY12" fmla="*/ 2552214 h 2552214"/>
              <a:gd name="connsiteX13" fmla="*/ 488066 w 2928396"/>
              <a:gd name="connsiteY13" fmla="*/ 2552214 h 2552214"/>
              <a:gd name="connsiteX14" fmla="*/ 488066 w 2928396"/>
              <a:gd name="connsiteY14" fmla="*/ 2552214 h 2552214"/>
              <a:gd name="connsiteX15" fmla="*/ 285509 w 2928396"/>
              <a:gd name="connsiteY15" fmla="*/ 2552214 h 2552214"/>
              <a:gd name="connsiteX16" fmla="*/ 0 w 2928396"/>
              <a:gd name="connsiteY16" fmla="*/ 2266705 h 2552214"/>
              <a:gd name="connsiteX17" fmla="*/ 0 w 2928396"/>
              <a:gd name="connsiteY17" fmla="*/ 1552951 h 2552214"/>
              <a:gd name="connsiteX18" fmla="*/ 0 w 2928396"/>
              <a:gd name="connsiteY18" fmla="*/ 1124696 h 2552214"/>
              <a:gd name="connsiteX19" fmla="*/ 0 w 2928396"/>
              <a:gd name="connsiteY19" fmla="*/ 1124696 h 2552214"/>
              <a:gd name="connsiteX20" fmla="*/ 0 w 2928396"/>
              <a:gd name="connsiteY20" fmla="*/ 1124701 h 2552214"/>
              <a:gd name="connsiteX0" fmla="*/ 516129 w 3444525"/>
              <a:gd name="connsiteY0" fmla="*/ 1501761 h 2929274"/>
              <a:gd name="connsiteX1" fmla="*/ 801638 w 3444525"/>
              <a:gd name="connsiteY1" fmla="*/ 1216252 h 2929274"/>
              <a:gd name="connsiteX2" fmla="*/ 1420883 w 3444525"/>
              <a:gd name="connsiteY2" fmla="*/ 1239402 h 2929274"/>
              <a:gd name="connsiteX3" fmla="*/ 0 w 3444525"/>
              <a:gd name="connsiteY3" fmla="*/ 0 h 2929274"/>
              <a:gd name="connsiteX4" fmla="*/ 1736294 w 3444525"/>
              <a:gd name="connsiteY4" fmla="*/ 1216252 h 2929274"/>
              <a:gd name="connsiteX5" fmla="*/ 3159016 w 3444525"/>
              <a:gd name="connsiteY5" fmla="*/ 1216252 h 2929274"/>
              <a:gd name="connsiteX6" fmla="*/ 3444525 w 3444525"/>
              <a:gd name="connsiteY6" fmla="*/ 1501761 h 2929274"/>
              <a:gd name="connsiteX7" fmla="*/ 3444525 w 3444525"/>
              <a:gd name="connsiteY7" fmla="*/ 1501756 h 2929274"/>
              <a:gd name="connsiteX8" fmla="*/ 3444525 w 3444525"/>
              <a:gd name="connsiteY8" fmla="*/ 1501756 h 2929274"/>
              <a:gd name="connsiteX9" fmla="*/ 3444525 w 3444525"/>
              <a:gd name="connsiteY9" fmla="*/ 1930011 h 2929274"/>
              <a:gd name="connsiteX10" fmla="*/ 3444525 w 3444525"/>
              <a:gd name="connsiteY10" fmla="*/ 2643765 h 2929274"/>
              <a:gd name="connsiteX11" fmla="*/ 3159016 w 3444525"/>
              <a:gd name="connsiteY11" fmla="*/ 2929274 h 2929274"/>
              <a:gd name="connsiteX12" fmla="*/ 1736294 w 3444525"/>
              <a:gd name="connsiteY12" fmla="*/ 2929274 h 2929274"/>
              <a:gd name="connsiteX13" fmla="*/ 1004195 w 3444525"/>
              <a:gd name="connsiteY13" fmla="*/ 2929274 h 2929274"/>
              <a:gd name="connsiteX14" fmla="*/ 1004195 w 3444525"/>
              <a:gd name="connsiteY14" fmla="*/ 2929274 h 2929274"/>
              <a:gd name="connsiteX15" fmla="*/ 801638 w 3444525"/>
              <a:gd name="connsiteY15" fmla="*/ 2929274 h 2929274"/>
              <a:gd name="connsiteX16" fmla="*/ 516129 w 3444525"/>
              <a:gd name="connsiteY16" fmla="*/ 2643765 h 2929274"/>
              <a:gd name="connsiteX17" fmla="*/ 516129 w 3444525"/>
              <a:gd name="connsiteY17" fmla="*/ 1930011 h 2929274"/>
              <a:gd name="connsiteX18" fmla="*/ 516129 w 3444525"/>
              <a:gd name="connsiteY18" fmla="*/ 1501756 h 2929274"/>
              <a:gd name="connsiteX19" fmla="*/ 516129 w 3444525"/>
              <a:gd name="connsiteY19" fmla="*/ 1501756 h 2929274"/>
              <a:gd name="connsiteX20" fmla="*/ 516129 w 3444525"/>
              <a:gd name="connsiteY20" fmla="*/ 1501761 h 2929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444525" h="2929274">
                <a:moveTo>
                  <a:pt x="516129" y="1501761"/>
                </a:moveTo>
                <a:cubicBezTo>
                  <a:pt x="516129" y="1344079"/>
                  <a:pt x="643956" y="1216252"/>
                  <a:pt x="801638" y="1216252"/>
                </a:cubicBezTo>
                <a:lnTo>
                  <a:pt x="1420883" y="1239402"/>
                </a:lnTo>
                <a:lnTo>
                  <a:pt x="0" y="0"/>
                </a:lnTo>
                <a:lnTo>
                  <a:pt x="1736294" y="1216252"/>
                </a:lnTo>
                <a:lnTo>
                  <a:pt x="3159016" y="1216252"/>
                </a:lnTo>
                <a:cubicBezTo>
                  <a:pt x="3316698" y="1216252"/>
                  <a:pt x="3444525" y="1344079"/>
                  <a:pt x="3444525" y="1501761"/>
                </a:cubicBezTo>
                <a:lnTo>
                  <a:pt x="3444525" y="1501756"/>
                </a:lnTo>
                <a:lnTo>
                  <a:pt x="3444525" y="1501756"/>
                </a:lnTo>
                <a:lnTo>
                  <a:pt x="3444525" y="1930011"/>
                </a:lnTo>
                <a:lnTo>
                  <a:pt x="3444525" y="2643765"/>
                </a:lnTo>
                <a:cubicBezTo>
                  <a:pt x="3444525" y="2801447"/>
                  <a:pt x="3316698" y="2929274"/>
                  <a:pt x="3159016" y="2929274"/>
                </a:cubicBezTo>
                <a:lnTo>
                  <a:pt x="1736294" y="2929274"/>
                </a:lnTo>
                <a:lnTo>
                  <a:pt x="1004195" y="2929274"/>
                </a:lnTo>
                <a:lnTo>
                  <a:pt x="1004195" y="2929274"/>
                </a:lnTo>
                <a:lnTo>
                  <a:pt x="801638" y="2929274"/>
                </a:lnTo>
                <a:cubicBezTo>
                  <a:pt x="643956" y="2929274"/>
                  <a:pt x="516129" y="2801447"/>
                  <a:pt x="516129" y="2643765"/>
                </a:cubicBezTo>
                <a:lnTo>
                  <a:pt x="516129" y="1930011"/>
                </a:lnTo>
                <a:lnTo>
                  <a:pt x="516129" y="1501756"/>
                </a:lnTo>
                <a:lnTo>
                  <a:pt x="516129" y="1501756"/>
                </a:lnTo>
                <a:lnTo>
                  <a:pt x="516129" y="1501761"/>
                </a:lnTo>
                <a:close/>
              </a:path>
            </a:pathLst>
          </a:custGeom>
          <a:solidFill>
            <a:schemeClr val="tx1">
              <a:lumMod val="75000"/>
              <a:lumOff val="25000"/>
            </a:schemeClr>
          </a:solidFill>
          <a:ln>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5" name="Google Shape;324;p34"/>
          <p:cNvSpPr txBox="1"/>
          <p:nvPr/>
        </p:nvSpPr>
        <p:spPr>
          <a:xfrm>
            <a:off x="7659240" y="423343"/>
            <a:ext cx="2949467" cy="1043052"/>
          </a:xfrm>
          <a:prstGeom prst="rect">
            <a:avLst/>
          </a:prstGeom>
          <a:noFill/>
          <a:ln>
            <a:noFill/>
          </a:ln>
        </p:spPr>
        <p:txBody>
          <a:bodyPr spcFirstLastPara="1" wrap="square" lIns="0" tIns="8504" rIns="0" bIns="0" anchor="t" anchorCtr="0">
            <a:noAutofit/>
          </a:bodyPr>
          <a:lstStyle/>
          <a:p>
            <a:pPr marL="8164" algn="ctr">
              <a:lnSpc>
                <a:spcPct val="116753"/>
              </a:lnSpc>
            </a:pPr>
            <a:r>
              <a:rPr lang="en-US" sz="2062" dirty="0">
                <a:solidFill>
                  <a:schemeClr val="bg1"/>
                </a:solidFill>
                <a:latin typeface="Calibri"/>
                <a:ea typeface="Calibri"/>
                <a:cs typeface="Calibri"/>
                <a:sym typeface="Calibri"/>
              </a:rPr>
              <a:t>c() is a little function in R that combines two or more  values into a vector</a:t>
            </a:r>
            <a:endParaRPr sz="2062" dirty="0">
              <a:solidFill>
                <a:schemeClr val="bg1"/>
              </a:solidFill>
              <a:latin typeface="Calibri"/>
              <a:ea typeface="Calibri"/>
              <a:cs typeface="Calibri"/>
              <a:sym typeface="Calibri"/>
            </a:endParaRPr>
          </a:p>
        </p:txBody>
      </p:sp>
    </p:spTree>
    <p:extLst>
      <p:ext uri="{BB962C8B-B14F-4D97-AF65-F5344CB8AC3E}">
        <p14:creationId xmlns:p14="http://schemas.microsoft.com/office/powerpoint/2010/main" val="1462723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6A2D24-E81A-8241-8BE4-10C628CAAAB4}"/>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0F8623C7-1227-A04A-B096-498B1A18A501}"/>
              </a:ext>
            </a:extLst>
          </p:cNvPr>
          <p:cNvSpPr>
            <a:spLocks noGrp="1"/>
          </p:cNvSpPr>
          <p:nvPr>
            <p:ph type="body" sz="quarter" idx="13"/>
          </p:nvPr>
        </p:nvSpPr>
        <p:spPr/>
        <p:txBody>
          <a:bodyPr/>
          <a:lstStyle/>
          <a:p>
            <a:endParaRPr lang="en-US"/>
          </a:p>
        </p:txBody>
      </p:sp>
      <p:sp>
        <p:nvSpPr>
          <p:cNvPr id="4" name="Freeform 3"/>
          <p:cNvSpPr/>
          <p:nvPr/>
        </p:nvSpPr>
        <p:spPr>
          <a:xfrm>
            <a:off x="0" y="0"/>
            <a:ext cx="12192000" cy="6857518"/>
          </a:xfrm>
          <a:custGeom>
            <a:avLst/>
            <a:gdLst>
              <a:gd name="connsiteX0" fmla="*/ 9692640 w 12192000"/>
              <a:gd name="connsiteY0" fmla="*/ 5694218 h 6857518"/>
              <a:gd name="connsiteX1" fmla="*/ 9692640 w 12192000"/>
              <a:gd name="connsiteY1" fmla="*/ 6321565 h 6857518"/>
              <a:gd name="connsiteX2" fmla="*/ 11813437 w 12192000"/>
              <a:gd name="connsiteY2" fmla="*/ 6321565 h 6857518"/>
              <a:gd name="connsiteX3" fmla="*/ 11813437 w 12192000"/>
              <a:gd name="connsiteY3" fmla="*/ 5694218 h 6857518"/>
              <a:gd name="connsiteX4" fmla="*/ 0 w 12192000"/>
              <a:gd name="connsiteY4" fmla="*/ 0 h 6857518"/>
              <a:gd name="connsiteX5" fmla="*/ 12192000 w 12192000"/>
              <a:gd name="connsiteY5" fmla="*/ 0 h 6857518"/>
              <a:gd name="connsiteX6" fmla="*/ 12192000 w 12192000"/>
              <a:gd name="connsiteY6" fmla="*/ 6857518 h 6857518"/>
              <a:gd name="connsiteX7" fmla="*/ 0 w 12192000"/>
              <a:gd name="connsiteY7" fmla="*/ 6857518 h 6857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7518">
                <a:moveTo>
                  <a:pt x="9692640" y="5694218"/>
                </a:moveTo>
                <a:lnTo>
                  <a:pt x="9692640" y="6321565"/>
                </a:lnTo>
                <a:lnTo>
                  <a:pt x="11813437" y="6321565"/>
                </a:lnTo>
                <a:lnTo>
                  <a:pt x="11813437" y="5694218"/>
                </a:lnTo>
                <a:close/>
                <a:moveTo>
                  <a:pt x="0" y="0"/>
                </a:moveTo>
                <a:lnTo>
                  <a:pt x="12192000" y="0"/>
                </a:lnTo>
                <a:lnTo>
                  <a:pt x="12192000" y="6857518"/>
                </a:lnTo>
                <a:lnTo>
                  <a:pt x="0" y="6857518"/>
                </a:lnTo>
                <a:close/>
              </a:path>
            </a:pathLst>
          </a:custGeom>
          <a:blipFill rotWithShape="1">
            <a:blip r:embed="rId3">
              <a:alphaModFix/>
            </a:blip>
            <a:stretch>
              <a:fillRect/>
            </a:stretch>
          </a:blipFill>
          <a:ln>
            <a:noFill/>
          </a:ln>
        </p:spPr>
        <p:txBody>
          <a:bodyPr spcFirstLastPara="1" wrap="square" lIns="0" tIns="0" rIns="0" bIns="0" anchor="t" anchorCtr="0">
            <a:noAutofit/>
          </a:bodyPr>
          <a:lstStyle/>
          <a:p>
            <a:endParaRPr sz="964" dirty="0"/>
          </a:p>
        </p:txBody>
      </p:sp>
      <p:sp>
        <p:nvSpPr>
          <p:cNvPr id="5" name="Google Shape;217;p24"/>
          <p:cNvSpPr txBox="1">
            <a:spLocks/>
          </p:cNvSpPr>
          <p:nvPr/>
        </p:nvSpPr>
        <p:spPr>
          <a:xfrm>
            <a:off x="4201610" y="614555"/>
            <a:ext cx="4097437"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400"/>
              <a:buFont typeface="Arial"/>
              <a:buNone/>
              <a:defRPr sz="6600" b="0" i="0" u="none" strike="noStrike" cap="none">
                <a:solidFill>
                  <a:schemeClr val="accent4">
                    <a:lumMod val="75000"/>
                  </a:schemeClr>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10545"/>
            <a:r>
              <a:rPr lang="en-US" sz="5400" dirty="0">
                <a:solidFill>
                  <a:srgbClr val="005493"/>
                </a:solidFill>
                <a:sym typeface="Arial"/>
              </a:rPr>
              <a:t>Your Turn 2</a:t>
            </a:r>
          </a:p>
        </p:txBody>
      </p:sp>
      <p:sp>
        <p:nvSpPr>
          <p:cNvPr id="6" name="Google Shape;218;p24"/>
          <p:cNvSpPr txBox="1"/>
          <p:nvPr/>
        </p:nvSpPr>
        <p:spPr>
          <a:xfrm>
            <a:off x="906180" y="1859498"/>
            <a:ext cx="10219020" cy="1323482"/>
          </a:xfrm>
          <a:prstGeom prst="rect">
            <a:avLst/>
          </a:prstGeom>
          <a:noFill/>
          <a:ln>
            <a:noFill/>
          </a:ln>
        </p:spPr>
        <p:txBody>
          <a:bodyPr spcFirstLastPara="1" wrap="square" lIns="0" tIns="6455" rIns="0" bIns="0" anchor="t" anchorCtr="0">
            <a:noAutofit/>
          </a:bodyPr>
          <a:lstStyle/>
          <a:p>
            <a:pPr marL="521153" indent="-514350">
              <a:buClr>
                <a:schemeClr val="accent1">
                  <a:lumMod val="75000"/>
                </a:schemeClr>
              </a:buClr>
              <a:buFont typeface="Arial" panose="020B0604020202020204" pitchFamily="34" charset="0"/>
              <a:buChar char="•"/>
            </a:pPr>
            <a:r>
              <a:rPr lang="en-US" sz="3200" dirty="0">
                <a:solidFill>
                  <a:srgbClr val="005493"/>
                </a:solidFill>
                <a:latin typeface="Calibri"/>
                <a:ea typeface="Calibri"/>
                <a:cs typeface="Calibri"/>
                <a:sym typeface="Calibri"/>
              </a:rPr>
              <a:t>Alter the code to select just the </a:t>
            </a:r>
            <a:r>
              <a:rPr lang="en-US" sz="3200" b="1" dirty="0" err="1">
                <a:solidFill>
                  <a:srgbClr val="005493"/>
                </a:solidFill>
              </a:rPr>
              <a:t>order_status_c</a:t>
            </a:r>
            <a:r>
              <a:rPr lang="en-US" sz="3200" b="1" dirty="0">
                <a:solidFill>
                  <a:srgbClr val="005493"/>
                </a:solidFill>
              </a:rPr>
              <a:t> </a:t>
            </a:r>
            <a:r>
              <a:rPr lang="en-US" sz="3200" dirty="0">
                <a:solidFill>
                  <a:srgbClr val="005493"/>
                </a:solidFill>
                <a:latin typeface="Calibri"/>
                <a:ea typeface="Calibri"/>
                <a:cs typeface="Calibri"/>
                <a:sym typeface="Calibri"/>
              </a:rPr>
              <a:t>column using (1) column name and (2) column number</a:t>
            </a:r>
          </a:p>
          <a:p>
            <a:pPr marL="521153" indent="-514350">
              <a:buClr>
                <a:schemeClr val="accent1">
                  <a:lumMod val="75000"/>
                </a:schemeClr>
              </a:buClr>
              <a:buFont typeface="Arial" panose="020B0604020202020204" pitchFamily="34" charset="0"/>
              <a:buChar char="•"/>
            </a:pPr>
            <a:r>
              <a:rPr lang="en-US" sz="3200" dirty="0">
                <a:solidFill>
                  <a:srgbClr val="005493"/>
                </a:solidFill>
                <a:latin typeface="Calibri"/>
                <a:ea typeface="Calibri"/>
                <a:cs typeface="Calibri"/>
                <a:sym typeface="Calibri"/>
              </a:rPr>
              <a:t>Assign the output to a new object "orders_2"</a:t>
            </a:r>
          </a:p>
          <a:p>
            <a:pPr marL="6803">
              <a:buClr>
                <a:schemeClr val="accent1">
                  <a:lumMod val="75000"/>
                </a:schemeClr>
              </a:buClr>
            </a:pPr>
            <a:endParaRPr sz="3200" dirty="0">
              <a:latin typeface="Calibri"/>
              <a:ea typeface="Calibri"/>
              <a:cs typeface="Calibri"/>
              <a:sym typeface="Calibri"/>
            </a:endParaRPr>
          </a:p>
          <a:p>
            <a:pPr marL="6803">
              <a:spcBef>
                <a:spcPts val="2737"/>
              </a:spcBef>
              <a:buClr>
                <a:schemeClr val="accent1"/>
              </a:buClr>
            </a:pPr>
            <a:r>
              <a:rPr lang="en-US" sz="3200" dirty="0">
                <a:solidFill>
                  <a:schemeClr val="accent1">
                    <a:lumMod val="75000"/>
                  </a:schemeClr>
                </a:solidFill>
                <a:latin typeface="Consolas" panose="020B0609020204030204" pitchFamily="49" charset="0"/>
                <a:ea typeface="Courier New"/>
                <a:cs typeface="Consolas" panose="020B0609020204030204" pitchFamily="49" charset="0"/>
                <a:sym typeface="Courier New"/>
              </a:rPr>
              <a:t>   orders_2 &lt;- select(orders, ____________)</a:t>
            </a:r>
            <a:endParaRPr sz="3200" dirty="0">
              <a:solidFill>
                <a:schemeClr val="accent1">
                  <a:lumMod val="75000"/>
                </a:schemeClr>
              </a:solidFill>
              <a:latin typeface="Consolas" panose="020B0609020204030204" pitchFamily="49" charset="0"/>
              <a:ea typeface="Courier New"/>
              <a:cs typeface="Consolas" panose="020B0609020204030204" pitchFamily="49" charset="0"/>
              <a:sym typeface="Courier New"/>
            </a:endParaRPr>
          </a:p>
        </p:txBody>
      </p:sp>
    </p:spTree>
    <p:extLst>
      <p:ext uri="{BB962C8B-B14F-4D97-AF65-F5344CB8AC3E}">
        <p14:creationId xmlns:p14="http://schemas.microsoft.com/office/powerpoint/2010/main" val="34098661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Shape 223"/>
        <p:cNvGrpSpPr/>
        <p:nvPr/>
      </p:nvGrpSpPr>
      <p:grpSpPr>
        <a:xfrm>
          <a:off x="0" y="0"/>
          <a:ext cx="0" cy="0"/>
          <a:chOff x="0" y="0"/>
          <a:chExt cx="0" cy="0"/>
        </a:xfrm>
      </p:grpSpPr>
      <p:sp>
        <p:nvSpPr>
          <p:cNvPr id="225" name="Google Shape;225;p25"/>
          <p:cNvSpPr/>
          <p:nvPr/>
        </p:nvSpPr>
        <p:spPr>
          <a:xfrm>
            <a:off x="1216768" y="560135"/>
            <a:ext cx="9758703" cy="4901564"/>
          </a:xfrm>
          <a:custGeom>
            <a:avLst/>
            <a:gdLst/>
            <a:ahLst/>
            <a:cxnLst/>
            <a:rect l="l" t="t" r="r" b="b"/>
            <a:pathLst>
              <a:path w="18216245" h="8079105" extrusionOk="0">
                <a:moveTo>
                  <a:pt x="0" y="0"/>
                </a:moveTo>
                <a:lnTo>
                  <a:pt x="18215801" y="0"/>
                </a:lnTo>
                <a:lnTo>
                  <a:pt x="18215801" y="8078796"/>
                </a:lnTo>
                <a:lnTo>
                  <a:pt x="0" y="8078796"/>
                </a:lnTo>
                <a:lnTo>
                  <a:pt x="0" y="0"/>
                </a:lnTo>
                <a:close/>
              </a:path>
            </a:pathLst>
          </a:custGeom>
          <a:solidFill>
            <a:srgbClr val="F0F2F4"/>
          </a:solidFill>
          <a:ln>
            <a:noFill/>
          </a:ln>
        </p:spPr>
        <p:txBody>
          <a:bodyPr spcFirstLastPara="1" wrap="square" lIns="0" tIns="0" rIns="0" bIns="0" anchor="t" anchorCtr="0">
            <a:noAutofit/>
          </a:bodyPr>
          <a:lstStyle/>
          <a:p>
            <a:endParaRPr sz="964"/>
          </a:p>
        </p:txBody>
      </p:sp>
      <p:sp>
        <p:nvSpPr>
          <p:cNvPr id="226" name="Google Shape;226;p25"/>
          <p:cNvSpPr/>
          <p:nvPr/>
        </p:nvSpPr>
        <p:spPr>
          <a:xfrm>
            <a:off x="1216768" y="560135"/>
            <a:ext cx="9758703" cy="4901564"/>
          </a:xfrm>
          <a:custGeom>
            <a:avLst/>
            <a:gdLst/>
            <a:ahLst/>
            <a:cxnLst/>
            <a:rect l="l" t="t" r="r" b="b"/>
            <a:pathLst>
              <a:path w="18216245" h="8079105" extrusionOk="0">
                <a:moveTo>
                  <a:pt x="0" y="0"/>
                </a:moveTo>
                <a:lnTo>
                  <a:pt x="18215801" y="0"/>
                </a:lnTo>
                <a:lnTo>
                  <a:pt x="18215801" y="8078797"/>
                </a:lnTo>
                <a:lnTo>
                  <a:pt x="0" y="8078797"/>
                </a:lnTo>
                <a:lnTo>
                  <a:pt x="0" y="0"/>
                </a:lnTo>
                <a:close/>
              </a:path>
            </a:pathLst>
          </a:custGeom>
          <a:noFill/>
          <a:ln w="10450" cap="flat" cmpd="sng">
            <a:solidFill>
              <a:srgbClr val="000000"/>
            </a:solidFill>
            <a:prstDash val="solid"/>
            <a:round/>
            <a:headEnd type="none" w="sm" len="sm"/>
            <a:tailEnd type="none" w="sm" len="sm"/>
          </a:ln>
        </p:spPr>
        <p:txBody>
          <a:bodyPr spcFirstLastPara="1" wrap="square" lIns="0" tIns="0" rIns="0" bIns="0" anchor="t" anchorCtr="0">
            <a:noAutofit/>
          </a:bodyPr>
          <a:lstStyle/>
          <a:p>
            <a:endParaRPr sz="964"/>
          </a:p>
        </p:txBody>
      </p:sp>
      <p:sp>
        <p:nvSpPr>
          <p:cNvPr id="227" name="Google Shape;227;p25"/>
          <p:cNvSpPr txBox="1">
            <a:spLocks noGrp="1"/>
          </p:cNvSpPr>
          <p:nvPr>
            <p:ph type="title"/>
          </p:nvPr>
        </p:nvSpPr>
        <p:spPr>
          <a:xfrm>
            <a:off x="1319557" y="221267"/>
            <a:ext cx="7312821" cy="1079710"/>
          </a:xfrm>
          <a:prstGeom prst="rect">
            <a:avLst/>
          </a:prstGeom>
          <a:noFill/>
          <a:ln>
            <a:noFill/>
          </a:ln>
        </p:spPr>
        <p:txBody>
          <a:bodyPr spcFirstLastPara="1" wrap="square" lIns="0" tIns="8156" rIns="0" bIns="0" anchor="t" anchorCtr="0">
            <a:noAutofit/>
          </a:bodyPr>
          <a:lstStyle/>
          <a:p>
            <a:pPr>
              <a:spcBef>
                <a:spcPts val="2737"/>
              </a:spcBef>
            </a:pPr>
            <a:r>
              <a:rPr lang="en-US" sz="3200" dirty="0">
                <a:solidFill>
                  <a:srgbClr val="164F86"/>
                </a:solidFill>
                <a:latin typeface="Consolas" panose="020B0609020204030204" pitchFamily="49" charset="0"/>
                <a:ea typeface="Courier New"/>
                <a:cs typeface="Consolas" panose="020B0609020204030204" pitchFamily="49" charset="0"/>
                <a:sym typeface="Courier New"/>
              </a:rPr>
              <a:t>select(orders, </a:t>
            </a:r>
            <a:r>
              <a:rPr lang="en-US" sz="3200" dirty="0" err="1">
                <a:latin typeface="Consolas" panose="020B0609020204030204" pitchFamily="49" charset="0"/>
                <a:ea typeface="Courier New"/>
                <a:cs typeface="Consolas" panose="020B0609020204030204" pitchFamily="49" charset="0"/>
                <a:sym typeface="Courier New"/>
              </a:rPr>
              <a:t>order_status_c</a:t>
            </a:r>
            <a:r>
              <a:rPr lang="en-US" sz="3200" dirty="0">
                <a:solidFill>
                  <a:srgbClr val="164F86"/>
                </a:solidFill>
                <a:latin typeface="Consolas" panose="020B0609020204030204" pitchFamily="49" charset="0"/>
                <a:ea typeface="Courier New"/>
                <a:cs typeface="Consolas" panose="020B0609020204030204" pitchFamily="49" charset="0"/>
                <a:sym typeface="Courier New"/>
              </a:rPr>
              <a:t>)</a:t>
            </a:r>
            <a:endParaRPr sz="2800" dirty="0">
              <a:solidFill>
                <a:srgbClr val="000000"/>
              </a:solidFill>
              <a:latin typeface="Consolas" panose="020B0609020204030204" pitchFamily="49" charset="0"/>
              <a:ea typeface="Courier New"/>
              <a:cs typeface="Consolas" panose="020B0609020204030204" pitchFamily="49" charset="0"/>
              <a:sym typeface="Courier New"/>
            </a:endParaRPr>
          </a:p>
        </p:txBody>
      </p:sp>
      <p:sp>
        <p:nvSpPr>
          <p:cNvPr id="228" name="Google Shape;228;p25"/>
          <p:cNvSpPr txBox="1">
            <a:spLocks noGrp="1"/>
          </p:cNvSpPr>
          <p:nvPr>
            <p:ph type="title"/>
          </p:nvPr>
        </p:nvSpPr>
        <p:spPr>
          <a:xfrm>
            <a:off x="1319558" y="606340"/>
            <a:ext cx="7312821" cy="591429"/>
          </a:xfrm>
          <a:prstGeom prst="rect">
            <a:avLst/>
          </a:prstGeom>
          <a:noFill/>
          <a:ln>
            <a:noFill/>
          </a:ln>
        </p:spPr>
        <p:txBody>
          <a:bodyPr spcFirstLastPara="1" wrap="square" lIns="0" tIns="8156" rIns="0" bIns="0" anchor="t" anchorCtr="0">
            <a:noAutofit/>
          </a:bodyPr>
          <a:lstStyle/>
          <a:p>
            <a:pPr>
              <a:spcBef>
                <a:spcPts val="2737"/>
              </a:spcBef>
            </a:pPr>
            <a:r>
              <a:rPr lang="en-US" sz="3200" dirty="0">
                <a:solidFill>
                  <a:srgbClr val="164F86"/>
                </a:solidFill>
                <a:latin typeface="Consolas" panose="020B0609020204030204" pitchFamily="49" charset="0"/>
                <a:ea typeface="Courier New"/>
                <a:cs typeface="Consolas" panose="020B0609020204030204" pitchFamily="49" charset="0"/>
                <a:sym typeface="Courier New"/>
              </a:rPr>
              <a:t>select(orders, </a:t>
            </a:r>
            <a:r>
              <a:rPr lang="en-US" sz="3200" dirty="0">
                <a:latin typeface="Consolas" panose="020B0609020204030204" pitchFamily="49" charset="0"/>
                <a:ea typeface="Courier New"/>
                <a:cs typeface="Consolas" panose="020B0609020204030204" pitchFamily="49" charset="0"/>
                <a:sym typeface="Courier New"/>
              </a:rPr>
              <a:t>8</a:t>
            </a:r>
            <a:r>
              <a:rPr lang="en-US" sz="3200" dirty="0">
                <a:solidFill>
                  <a:srgbClr val="164F86"/>
                </a:solidFill>
                <a:latin typeface="Consolas" panose="020B0609020204030204" pitchFamily="49" charset="0"/>
                <a:ea typeface="Courier New"/>
                <a:cs typeface="Consolas" panose="020B0609020204030204" pitchFamily="49" charset="0"/>
                <a:sym typeface="Courier New"/>
              </a:rPr>
              <a:t>)</a:t>
            </a:r>
            <a:endParaRPr sz="2800" dirty="0">
              <a:solidFill>
                <a:srgbClr val="000000"/>
              </a:solidFill>
              <a:latin typeface="Consolas" panose="020B0609020204030204" pitchFamily="49" charset="0"/>
              <a:ea typeface="Courier New"/>
              <a:cs typeface="Consolas" panose="020B0609020204030204" pitchFamily="49" charset="0"/>
              <a:sym typeface="Courier New"/>
            </a:endParaRPr>
          </a:p>
        </p:txBody>
      </p:sp>
      <p:pic>
        <p:nvPicPr>
          <p:cNvPr id="2" name="Picture 1"/>
          <p:cNvPicPr>
            <a:picLocks noChangeAspect="1"/>
          </p:cNvPicPr>
          <p:nvPr/>
        </p:nvPicPr>
        <p:blipFill>
          <a:blip r:embed="rId3"/>
          <a:stretch>
            <a:fillRect/>
          </a:stretch>
        </p:blipFill>
        <p:spPr>
          <a:xfrm>
            <a:off x="1753993" y="1639845"/>
            <a:ext cx="2297145" cy="3314740"/>
          </a:xfrm>
          <a:prstGeom prst="rect">
            <a:avLst/>
          </a:prstGeom>
        </p:spPr>
      </p:pic>
      <p:sp>
        <p:nvSpPr>
          <p:cNvPr id="9" name="Google Shape;46;p7"/>
          <p:cNvSpPr>
            <a:spLocks noChangeAspect="1"/>
          </p:cNvSpPr>
          <p:nvPr/>
        </p:nvSpPr>
        <p:spPr>
          <a:xfrm>
            <a:off x="11152671" y="5805616"/>
            <a:ext cx="776274" cy="835671"/>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endParaRPr sz="964"/>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A5E8F3C-E7A3-CC49-8EBA-E7177324CB62}"/>
              </a:ext>
            </a:extLst>
          </p:cNvPr>
          <p:cNvSpPr txBox="1"/>
          <p:nvPr/>
        </p:nvSpPr>
        <p:spPr>
          <a:xfrm>
            <a:off x="626225" y="895046"/>
            <a:ext cx="10939550" cy="5262979"/>
          </a:xfrm>
          <a:prstGeom prst="rect">
            <a:avLst/>
          </a:prstGeom>
          <a:noFill/>
        </p:spPr>
        <p:txBody>
          <a:bodyPr wrap="square" rtlCol="0">
            <a:spAutoFit/>
          </a:bodyPr>
          <a:lstStyle/>
          <a:p>
            <a:r>
              <a:rPr lang="en-US" sz="4000" dirty="0">
                <a:latin typeface="Tw Cen MT" panose="020B0602020104020603" pitchFamily="34" charset="0"/>
              </a:rPr>
              <a:t>Goals</a:t>
            </a:r>
          </a:p>
          <a:p>
            <a:pPr marL="514350" indent="-514350">
              <a:buAutoNum type="arabicPeriod"/>
            </a:pPr>
            <a:r>
              <a:rPr lang="en-US" sz="3200" dirty="0">
                <a:latin typeface="Tw Cen MT" panose="020B0602020104020603" pitchFamily="34" charset="0"/>
              </a:rPr>
              <a:t>Learn how to reduce a data frame to selected data of interest</a:t>
            </a:r>
          </a:p>
          <a:p>
            <a:pPr marL="514350" indent="-514350">
              <a:buAutoNum type="arabicPeriod"/>
            </a:pPr>
            <a:r>
              <a:rPr lang="en-US" sz="3200" dirty="0">
                <a:latin typeface="Tw Cen MT" panose="020B0602020104020603" pitchFamily="34" charset="0"/>
              </a:rPr>
              <a:t>Learn how to expand your data set using data from existing columns</a:t>
            </a:r>
          </a:p>
          <a:p>
            <a:pPr marL="514350" indent="-514350">
              <a:buAutoNum type="arabicPeriod"/>
            </a:pPr>
            <a:endParaRPr lang="en-US" sz="3200" dirty="0">
              <a:latin typeface="Tw Cen MT" panose="020B0602020104020603" pitchFamily="34" charset="0"/>
            </a:endParaRPr>
          </a:p>
          <a:p>
            <a:r>
              <a:rPr lang="en-US" sz="4000" dirty="0">
                <a:latin typeface="Tw Cen MT" panose="020B0602020104020603" pitchFamily="34" charset="0"/>
              </a:rPr>
              <a:t>Objectives</a:t>
            </a:r>
          </a:p>
          <a:p>
            <a:pPr marL="457200" indent="-457200">
              <a:buFont typeface="+mj-lt"/>
              <a:buAutoNum type="arabicPeriod"/>
            </a:pPr>
            <a:r>
              <a:rPr lang="en-US" sz="3200" dirty="0">
                <a:latin typeface="Tw Cen MT" panose="020B0602020104020603" pitchFamily="34" charset="0"/>
              </a:rPr>
              <a:t>Select columns and filter rows of interest in a data frame</a:t>
            </a:r>
          </a:p>
          <a:p>
            <a:pPr marL="457200" indent="-457200">
              <a:buFont typeface="+mj-lt"/>
              <a:buAutoNum type="arabicPeriod"/>
            </a:pPr>
            <a:r>
              <a:rPr lang="en-US" sz="3200" dirty="0">
                <a:latin typeface="Tw Cen MT" panose="020B0602020104020603" pitchFamily="34" charset="0"/>
              </a:rPr>
              <a:t>Sort data by specific columns</a:t>
            </a:r>
          </a:p>
          <a:p>
            <a:pPr marL="457200" indent="-457200">
              <a:buFont typeface="+mj-lt"/>
              <a:buAutoNum type="arabicPeriod"/>
            </a:pPr>
            <a:r>
              <a:rPr lang="en-US" sz="3200" dirty="0">
                <a:latin typeface="Tw Cen MT" panose="020B0602020104020603" pitchFamily="34" charset="0"/>
              </a:rPr>
              <a:t>Add columns to your data frame using data from existing columns</a:t>
            </a:r>
          </a:p>
        </p:txBody>
      </p:sp>
    </p:spTree>
    <p:extLst>
      <p:ext uri="{BB962C8B-B14F-4D97-AF65-F5344CB8AC3E}">
        <p14:creationId xmlns:p14="http://schemas.microsoft.com/office/powerpoint/2010/main" val="41281391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Shape 233"/>
        <p:cNvGrpSpPr/>
        <p:nvPr/>
      </p:nvGrpSpPr>
      <p:grpSpPr>
        <a:xfrm>
          <a:off x="0" y="0"/>
          <a:ext cx="0" cy="0"/>
          <a:chOff x="0" y="0"/>
          <a:chExt cx="0" cy="0"/>
        </a:xfrm>
      </p:grpSpPr>
      <p:sp>
        <p:nvSpPr>
          <p:cNvPr id="236" name="Google Shape;236;p26"/>
          <p:cNvSpPr txBox="1"/>
          <p:nvPr/>
        </p:nvSpPr>
        <p:spPr>
          <a:xfrm>
            <a:off x="241683" y="1078104"/>
            <a:ext cx="6934622" cy="396643"/>
          </a:xfrm>
          <a:prstGeom prst="rect">
            <a:avLst/>
          </a:prstGeom>
          <a:noFill/>
          <a:ln>
            <a:noFill/>
          </a:ln>
        </p:spPr>
        <p:txBody>
          <a:bodyPr spcFirstLastPara="1" wrap="square" lIns="0" tIns="8156" rIns="0" bIns="0" anchor="t" anchorCtr="0">
            <a:noAutofit/>
          </a:bodyPr>
          <a:lstStyle/>
          <a:p>
            <a:pPr marL="6803"/>
            <a:r>
              <a:rPr lang="en-US" sz="3600" b="1" dirty="0">
                <a:latin typeface="Calibri" panose="020F0502020204030204" pitchFamily="34" charset="0"/>
                <a:ea typeface="Trebuchet MS"/>
                <a:cs typeface="Trebuchet MS"/>
                <a:sym typeface="Trebuchet MS"/>
              </a:rPr>
              <a:t>:</a:t>
            </a:r>
            <a:r>
              <a:rPr lang="en-US" sz="3200" b="1" dirty="0">
                <a:latin typeface="Calibri" panose="020F0502020204030204" pitchFamily="34" charset="0"/>
                <a:ea typeface="Trebuchet MS"/>
                <a:cs typeface="Trebuchet MS"/>
                <a:sym typeface="Trebuchet MS"/>
              </a:rPr>
              <a:t> 	              </a:t>
            </a:r>
            <a:r>
              <a:rPr lang="en-US" sz="3200" dirty="0">
                <a:latin typeface="Calibri" panose="020F0502020204030204" pitchFamily="34" charset="0"/>
                <a:ea typeface="Calibri"/>
                <a:cs typeface="Calibri"/>
                <a:sym typeface="Calibri"/>
              </a:rPr>
              <a:t>Select range of columns</a:t>
            </a:r>
            <a:endParaRPr sz="3200" dirty="0">
              <a:latin typeface="Calibri" panose="020F0502020204030204" pitchFamily="34" charset="0"/>
              <a:ea typeface="Calibri"/>
              <a:cs typeface="Calibri"/>
              <a:sym typeface="Calibri"/>
            </a:endParaRPr>
          </a:p>
        </p:txBody>
      </p:sp>
      <p:sp>
        <p:nvSpPr>
          <p:cNvPr id="238" name="Google Shape;238;p26"/>
          <p:cNvSpPr txBox="1"/>
          <p:nvPr/>
        </p:nvSpPr>
        <p:spPr>
          <a:xfrm>
            <a:off x="241682" y="2511063"/>
            <a:ext cx="7736513" cy="396643"/>
          </a:xfrm>
          <a:prstGeom prst="rect">
            <a:avLst/>
          </a:prstGeom>
          <a:noFill/>
          <a:ln>
            <a:noFill/>
          </a:ln>
        </p:spPr>
        <p:txBody>
          <a:bodyPr spcFirstLastPara="1" wrap="square" lIns="0" tIns="8156" rIns="0" bIns="0" anchor="t" anchorCtr="0">
            <a:noAutofit/>
          </a:bodyPr>
          <a:lstStyle/>
          <a:p>
            <a:pPr marL="6803"/>
            <a:r>
              <a:rPr lang="en-US" sz="3600" b="1" dirty="0">
                <a:latin typeface="Calibri" panose="020F0502020204030204" pitchFamily="34" charset="0"/>
                <a:ea typeface="Calibri"/>
                <a:cs typeface="Calibri"/>
                <a:sym typeface="Trebuchet MS"/>
              </a:rPr>
              <a:t>–</a:t>
            </a:r>
            <a:r>
              <a:rPr lang="en-US" sz="3200" dirty="0">
                <a:latin typeface="Calibri" panose="020F0502020204030204" pitchFamily="34" charset="0"/>
                <a:ea typeface="Calibri"/>
                <a:cs typeface="Calibri"/>
                <a:sym typeface="Trebuchet MS"/>
              </a:rPr>
              <a:t> 	              </a:t>
            </a:r>
            <a:r>
              <a:rPr lang="en-US" sz="3200" dirty="0">
                <a:latin typeface="Calibri" panose="020F0502020204030204" pitchFamily="34" charset="0"/>
                <a:ea typeface="Calibri"/>
                <a:cs typeface="Calibri"/>
                <a:sym typeface="Calibri"/>
              </a:rPr>
              <a:t>Select every column but</a:t>
            </a:r>
            <a:endParaRPr sz="3200" dirty="0">
              <a:latin typeface="Calibri" panose="020F0502020204030204" pitchFamily="34" charset="0"/>
              <a:ea typeface="Calibri"/>
              <a:cs typeface="Calibri"/>
              <a:sym typeface="Calibri"/>
            </a:endParaRPr>
          </a:p>
        </p:txBody>
      </p:sp>
      <p:sp>
        <p:nvSpPr>
          <p:cNvPr id="240" name="Google Shape;240;p26"/>
          <p:cNvSpPr txBox="1"/>
          <p:nvPr/>
        </p:nvSpPr>
        <p:spPr>
          <a:xfrm>
            <a:off x="241682" y="3943260"/>
            <a:ext cx="9041214" cy="396643"/>
          </a:xfrm>
          <a:prstGeom prst="rect">
            <a:avLst/>
          </a:prstGeom>
          <a:noFill/>
          <a:ln>
            <a:noFill/>
          </a:ln>
        </p:spPr>
        <p:txBody>
          <a:bodyPr spcFirstLastPara="1" wrap="square" lIns="0" tIns="8156" rIns="0" bIns="0" anchor="t" anchorCtr="0">
            <a:noAutofit/>
          </a:bodyPr>
          <a:lstStyle/>
          <a:p>
            <a:pPr marL="6803"/>
            <a:r>
              <a:rPr lang="en-US" sz="3200" b="1" dirty="0" err="1">
                <a:latin typeface="Calibri" panose="020F0502020204030204" pitchFamily="34" charset="0"/>
                <a:ea typeface="Calibri"/>
                <a:cs typeface="Calibri"/>
                <a:sym typeface="Trebuchet MS"/>
              </a:rPr>
              <a:t>starts_with</a:t>
            </a:r>
            <a:r>
              <a:rPr lang="en-US" sz="3200" b="1" dirty="0">
                <a:latin typeface="Calibri" panose="020F0502020204030204" pitchFamily="34" charset="0"/>
                <a:ea typeface="Calibri"/>
                <a:cs typeface="Calibri"/>
                <a:sym typeface="Trebuchet MS"/>
              </a:rPr>
              <a:t>()</a:t>
            </a:r>
            <a:r>
              <a:rPr lang="en-US" sz="3200" dirty="0">
                <a:latin typeface="Calibri" panose="020F0502020204030204" pitchFamily="34" charset="0"/>
                <a:ea typeface="Calibri"/>
                <a:cs typeface="Calibri"/>
                <a:sym typeface="Trebuchet MS"/>
              </a:rPr>
              <a:t> </a:t>
            </a:r>
            <a:r>
              <a:rPr lang="en-US" sz="3200" dirty="0">
                <a:latin typeface="Calibri" panose="020F0502020204030204" pitchFamily="34" charset="0"/>
                <a:ea typeface="Calibri"/>
                <a:cs typeface="Calibri"/>
                <a:sym typeface="Calibri"/>
              </a:rPr>
              <a:t>Select columns that start with…</a:t>
            </a:r>
            <a:endParaRPr sz="3200" dirty="0">
              <a:latin typeface="Calibri" panose="020F0502020204030204" pitchFamily="34" charset="0"/>
              <a:ea typeface="Calibri"/>
              <a:cs typeface="Calibri"/>
              <a:sym typeface="Calibri"/>
            </a:endParaRPr>
          </a:p>
        </p:txBody>
      </p:sp>
      <p:sp>
        <p:nvSpPr>
          <p:cNvPr id="242" name="Google Shape;242;p26"/>
          <p:cNvSpPr txBox="1"/>
          <p:nvPr/>
        </p:nvSpPr>
        <p:spPr>
          <a:xfrm>
            <a:off x="241682" y="5327628"/>
            <a:ext cx="7602141" cy="396643"/>
          </a:xfrm>
          <a:prstGeom prst="rect">
            <a:avLst/>
          </a:prstGeom>
          <a:noFill/>
          <a:ln>
            <a:noFill/>
          </a:ln>
        </p:spPr>
        <p:txBody>
          <a:bodyPr spcFirstLastPara="1" wrap="square" lIns="0" tIns="8156" rIns="0" bIns="0" anchor="t" anchorCtr="0">
            <a:noAutofit/>
          </a:bodyPr>
          <a:lstStyle/>
          <a:p>
            <a:pPr marL="6803"/>
            <a:r>
              <a:rPr lang="en-US" sz="3200" b="1" dirty="0" err="1">
                <a:latin typeface="Calibri" panose="020F0502020204030204" pitchFamily="34" charset="0"/>
                <a:ea typeface="Calibri"/>
                <a:cs typeface="Calibri"/>
                <a:sym typeface="Trebuchet MS"/>
              </a:rPr>
              <a:t>ends_with</a:t>
            </a:r>
            <a:r>
              <a:rPr lang="en-US" sz="3200" b="1" dirty="0">
                <a:latin typeface="Calibri" panose="020F0502020204030204" pitchFamily="34" charset="0"/>
                <a:ea typeface="Calibri"/>
                <a:cs typeface="Calibri"/>
                <a:sym typeface="Trebuchet MS"/>
              </a:rPr>
              <a:t>()  </a:t>
            </a:r>
            <a:r>
              <a:rPr lang="en-US" sz="3200" dirty="0">
                <a:latin typeface="Calibri" panose="020F0502020204030204" pitchFamily="34" charset="0"/>
                <a:ea typeface="Calibri"/>
                <a:cs typeface="Calibri"/>
                <a:sym typeface="Calibri"/>
              </a:rPr>
              <a:t>Select columns that end with…</a:t>
            </a:r>
            <a:endParaRPr sz="3200" dirty="0">
              <a:latin typeface="Calibri" panose="020F0502020204030204" pitchFamily="34" charset="0"/>
              <a:ea typeface="Calibri"/>
              <a:cs typeface="Calibri"/>
              <a:sym typeface="Calibri"/>
            </a:endParaRPr>
          </a:p>
        </p:txBody>
      </p:sp>
      <p:sp>
        <p:nvSpPr>
          <p:cNvPr id="12"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pSp>
        <p:nvGrpSpPr>
          <p:cNvPr id="2" name="Group 1"/>
          <p:cNvGrpSpPr/>
          <p:nvPr/>
        </p:nvGrpSpPr>
        <p:grpSpPr>
          <a:xfrm>
            <a:off x="2297839" y="1583736"/>
            <a:ext cx="9690716" cy="765453"/>
            <a:chOff x="2297839" y="1583736"/>
            <a:chExt cx="9690716" cy="765453"/>
          </a:xfrm>
        </p:grpSpPr>
        <p:sp>
          <p:nvSpPr>
            <p:cNvPr id="13" name="Google Shape;131;p17"/>
            <p:cNvSpPr/>
            <p:nvPr/>
          </p:nvSpPr>
          <p:spPr>
            <a:xfrm>
              <a:off x="2417216" y="1583736"/>
              <a:ext cx="9307938" cy="765453"/>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4" name="Rectangle 13"/>
            <p:cNvSpPr/>
            <p:nvPr/>
          </p:nvSpPr>
          <p:spPr>
            <a:xfrm>
              <a:off x="2297839" y="1663153"/>
              <a:ext cx="9690716" cy="523220"/>
            </a:xfrm>
            <a:prstGeom prst="rect">
              <a:avLst/>
            </a:prstGeom>
          </p:spPr>
          <p:txBody>
            <a:bodyPr wrap="square">
              <a:spAutoFit/>
            </a:bodyPr>
            <a:lstStyle/>
            <a:p>
              <a:pPr marL="146953" lvl="0">
                <a:spcBef>
                  <a:spcPts val="2126"/>
                </a:spcBef>
              </a:pPr>
              <a:r>
                <a:rPr lang="en-US" sz="2800" dirty="0">
                  <a:latin typeface="Consolas" panose="020B0609020204030204" pitchFamily="49" charset="0"/>
                  <a:ea typeface="Courier New"/>
                  <a:cs typeface="Consolas" panose="020B0609020204030204" pitchFamily="49" charset="0"/>
                  <a:sym typeface="Courier New"/>
                </a:rPr>
                <a:t>select(</a:t>
              </a:r>
              <a:r>
                <a:rPr lang="en-US" sz="2800" dirty="0">
                  <a:solidFill>
                    <a:srgbClr val="0365C0"/>
                  </a:solidFill>
                  <a:latin typeface="Consolas" panose="020B0609020204030204" pitchFamily="49" charset="0"/>
                  <a:ea typeface="Courier New"/>
                  <a:cs typeface="Consolas" panose="020B0609020204030204" pitchFamily="49" charset="0"/>
                  <a:sym typeface="Courier New"/>
                </a:rPr>
                <a:t>orders, </a:t>
              </a:r>
              <a:r>
                <a:rPr lang="en-US" sz="2800" dirty="0" err="1">
                  <a:solidFill>
                    <a:schemeClr val="accent3"/>
                  </a:solidFill>
                  <a:latin typeface="Consolas" panose="020B0609020204030204" pitchFamily="49" charset="0"/>
                  <a:ea typeface="Courier New"/>
                  <a:cs typeface="Consolas" panose="020B0609020204030204" pitchFamily="49" charset="0"/>
                  <a:sym typeface="Courier New"/>
                </a:rPr>
                <a:t>order_id:lab_status_c</a:t>
              </a:r>
              <a:r>
                <a:rPr lang="en-US" sz="2800" dirty="0">
                  <a:latin typeface="Consolas" panose="020B0609020204030204" pitchFamily="49" charset="0"/>
                  <a:ea typeface="Courier New"/>
                  <a:cs typeface="Consolas" panose="020B0609020204030204" pitchFamily="49" charset="0"/>
                  <a:sym typeface="Courier New"/>
                </a:rPr>
                <a:t>)</a:t>
              </a:r>
            </a:p>
          </p:txBody>
        </p:sp>
      </p:grpSp>
      <p:grpSp>
        <p:nvGrpSpPr>
          <p:cNvPr id="16" name="Group 15"/>
          <p:cNvGrpSpPr/>
          <p:nvPr/>
        </p:nvGrpSpPr>
        <p:grpSpPr>
          <a:xfrm>
            <a:off x="2297839" y="3043227"/>
            <a:ext cx="11520404" cy="765453"/>
            <a:chOff x="2297839" y="1583736"/>
            <a:chExt cx="11520404" cy="765453"/>
          </a:xfrm>
        </p:grpSpPr>
        <p:sp>
          <p:nvSpPr>
            <p:cNvPr id="17" name="Google Shape;131;p17"/>
            <p:cNvSpPr/>
            <p:nvPr/>
          </p:nvSpPr>
          <p:spPr>
            <a:xfrm>
              <a:off x="2417216" y="1583736"/>
              <a:ext cx="9307938" cy="765453"/>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8" name="Rectangle 17"/>
            <p:cNvSpPr/>
            <p:nvPr/>
          </p:nvSpPr>
          <p:spPr>
            <a:xfrm>
              <a:off x="2297839" y="1663153"/>
              <a:ext cx="11520404" cy="523220"/>
            </a:xfrm>
            <a:prstGeom prst="rect">
              <a:avLst/>
            </a:prstGeom>
          </p:spPr>
          <p:txBody>
            <a:bodyPr wrap="square">
              <a:spAutoFit/>
            </a:bodyPr>
            <a:lstStyle/>
            <a:p>
              <a:pPr marL="146953" lvl="0">
                <a:spcBef>
                  <a:spcPts val="2126"/>
                </a:spcBef>
              </a:pPr>
              <a:r>
                <a:rPr lang="en-US" sz="2800" dirty="0">
                  <a:latin typeface="Consolas" panose="020B0609020204030204" pitchFamily="49" charset="0"/>
                  <a:ea typeface="Courier New"/>
                  <a:cs typeface="Consolas" panose="020B0609020204030204" pitchFamily="49" charset="0"/>
                  <a:sym typeface="Courier New"/>
                </a:rPr>
                <a:t>select(</a:t>
              </a:r>
              <a:r>
                <a:rPr lang="en-US" sz="2800" dirty="0">
                  <a:solidFill>
                    <a:srgbClr val="0365C0"/>
                  </a:solidFill>
                  <a:latin typeface="Consolas" panose="020B0609020204030204" pitchFamily="49" charset="0"/>
                  <a:ea typeface="Courier New"/>
                  <a:cs typeface="Consolas" panose="020B0609020204030204" pitchFamily="49" charset="0"/>
                  <a:sym typeface="Courier New"/>
                </a:rPr>
                <a:t>orders, </a:t>
              </a:r>
              <a:r>
                <a:rPr lang="en-US" sz="2800" dirty="0">
                  <a:solidFill>
                    <a:schemeClr val="accent3"/>
                  </a:solidFill>
                  <a:latin typeface="Consolas" panose="020B0609020204030204" pitchFamily="49" charset="0"/>
                  <a:ea typeface="Courier New"/>
                  <a:cs typeface="Consolas" panose="020B0609020204030204" pitchFamily="49" charset="0"/>
                  <a:sym typeface="Courier New"/>
                </a:rPr>
                <a:t>-c(description, </a:t>
              </a:r>
              <a:r>
                <a:rPr lang="en-US" sz="2800" dirty="0" err="1">
                  <a:solidFill>
                    <a:schemeClr val="accent3"/>
                  </a:solidFill>
                  <a:latin typeface="Consolas" panose="020B0609020204030204" pitchFamily="49" charset="0"/>
                  <a:ea typeface="Courier New"/>
                  <a:cs typeface="Consolas" panose="020B0609020204030204" pitchFamily="49" charset="0"/>
                  <a:sym typeface="Courier New"/>
                </a:rPr>
                <a:t>order_status_c</a:t>
              </a:r>
              <a:r>
                <a:rPr lang="en-US" sz="2800" dirty="0">
                  <a:solidFill>
                    <a:schemeClr val="accent3"/>
                  </a:solidFill>
                  <a:latin typeface="Consolas" panose="020B0609020204030204" pitchFamily="49" charset="0"/>
                  <a:ea typeface="Courier New"/>
                  <a:cs typeface="Consolas" panose="020B0609020204030204" pitchFamily="49" charset="0"/>
                  <a:sym typeface="Courier New"/>
                </a:rPr>
                <a:t>)</a:t>
              </a:r>
              <a:r>
                <a:rPr lang="en-US" sz="2800" dirty="0">
                  <a:latin typeface="Consolas" panose="020B0609020204030204" pitchFamily="49" charset="0"/>
                  <a:ea typeface="Courier New"/>
                  <a:cs typeface="Consolas" panose="020B0609020204030204" pitchFamily="49" charset="0"/>
                  <a:sym typeface="Courier New"/>
                </a:rPr>
                <a:t>)</a:t>
              </a:r>
            </a:p>
          </p:txBody>
        </p:sp>
      </p:grpSp>
      <p:grpSp>
        <p:nvGrpSpPr>
          <p:cNvPr id="19" name="Group 18"/>
          <p:cNvGrpSpPr/>
          <p:nvPr/>
        </p:nvGrpSpPr>
        <p:grpSpPr>
          <a:xfrm>
            <a:off x="2297839" y="4449644"/>
            <a:ext cx="11520404" cy="765453"/>
            <a:chOff x="2297839" y="1583736"/>
            <a:chExt cx="11520404" cy="765453"/>
          </a:xfrm>
        </p:grpSpPr>
        <p:sp>
          <p:nvSpPr>
            <p:cNvPr id="20" name="Google Shape;131;p17"/>
            <p:cNvSpPr/>
            <p:nvPr/>
          </p:nvSpPr>
          <p:spPr>
            <a:xfrm>
              <a:off x="2417216" y="1583736"/>
              <a:ext cx="9307938" cy="765453"/>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21" name="Rectangle 20"/>
            <p:cNvSpPr/>
            <p:nvPr/>
          </p:nvSpPr>
          <p:spPr>
            <a:xfrm>
              <a:off x="2297839" y="1663153"/>
              <a:ext cx="11520404" cy="523220"/>
            </a:xfrm>
            <a:prstGeom prst="rect">
              <a:avLst/>
            </a:prstGeom>
          </p:spPr>
          <p:txBody>
            <a:bodyPr wrap="square">
              <a:spAutoFit/>
            </a:bodyPr>
            <a:lstStyle/>
            <a:p>
              <a:pPr marL="146953" lvl="0">
                <a:spcBef>
                  <a:spcPts val="2126"/>
                </a:spcBef>
              </a:pPr>
              <a:r>
                <a:rPr lang="en-US" sz="2800" dirty="0">
                  <a:latin typeface="Consolas" panose="020B0609020204030204" pitchFamily="49" charset="0"/>
                  <a:ea typeface="Courier New"/>
                  <a:cs typeface="Consolas" panose="020B0609020204030204" pitchFamily="49" charset="0"/>
                  <a:sym typeface="Courier New"/>
                </a:rPr>
                <a:t>select(</a:t>
              </a:r>
              <a:r>
                <a:rPr lang="en-US" sz="2800" dirty="0">
                  <a:solidFill>
                    <a:srgbClr val="0365C0"/>
                  </a:solidFill>
                  <a:latin typeface="Consolas" panose="020B0609020204030204" pitchFamily="49" charset="0"/>
                  <a:ea typeface="Courier New"/>
                  <a:cs typeface="Consolas" panose="020B0609020204030204" pitchFamily="49" charset="0"/>
                  <a:sym typeface="Courier New"/>
                </a:rPr>
                <a:t>orders, </a:t>
              </a:r>
              <a:r>
                <a:rPr lang="en-US" sz="2800" dirty="0" err="1">
                  <a:solidFill>
                    <a:schemeClr val="accent3"/>
                  </a:solidFill>
                  <a:latin typeface="Consolas" panose="020B0609020204030204" pitchFamily="49" charset="0"/>
                  <a:ea typeface="Courier New"/>
                  <a:cs typeface="Consolas" panose="020B0609020204030204" pitchFamily="49" charset="0"/>
                  <a:sym typeface="Courier New"/>
                </a:rPr>
                <a:t>starts_with</a:t>
              </a:r>
              <a:r>
                <a:rPr lang="en-US" sz="2800" dirty="0">
                  <a:solidFill>
                    <a:schemeClr val="accent3"/>
                  </a:solidFill>
                  <a:latin typeface="Consolas" panose="020B0609020204030204" pitchFamily="49" charset="0"/>
                  <a:ea typeface="Courier New"/>
                  <a:cs typeface="Consolas" panose="020B0609020204030204" pitchFamily="49" charset="0"/>
                  <a:sym typeface="Courier New"/>
                </a:rPr>
                <a:t>("order")</a:t>
              </a:r>
              <a:r>
                <a:rPr lang="en-US" sz="2800" dirty="0">
                  <a:latin typeface="Consolas" panose="020B0609020204030204" pitchFamily="49" charset="0"/>
                  <a:ea typeface="Courier New"/>
                  <a:cs typeface="Consolas" panose="020B0609020204030204" pitchFamily="49" charset="0"/>
                  <a:sym typeface="Courier New"/>
                </a:rPr>
                <a:t>)</a:t>
              </a:r>
            </a:p>
          </p:txBody>
        </p:sp>
      </p:grpSp>
      <p:grpSp>
        <p:nvGrpSpPr>
          <p:cNvPr id="23" name="Group 22"/>
          <p:cNvGrpSpPr/>
          <p:nvPr/>
        </p:nvGrpSpPr>
        <p:grpSpPr>
          <a:xfrm>
            <a:off x="2297839" y="5820095"/>
            <a:ext cx="11520404" cy="765453"/>
            <a:chOff x="2297839" y="1583736"/>
            <a:chExt cx="11520404" cy="765453"/>
          </a:xfrm>
        </p:grpSpPr>
        <p:sp>
          <p:nvSpPr>
            <p:cNvPr id="24" name="Google Shape;131;p17"/>
            <p:cNvSpPr/>
            <p:nvPr/>
          </p:nvSpPr>
          <p:spPr>
            <a:xfrm>
              <a:off x="2417216" y="1583736"/>
              <a:ext cx="8509285" cy="765453"/>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25" name="Rectangle 24"/>
            <p:cNvSpPr/>
            <p:nvPr/>
          </p:nvSpPr>
          <p:spPr>
            <a:xfrm>
              <a:off x="2297839" y="1663153"/>
              <a:ext cx="11520404" cy="523220"/>
            </a:xfrm>
            <a:prstGeom prst="rect">
              <a:avLst/>
            </a:prstGeom>
          </p:spPr>
          <p:txBody>
            <a:bodyPr wrap="square">
              <a:spAutoFit/>
            </a:bodyPr>
            <a:lstStyle/>
            <a:p>
              <a:pPr marL="146953" lvl="0">
                <a:spcBef>
                  <a:spcPts val="2126"/>
                </a:spcBef>
              </a:pPr>
              <a:r>
                <a:rPr lang="en-US" sz="2800" dirty="0">
                  <a:latin typeface="Consolas" panose="020B0609020204030204" pitchFamily="49" charset="0"/>
                  <a:ea typeface="Courier New"/>
                  <a:cs typeface="Consolas" panose="020B0609020204030204" pitchFamily="49" charset="0"/>
                  <a:sym typeface="Courier New"/>
                </a:rPr>
                <a:t>select(</a:t>
              </a:r>
              <a:r>
                <a:rPr lang="en-US" sz="2800" dirty="0">
                  <a:solidFill>
                    <a:srgbClr val="0365C0"/>
                  </a:solidFill>
                  <a:latin typeface="Consolas" panose="020B0609020204030204" pitchFamily="49" charset="0"/>
                  <a:ea typeface="Courier New"/>
                  <a:cs typeface="Consolas" panose="020B0609020204030204" pitchFamily="49" charset="0"/>
                  <a:sym typeface="Courier New"/>
                </a:rPr>
                <a:t>orders, </a:t>
              </a:r>
              <a:r>
                <a:rPr lang="en-US" sz="2800" dirty="0" err="1">
                  <a:solidFill>
                    <a:schemeClr val="accent3"/>
                  </a:solidFill>
                  <a:latin typeface="Consolas" panose="020B0609020204030204" pitchFamily="49" charset="0"/>
                  <a:ea typeface="Courier New"/>
                  <a:cs typeface="Consolas" panose="020B0609020204030204" pitchFamily="49" charset="0"/>
                  <a:sym typeface="Courier New"/>
                </a:rPr>
                <a:t>ends_with</a:t>
              </a:r>
              <a:r>
                <a:rPr lang="en-US" sz="2800" dirty="0">
                  <a:solidFill>
                    <a:schemeClr val="accent3"/>
                  </a:solidFill>
                  <a:latin typeface="Consolas" panose="020B0609020204030204" pitchFamily="49" charset="0"/>
                  <a:ea typeface="Courier New"/>
                  <a:cs typeface="Consolas" panose="020B0609020204030204" pitchFamily="49" charset="0"/>
                  <a:sym typeface="Courier New"/>
                </a:rPr>
                <a:t>(“</a:t>
              </a:r>
              <a:r>
                <a:rPr lang="en-US" sz="2800" dirty="0" err="1">
                  <a:solidFill>
                    <a:schemeClr val="accent3"/>
                  </a:solidFill>
                  <a:latin typeface="Consolas" panose="020B0609020204030204" pitchFamily="49" charset="0"/>
                  <a:ea typeface="Courier New"/>
                  <a:cs typeface="Consolas" panose="020B0609020204030204" pitchFamily="49" charset="0"/>
                  <a:sym typeface="Courier New"/>
                </a:rPr>
                <a:t>descr</a:t>
              </a:r>
              <a:r>
                <a:rPr lang="en-US" sz="2800" dirty="0">
                  <a:solidFill>
                    <a:schemeClr val="accent3"/>
                  </a:solidFill>
                  <a:latin typeface="Consolas" panose="020B0609020204030204" pitchFamily="49" charset="0"/>
                  <a:ea typeface="Courier New"/>
                  <a:cs typeface="Consolas" panose="020B0609020204030204" pitchFamily="49" charset="0"/>
                  <a:sym typeface="Courier New"/>
                </a:rPr>
                <a:t>")</a:t>
              </a:r>
              <a:r>
                <a:rPr lang="en-US" sz="2800" dirty="0">
                  <a:latin typeface="Consolas" panose="020B0609020204030204" pitchFamily="49" charset="0"/>
                  <a:ea typeface="Courier New"/>
                  <a:cs typeface="Consolas" panose="020B0609020204030204" pitchFamily="49" charset="0"/>
                  <a:sym typeface="Courier New"/>
                </a:rPr>
                <a:t>)</a:t>
              </a:r>
            </a:p>
          </p:txBody>
        </p:sp>
      </p:grpSp>
      <p:sp>
        <p:nvSpPr>
          <p:cNvPr id="28" name="Google Shape;256;p28"/>
          <p:cNvSpPr txBox="1">
            <a:spLocks/>
          </p:cNvSpPr>
          <p:nvPr/>
        </p:nvSpPr>
        <p:spPr>
          <a:xfrm>
            <a:off x="4006629" y="205149"/>
            <a:ext cx="4821410"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400" b="0" i="0" u="none" strike="noStrike" cap="none">
                <a:solidFill>
                  <a:srgbClr val="005493"/>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r>
              <a:rPr lang="en-US">
                <a:solidFill>
                  <a:srgbClr val="000000"/>
                </a:solidFill>
              </a:rPr>
              <a:t>select() helpers</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8"/>
                                        </p:tgtEl>
                                        <p:attrNameLst>
                                          <p:attrName>style.visibility</p:attrName>
                                        </p:attrNameLst>
                                      </p:cBhvr>
                                      <p:to>
                                        <p:strVal val="visible"/>
                                      </p:to>
                                    </p:set>
                                    <p:animEffect transition="in" filter="fade">
                                      <p:cBhvr>
                                        <p:cTn id="7" dur="500"/>
                                        <p:tgtEl>
                                          <p:spTgt spid="238"/>
                                        </p:tgtEl>
                                      </p:cBhvr>
                                    </p:animEffect>
                                  </p:childTnLst>
                                </p:cTn>
                              </p:par>
                              <p:par>
                                <p:cTn id="8" presetID="10" presetClass="entr" presetSubtype="0"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40"/>
                                        </p:tgtEl>
                                        <p:attrNameLst>
                                          <p:attrName>style.visibility</p:attrName>
                                        </p:attrNameLst>
                                      </p:cBhvr>
                                      <p:to>
                                        <p:strVal val="visible"/>
                                      </p:to>
                                    </p:set>
                                    <p:animEffect transition="in" filter="fade">
                                      <p:cBhvr>
                                        <p:cTn id="15" dur="500"/>
                                        <p:tgtEl>
                                          <p:spTgt spid="240"/>
                                        </p:tgtEl>
                                      </p:cBhvr>
                                    </p:animEffect>
                                  </p:childTnLst>
                                </p:cTn>
                              </p:par>
                              <p:par>
                                <p:cTn id="16" presetID="10" presetClass="entr" presetSubtype="0" fill="hold" nodeType="with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fade">
                                      <p:cBhvr>
                                        <p:cTn id="18" dur="500"/>
                                        <p:tgtEl>
                                          <p:spTgt spid="1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42"/>
                                        </p:tgtEl>
                                        <p:attrNameLst>
                                          <p:attrName>style.visibility</p:attrName>
                                        </p:attrNameLst>
                                      </p:cBhvr>
                                      <p:to>
                                        <p:strVal val="visible"/>
                                      </p:to>
                                    </p:set>
                                    <p:animEffect transition="in" filter="fade">
                                      <p:cBhvr>
                                        <p:cTn id="23" dur="500"/>
                                        <p:tgtEl>
                                          <p:spTgt spid="242"/>
                                        </p:tgtEl>
                                      </p:cBhvr>
                                    </p:animEffect>
                                  </p:childTnLst>
                                </p:cTn>
                              </p:par>
                              <p:par>
                                <p:cTn id="24" presetID="10" presetClass="entr" presetSubtype="0" fill="hold" nodeType="withEffect">
                                  <p:stCondLst>
                                    <p:cond delay="0"/>
                                  </p:stCondLst>
                                  <p:childTnLst>
                                    <p:set>
                                      <p:cBhvr>
                                        <p:cTn id="25" dur="1" fill="hold">
                                          <p:stCondLst>
                                            <p:cond delay="0"/>
                                          </p:stCondLst>
                                        </p:cTn>
                                        <p:tgtEl>
                                          <p:spTgt spid="23"/>
                                        </p:tgtEl>
                                        <p:attrNameLst>
                                          <p:attrName>style.visibility</p:attrName>
                                        </p:attrNameLst>
                                      </p:cBhvr>
                                      <p:to>
                                        <p:strVal val="visible"/>
                                      </p:to>
                                    </p:set>
                                    <p:animEffect transition="in" filter="fade">
                                      <p:cBhvr>
                                        <p:cTn id="26"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8" grpId="0"/>
      <p:bldP spid="240" grpId="0"/>
      <p:bldP spid="242" grpId="0"/>
    </p:bldLst>
  </p:timing>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Shape 254"/>
        <p:cNvGrpSpPr/>
        <p:nvPr/>
      </p:nvGrpSpPr>
      <p:grpSpPr>
        <a:xfrm>
          <a:off x="0" y="0"/>
          <a:ext cx="0" cy="0"/>
          <a:chOff x="0" y="0"/>
          <a:chExt cx="0" cy="0"/>
        </a:xfrm>
      </p:grpSpPr>
      <p:sp>
        <p:nvSpPr>
          <p:cNvPr id="256" name="Google Shape;256;p28"/>
          <p:cNvSpPr txBox="1">
            <a:spLocks noGrp="1"/>
          </p:cNvSpPr>
          <p:nvPr>
            <p:ph type="title"/>
          </p:nvPr>
        </p:nvSpPr>
        <p:spPr>
          <a:xfrm>
            <a:off x="4006629" y="205149"/>
            <a:ext cx="4821410"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select() helpers</a:t>
            </a:r>
            <a:endParaRPr dirty="0"/>
          </a:p>
        </p:txBody>
      </p:sp>
      <p:sp>
        <p:nvSpPr>
          <p:cNvPr id="257" name="Google Shape;257;p28"/>
          <p:cNvSpPr txBox="1"/>
          <p:nvPr/>
        </p:nvSpPr>
        <p:spPr>
          <a:xfrm>
            <a:off x="393537" y="1319112"/>
            <a:ext cx="9466910" cy="396643"/>
          </a:xfrm>
          <a:prstGeom prst="rect">
            <a:avLst/>
          </a:prstGeom>
          <a:noFill/>
          <a:ln>
            <a:noFill/>
          </a:ln>
        </p:spPr>
        <p:txBody>
          <a:bodyPr spcFirstLastPara="1" wrap="square" lIns="0" tIns="8156" rIns="0" bIns="0" anchor="t" anchorCtr="0">
            <a:noAutofit/>
          </a:bodyPr>
          <a:lstStyle/>
          <a:p>
            <a:pPr marL="6803"/>
            <a:r>
              <a:rPr lang="en-US" sz="3200" b="1" dirty="0">
                <a:latin typeface="Calibri" panose="020F0502020204030204" pitchFamily="34" charset="0"/>
                <a:ea typeface="Trebuchet MS"/>
                <a:cs typeface="Trebuchet MS"/>
                <a:sym typeface="Trebuchet MS"/>
              </a:rPr>
              <a:t>contains()    </a:t>
            </a:r>
            <a:r>
              <a:rPr lang="en-US" sz="3200" dirty="0">
                <a:latin typeface="Calibri" panose="020F0502020204030204" pitchFamily="34" charset="0"/>
                <a:ea typeface="Calibri"/>
                <a:cs typeface="Calibri"/>
                <a:sym typeface="Calibri"/>
              </a:rPr>
              <a:t>Select columns whose names contain…</a:t>
            </a:r>
            <a:endParaRPr sz="3200" dirty="0">
              <a:latin typeface="Calibri" panose="020F0502020204030204" pitchFamily="34" charset="0"/>
              <a:ea typeface="Calibri"/>
              <a:cs typeface="Calibri"/>
              <a:sym typeface="Calibri"/>
            </a:endParaRPr>
          </a:p>
        </p:txBody>
      </p:sp>
      <p:sp>
        <p:nvSpPr>
          <p:cNvPr id="10"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pSp>
        <p:nvGrpSpPr>
          <p:cNvPr id="12" name="Group 11"/>
          <p:cNvGrpSpPr/>
          <p:nvPr/>
        </p:nvGrpSpPr>
        <p:grpSpPr>
          <a:xfrm>
            <a:off x="2330959" y="1799835"/>
            <a:ext cx="9690716" cy="654469"/>
            <a:chOff x="2297839" y="1583736"/>
            <a:chExt cx="9690716" cy="765453"/>
          </a:xfrm>
        </p:grpSpPr>
        <p:sp>
          <p:nvSpPr>
            <p:cNvPr id="13" name="Google Shape;131;p17"/>
            <p:cNvSpPr/>
            <p:nvPr/>
          </p:nvSpPr>
          <p:spPr>
            <a:xfrm>
              <a:off x="2417216" y="1583736"/>
              <a:ext cx="9307938" cy="765453"/>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4" name="Rectangle 13"/>
            <p:cNvSpPr/>
            <p:nvPr/>
          </p:nvSpPr>
          <p:spPr>
            <a:xfrm>
              <a:off x="2297839" y="1663153"/>
              <a:ext cx="9690716" cy="611947"/>
            </a:xfrm>
            <a:prstGeom prst="rect">
              <a:avLst/>
            </a:prstGeom>
          </p:spPr>
          <p:txBody>
            <a:bodyPr wrap="square">
              <a:spAutoFit/>
            </a:bodyPr>
            <a:lstStyle/>
            <a:p>
              <a:pPr marL="146953" lvl="0">
                <a:spcBef>
                  <a:spcPts val="2126"/>
                </a:spcBef>
              </a:pPr>
              <a:r>
                <a:rPr lang="en-US" sz="2800" dirty="0">
                  <a:latin typeface="Consolas" panose="020B0609020204030204" pitchFamily="49" charset="0"/>
                  <a:ea typeface="Courier New"/>
                  <a:cs typeface="Consolas" panose="020B0609020204030204" pitchFamily="49" charset="0"/>
                  <a:sym typeface="Courier New"/>
                </a:rPr>
                <a:t>select(</a:t>
              </a:r>
              <a:r>
                <a:rPr lang="en-US" sz="2800" dirty="0">
                  <a:solidFill>
                    <a:srgbClr val="0365C0"/>
                  </a:solidFill>
                  <a:latin typeface="Consolas" panose="020B0609020204030204" pitchFamily="49" charset="0"/>
                  <a:ea typeface="Courier New"/>
                  <a:cs typeface="Consolas" panose="020B0609020204030204" pitchFamily="49" charset="0"/>
                  <a:sym typeface="Courier New"/>
                </a:rPr>
                <a:t>orders, </a:t>
              </a:r>
              <a:r>
                <a:rPr lang="en-US" sz="2800" dirty="0">
                  <a:solidFill>
                    <a:schemeClr val="accent3"/>
                  </a:solidFill>
                  <a:latin typeface="Consolas" panose="020B0609020204030204" pitchFamily="49" charset="0"/>
                  <a:ea typeface="Courier New"/>
                  <a:cs typeface="Consolas" panose="020B0609020204030204" pitchFamily="49" charset="0"/>
                  <a:sym typeface="Courier New"/>
                </a:rPr>
                <a:t>contains("time")</a:t>
              </a:r>
              <a:r>
                <a:rPr lang="en-US" sz="2800" dirty="0">
                  <a:latin typeface="Consolas" panose="020B0609020204030204" pitchFamily="49" charset="0"/>
                  <a:ea typeface="Courier New"/>
                  <a:cs typeface="Consolas" panose="020B0609020204030204" pitchFamily="49" charset="0"/>
                  <a:sym typeface="Courier New"/>
                </a:rPr>
                <a:t>)</a:t>
              </a:r>
            </a:p>
          </p:txBody>
        </p:sp>
      </p:grpSp>
      <p:sp>
        <p:nvSpPr>
          <p:cNvPr id="15" name="Google Shape;257;p28"/>
          <p:cNvSpPr txBox="1"/>
          <p:nvPr/>
        </p:nvSpPr>
        <p:spPr>
          <a:xfrm>
            <a:off x="393537" y="2665867"/>
            <a:ext cx="12871048" cy="396643"/>
          </a:xfrm>
          <a:prstGeom prst="rect">
            <a:avLst/>
          </a:prstGeom>
          <a:noFill/>
          <a:ln>
            <a:noFill/>
          </a:ln>
        </p:spPr>
        <p:txBody>
          <a:bodyPr spcFirstLastPara="1" wrap="square" lIns="0" tIns="8156" rIns="0" bIns="0" anchor="t" anchorCtr="0">
            <a:noAutofit/>
          </a:bodyPr>
          <a:lstStyle/>
          <a:p>
            <a:pPr marL="6803"/>
            <a:r>
              <a:rPr lang="en-US" sz="3200" b="1" dirty="0">
                <a:latin typeface="Calibri" panose="020F0502020204030204" pitchFamily="34" charset="0"/>
                <a:ea typeface="Trebuchet MS"/>
                <a:cs typeface="Trebuchet MS"/>
                <a:sym typeface="Trebuchet MS"/>
              </a:rPr>
              <a:t>matches()    </a:t>
            </a:r>
            <a:r>
              <a:rPr lang="en-US" sz="3200" dirty="0">
                <a:latin typeface="Calibri" panose="020F0502020204030204" pitchFamily="34" charset="0"/>
                <a:ea typeface="Calibri"/>
                <a:cs typeface="Calibri"/>
                <a:sym typeface="Calibri"/>
              </a:rPr>
              <a:t>Select columns whose names match regular expression</a:t>
            </a:r>
            <a:endParaRPr sz="3200" dirty="0">
              <a:latin typeface="Calibri" panose="020F0502020204030204" pitchFamily="34" charset="0"/>
              <a:ea typeface="Calibri"/>
              <a:cs typeface="Calibri"/>
              <a:sym typeface="Calibri"/>
            </a:endParaRPr>
          </a:p>
        </p:txBody>
      </p:sp>
      <p:grpSp>
        <p:nvGrpSpPr>
          <p:cNvPr id="16" name="Group 15"/>
          <p:cNvGrpSpPr/>
          <p:nvPr/>
        </p:nvGrpSpPr>
        <p:grpSpPr>
          <a:xfrm>
            <a:off x="2338112" y="3211493"/>
            <a:ext cx="9690716" cy="654469"/>
            <a:chOff x="2297839" y="1583736"/>
            <a:chExt cx="9690716" cy="765453"/>
          </a:xfrm>
        </p:grpSpPr>
        <p:sp>
          <p:nvSpPr>
            <p:cNvPr id="17" name="Google Shape;131;p17"/>
            <p:cNvSpPr/>
            <p:nvPr/>
          </p:nvSpPr>
          <p:spPr>
            <a:xfrm>
              <a:off x="2417216" y="1583736"/>
              <a:ext cx="9307938" cy="765453"/>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8" name="Rectangle 17"/>
            <p:cNvSpPr/>
            <p:nvPr/>
          </p:nvSpPr>
          <p:spPr>
            <a:xfrm>
              <a:off x="2297839" y="1663153"/>
              <a:ext cx="9690716" cy="611947"/>
            </a:xfrm>
            <a:prstGeom prst="rect">
              <a:avLst/>
            </a:prstGeom>
          </p:spPr>
          <p:txBody>
            <a:bodyPr wrap="square">
              <a:spAutoFit/>
            </a:bodyPr>
            <a:lstStyle/>
            <a:p>
              <a:pPr marL="146953" lvl="0">
                <a:spcBef>
                  <a:spcPts val="2126"/>
                </a:spcBef>
              </a:pPr>
              <a:r>
                <a:rPr lang="en-US" sz="2800" dirty="0">
                  <a:latin typeface="Consolas" panose="020B0609020204030204" pitchFamily="49" charset="0"/>
                  <a:ea typeface="Courier New"/>
                  <a:cs typeface="Consolas" panose="020B0609020204030204" pitchFamily="49" charset="0"/>
                  <a:sym typeface="Courier New"/>
                </a:rPr>
                <a:t>select(</a:t>
              </a:r>
              <a:r>
                <a:rPr lang="en-US" sz="2800" dirty="0">
                  <a:solidFill>
                    <a:srgbClr val="0365C0"/>
                  </a:solidFill>
                  <a:latin typeface="Consolas" panose="020B0609020204030204" pitchFamily="49" charset="0"/>
                  <a:ea typeface="Courier New"/>
                  <a:cs typeface="Consolas" panose="020B0609020204030204" pitchFamily="49" charset="0"/>
                  <a:sym typeface="Courier New"/>
                </a:rPr>
                <a:t>orders, </a:t>
              </a:r>
              <a:r>
                <a:rPr lang="en-US" sz="2800" dirty="0">
                  <a:solidFill>
                    <a:schemeClr val="accent3"/>
                  </a:solidFill>
                  <a:latin typeface="Consolas" panose="020B0609020204030204" pitchFamily="49" charset="0"/>
                  <a:ea typeface="Courier New"/>
                  <a:cs typeface="Consolas" panose="020B0609020204030204" pitchFamily="49" charset="0"/>
                  <a:sym typeface="Courier New"/>
                </a:rPr>
                <a:t>matches("^.{4}$")</a:t>
              </a:r>
              <a:r>
                <a:rPr lang="en-US" sz="2800" dirty="0">
                  <a:latin typeface="Consolas" panose="020B0609020204030204" pitchFamily="49" charset="0"/>
                  <a:ea typeface="Courier New"/>
                  <a:cs typeface="Consolas" panose="020B0609020204030204" pitchFamily="49" charset="0"/>
                  <a:sym typeface="Courier New"/>
                </a:rPr>
                <a:t>)</a:t>
              </a:r>
            </a:p>
          </p:txBody>
        </p: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Shape 266"/>
        <p:cNvGrpSpPr/>
        <p:nvPr/>
      </p:nvGrpSpPr>
      <p:grpSpPr>
        <a:xfrm>
          <a:off x="0" y="0"/>
          <a:ext cx="0" cy="0"/>
          <a:chOff x="0" y="0"/>
          <a:chExt cx="0" cy="0"/>
        </a:xfrm>
      </p:grpSpPr>
      <p:sp>
        <p:nvSpPr>
          <p:cNvPr id="268" name="Google Shape;268;p29"/>
          <p:cNvSpPr/>
          <p:nvPr/>
        </p:nvSpPr>
        <p:spPr>
          <a:xfrm>
            <a:off x="879676" y="2254092"/>
            <a:ext cx="5047965" cy="3551524"/>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69" name="Google Shape;269;p29"/>
          <p:cNvSpPr/>
          <p:nvPr/>
        </p:nvSpPr>
        <p:spPr>
          <a:xfrm>
            <a:off x="4201609" y="2862875"/>
            <a:ext cx="2438569" cy="2576945"/>
          </a:xfrm>
          <a:custGeom>
            <a:avLst/>
            <a:gdLst>
              <a:gd name="connsiteX0" fmla="*/ 2256215 w 10447599"/>
              <a:gd name="connsiteY0" fmla="*/ 0 h 3976184"/>
              <a:gd name="connsiteX1" fmla="*/ 0 w 10447599"/>
              <a:gd name="connsiteY1" fmla="*/ 3150 h 3976184"/>
              <a:gd name="connsiteX2" fmla="*/ 7843 w 10447599"/>
              <a:gd name="connsiteY2" fmla="*/ 1342416 h 3976184"/>
              <a:gd name="connsiteX3" fmla="*/ 3453340 w 10447599"/>
              <a:gd name="connsiteY3" fmla="*/ 3976184 h 3976184"/>
              <a:gd name="connsiteX4" fmla="*/ 10447599 w 10447599"/>
              <a:gd name="connsiteY4" fmla="*/ 247667 h 3976184"/>
              <a:gd name="connsiteX5" fmla="*/ 2256215 w 10447599"/>
              <a:gd name="connsiteY5" fmla="*/ 0 h 3976184"/>
              <a:gd name="connsiteX0" fmla="*/ 2256215 w 10447599"/>
              <a:gd name="connsiteY0" fmla="*/ 0 h 3986113"/>
              <a:gd name="connsiteX1" fmla="*/ 0 w 10447599"/>
              <a:gd name="connsiteY1" fmla="*/ 3150 h 3986113"/>
              <a:gd name="connsiteX2" fmla="*/ 7843 w 10447599"/>
              <a:gd name="connsiteY2" fmla="*/ 1342416 h 3986113"/>
              <a:gd name="connsiteX3" fmla="*/ 3563289 w 10447599"/>
              <a:gd name="connsiteY3" fmla="*/ 3986113 h 3986113"/>
              <a:gd name="connsiteX4" fmla="*/ 10447599 w 10447599"/>
              <a:gd name="connsiteY4" fmla="*/ 247667 h 3986113"/>
              <a:gd name="connsiteX5" fmla="*/ 2256215 w 10447599"/>
              <a:gd name="connsiteY5" fmla="*/ 0 h 3986113"/>
              <a:gd name="connsiteX0" fmla="*/ 2256215 w 9641301"/>
              <a:gd name="connsiteY0" fmla="*/ 0 h 3986113"/>
              <a:gd name="connsiteX1" fmla="*/ 0 w 9641301"/>
              <a:gd name="connsiteY1" fmla="*/ 3150 h 3986113"/>
              <a:gd name="connsiteX2" fmla="*/ 7843 w 9641301"/>
              <a:gd name="connsiteY2" fmla="*/ 1342416 h 3986113"/>
              <a:gd name="connsiteX3" fmla="*/ 3563289 w 9641301"/>
              <a:gd name="connsiteY3" fmla="*/ 3986113 h 3986113"/>
              <a:gd name="connsiteX4" fmla="*/ 9641301 w 9641301"/>
              <a:gd name="connsiteY4" fmla="*/ 227810 h 3986113"/>
              <a:gd name="connsiteX5" fmla="*/ 2256215 w 9641301"/>
              <a:gd name="connsiteY5" fmla="*/ 0 h 3986113"/>
              <a:gd name="connsiteX0" fmla="*/ 2256215 w 3665243"/>
              <a:gd name="connsiteY0" fmla="*/ 211000 h 4197113"/>
              <a:gd name="connsiteX1" fmla="*/ 0 w 3665243"/>
              <a:gd name="connsiteY1" fmla="*/ 214150 h 4197113"/>
              <a:gd name="connsiteX2" fmla="*/ 7843 w 3665243"/>
              <a:gd name="connsiteY2" fmla="*/ 1553416 h 4197113"/>
              <a:gd name="connsiteX3" fmla="*/ 3563289 w 3665243"/>
              <a:gd name="connsiteY3" fmla="*/ 4197113 h 4197113"/>
              <a:gd name="connsiteX4" fmla="*/ 3665243 w 3665243"/>
              <a:gd name="connsiteY4" fmla="*/ 0 h 4197113"/>
              <a:gd name="connsiteX5" fmla="*/ 2256215 w 3665243"/>
              <a:gd name="connsiteY5" fmla="*/ 211000 h 4197113"/>
              <a:gd name="connsiteX0" fmla="*/ 2256215 w 3665243"/>
              <a:gd name="connsiteY0" fmla="*/ 104622 h 4197113"/>
              <a:gd name="connsiteX1" fmla="*/ 0 w 3665243"/>
              <a:gd name="connsiteY1" fmla="*/ 214150 h 4197113"/>
              <a:gd name="connsiteX2" fmla="*/ 7843 w 3665243"/>
              <a:gd name="connsiteY2" fmla="*/ 1553416 h 4197113"/>
              <a:gd name="connsiteX3" fmla="*/ 3563289 w 3665243"/>
              <a:gd name="connsiteY3" fmla="*/ 4197113 h 4197113"/>
              <a:gd name="connsiteX4" fmla="*/ 3665243 w 3665243"/>
              <a:gd name="connsiteY4" fmla="*/ 0 h 4197113"/>
              <a:gd name="connsiteX5" fmla="*/ 2256215 w 3665243"/>
              <a:gd name="connsiteY5" fmla="*/ 104622 h 4197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65243" h="4197113" extrusionOk="0">
                <a:moveTo>
                  <a:pt x="2256215" y="104622"/>
                </a:moveTo>
                <a:lnTo>
                  <a:pt x="0" y="214150"/>
                </a:lnTo>
                <a:cubicBezTo>
                  <a:pt x="2614" y="660572"/>
                  <a:pt x="5229" y="1106994"/>
                  <a:pt x="7843" y="1553416"/>
                </a:cubicBezTo>
                <a:lnTo>
                  <a:pt x="3563289" y="4197113"/>
                </a:lnTo>
                <a:lnTo>
                  <a:pt x="3665243" y="0"/>
                </a:lnTo>
                <a:lnTo>
                  <a:pt x="2256215" y="104622"/>
                </a:lnTo>
                <a:close/>
              </a:path>
            </a:pathLst>
          </a:custGeom>
          <a:solidFill>
            <a:srgbClr val="000000">
              <a:alpha val="38823"/>
            </a:srgbClr>
          </a:solidFill>
          <a:ln>
            <a:noFill/>
          </a:ln>
        </p:spPr>
        <p:txBody>
          <a:bodyPr spcFirstLastPara="1" wrap="square" lIns="0" tIns="0" rIns="0" bIns="0" anchor="t" anchorCtr="0">
            <a:noAutofit/>
          </a:bodyPr>
          <a:lstStyle/>
          <a:p>
            <a:endParaRPr sz="964"/>
          </a:p>
        </p:txBody>
      </p:sp>
      <p:sp>
        <p:nvSpPr>
          <p:cNvPr id="270" name="Google Shape;270;p29"/>
          <p:cNvSpPr/>
          <p:nvPr/>
        </p:nvSpPr>
        <p:spPr>
          <a:xfrm>
            <a:off x="4201610" y="2997843"/>
            <a:ext cx="1557521" cy="821803"/>
          </a:xfrm>
          <a:custGeom>
            <a:avLst/>
            <a:gdLst/>
            <a:ahLst/>
            <a:cxnLst/>
            <a:rect l="l" t="t" r="r" b="b"/>
            <a:pathLst>
              <a:path w="1908809" h="1214754" extrusionOk="0">
                <a:moveTo>
                  <a:pt x="0" y="0"/>
                </a:moveTo>
                <a:lnTo>
                  <a:pt x="1908437" y="0"/>
                </a:lnTo>
                <a:lnTo>
                  <a:pt x="1908437" y="1214400"/>
                </a:lnTo>
                <a:lnTo>
                  <a:pt x="0" y="1214400"/>
                </a:lnTo>
                <a:lnTo>
                  <a:pt x="0" y="0"/>
                </a:lnTo>
                <a:close/>
              </a:path>
            </a:pathLst>
          </a:custGeom>
          <a:solidFill>
            <a:srgbClr val="53585F">
              <a:alpha val="60392"/>
            </a:srgbClr>
          </a:solidFill>
          <a:ln>
            <a:noFill/>
          </a:ln>
        </p:spPr>
        <p:txBody>
          <a:bodyPr spcFirstLastPara="1" wrap="square" lIns="0" tIns="0" rIns="0" bIns="0" anchor="t" anchorCtr="0">
            <a:noAutofit/>
          </a:bodyPr>
          <a:lstStyle/>
          <a:p>
            <a:endParaRPr sz="964"/>
          </a:p>
        </p:txBody>
      </p:sp>
      <p:sp>
        <p:nvSpPr>
          <p:cNvPr id="271" name="Google Shape;271;p29"/>
          <p:cNvSpPr txBox="1">
            <a:spLocks noGrp="1"/>
          </p:cNvSpPr>
          <p:nvPr>
            <p:ph type="title"/>
          </p:nvPr>
        </p:nvSpPr>
        <p:spPr>
          <a:xfrm>
            <a:off x="4344672" y="995527"/>
            <a:ext cx="3515464" cy="762429"/>
          </a:xfrm>
          <a:prstGeom prst="rect">
            <a:avLst/>
          </a:prstGeom>
          <a:noFill/>
          <a:ln>
            <a:noFill/>
          </a:ln>
        </p:spPr>
        <p:txBody>
          <a:bodyPr spcFirstLastPara="1" wrap="square" lIns="0" tIns="8839" rIns="0" bIns="0" anchor="t" anchorCtr="0">
            <a:noAutofit/>
          </a:bodyPr>
          <a:lstStyle/>
          <a:p>
            <a:pPr marL="6803"/>
            <a:r>
              <a:rPr lang="en-US" sz="4312">
                <a:solidFill>
                  <a:srgbClr val="000000"/>
                </a:solidFill>
              </a:rPr>
              <a:t>select() helpers</a:t>
            </a:r>
            <a:endParaRPr sz="4312"/>
          </a:p>
        </p:txBody>
      </p:sp>
      <p:sp>
        <p:nvSpPr>
          <p:cNvPr id="9" name="Google Shape;46;p7"/>
          <p:cNvSpPr>
            <a:spLocks noChangeAspect="1"/>
          </p:cNvSpPr>
          <p:nvPr/>
        </p:nvSpPr>
        <p:spPr>
          <a:xfrm>
            <a:off x="11152671" y="5805616"/>
            <a:ext cx="776274" cy="835671"/>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endParaRPr sz="964"/>
          </a:p>
        </p:txBody>
      </p:sp>
      <p:pic>
        <p:nvPicPr>
          <p:cNvPr id="2" name="Picture 1"/>
          <p:cNvPicPr>
            <a:picLocks noChangeAspect="1"/>
          </p:cNvPicPr>
          <p:nvPr/>
        </p:nvPicPr>
        <p:blipFill>
          <a:blip r:embed="rId5"/>
          <a:stretch>
            <a:fillRect/>
          </a:stretch>
        </p:blipFill>
        <p:spPr>
          <a:xfrm>
            <a:off x="6578881" y="2852294"/>
            <a:ext cx="3740777" cy="2588975"/>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0" y="0"/>
            <a:ext cx="12192000" cy="6857518"/>
          </a:xfrm>
          <a:custGeom>
            <a:avLst/>
            <a:gdLst>
              <a:gd name="connsiteX0" fmla="*/ 9692640 w 12192000"/>
              <a:gd name="connsiteY0" fmla="*/ 5694218 h 6857518"/>
              <a:gd name="connsiteX1" fmla="*/ 9692640 w 12192000"/>
              <a:gd name="connsiteY1" fmla="*/ 6321565 h 6857518"/>
              <a:gd name="connsiteX2" fmla="*/ 11813437 w 12192000"/>
              <a:gd name="connsiteY2" fmla="*/ 6321565 h 6857518"/>
              <a:gd name="connsiteX3" fmla="*/ 11813437 w 12192000"/>
              <a:gd name="connsiteY3" fmla="*/ 5694218 h 6857518"/>
              <a:gd name="connsiteX4" fmla="*/ 0 w 12192000"/>
              <a:gd name="connsiteY4" fmla="*/ 0 h 6857518"/>
              <a:gd name="connsiteX5" fmla="*/ 12192000 w 12192000"/>
              <a:gd name="connsiteY5" fmla="*/ 0 h 6857518"/>
              <a:gd name="connsiteX6" fmla="*/ 12192000 w 12192000"/>
              <a:gd name="connsiteY6" fmla="*/ 6857518 h 6857518"/>
              <a:gd name="connsiteX7" fmla="*/ 0 w 12192000"/>
              <a:gd name="connsiteY7" fmla="*/ 6857518 h 6857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7518">
                <a:moveTo>
                  <a:pt x="9692640" y="5694218"/>
                </a:moveTo>
                <a:lnTo>
                  <a:pt x="9692640" y="6321565"/>
                </a:lnTo>
                <a:lnTo>
                  <a:pt x="11813437" y="6321565"/>
                </a:lnTo>
                <a:lnTo>
                  <a:pt x="11813437" y="5694218"/>
                </a:lnTo>
                <a:close/>
                <a:moveTo>
                  <a:pt x="0" y="0"/>
                </a:moveTo>
                <a:lnTo>
                  <a:pt x="12192000" y="0"/>
                </a:lnTo>
                <a:lnTo>
                  <a:pt x="12192000" y="6857518"/>
                </a:lnTo>
                <a:lnTo>
                  <a:pt x="0" y="6857518"/>
                </a:lnTo>
                <a:close/>
              </a:path>
            </a:pathLst>
          </a:cu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5" name="Google Shape;53;p8"/>
          <p:cNvSpPr txBox="1"/>
          <p:nvPr/>
        </p:nvSpPr>
        <p:spPr>
          <a:xfrm>
            <a:off x="4457085" y="422246"/>
            <a:ext cx="3277829" cy="914464"/>
          </a:xfrm>
          <a:prstGeom prst="rect">
            <a:avLst/>
          </a:prstGeom>
          <a:noFill/>
          <a:ln>
            <a:noFill/>
          </a:ln>
        </p:spPr>
        <p:txBody>
          <a:bodyPr spcFirstLastPara="1" wrap="square" lIns="0" tIns="8504" rIns="0" bIns="0" anchor="t" anchorCtr="0">
            <a:noAutofit/>
          </a:bodyPr>
          <a:lstStyle/>
          <a:p>
            <a:pPr marL="6803"/>
            <a:r>
              <a:rPr lang="en-US" sz="5196" dirty="0">
                <a:solidFill>
                  <a:srgbClr val="005493"/>
                </a:solidFill>
                <a:latin typeface="Calibri"/>
                <a:ea typeface="Calibri"/>
                <a:cs typeface="Calibri"/>
                <a:sym typeface="Calibri"/>
              </a:rPr>
              <a:t>Consider 1</a:t>
            </a:r>
            <a:endParaRPr sz="5196" dirty="0">
              <a:latin typeface="Calibri"/>
              <a:ea typeface="Calibri"/>
              <a:cs typeface="Calibri"/>
              <a:sym typeface="Calibri"/>
            </a:endParaRPr>
          </a:p>
        </p:txBody>
      </p:sp>
      <p:sp>
        <p:nvSpPr>
          <p:cNvPr id="7" name="Google Shape;280;p30"/>
          <p:cNvSpPr txBox="1"/>
          <p:nvPr/>
        </p:nvSpPr>
        <p:spPr>
          <a:xfrm>
            <a:off x="572429" y="1832149"/>
            <a:ext cx="11672912" cy="4105607"/>
          </a:xfrm>
          <a:prstGeom prst="rect">
            <a:avLst/>
          </a:prstGeom>
          <a:noFill/>
          <a:ln>
            <a:noFill/>
          </a:ln>
        </p:spPr>
        <p:txBody>
          <a:bodyPr spcFirstLastPara="1" wrap="square" lIns="0" tIns="6804" rIns="0" bIns="0" anchor="t" anchorCtr="0">
            <a:noAutofit/>
          </a:bodyPr>
          <a:lstStyle/>
          <a:p>
            <a:pPr marL="6803"/>
            <a:r>
              <a:rPr lang="en-US" sz="2571" dirty="0">
                <a:solidFill>
                  <a:srgbClr val="005493"/>
                </a:solidFill>
                <a:latin typeface="Calibri"/>
                <a:ea typeface="Calibri"/>
                <a:cs typeface="Calibri"/>
                <a:sym typeface="Calibri"/>
              </a:rPr>
              <a:t>Which of these is NOT a way to </a:t>
            </a:r>
            <a:r>
              <a:rPr lang="en-US" sz="2571" i="1" dirty="0">
                <a:solidFill>
                  <a:srgbClr val="005493"/>
                </a:solidFill>
                <a:latin typeface="Calibri"/>
                <a:ea typeface="Calibri"/>
                <a:cs typeface="Calibri"/>
                <a:sym typeface="Calibri"/>
              </a:rPr>
              <a:t>remove </a:t>
            </a:r>
            <a:r>
              <a:rPr lang="en-US" sz="2571" dirty="0">
                <a:solidFill>
                  <a:srgbClr val="005493"/>
                </a:solidFill>
                <a:latin typeface="Calibri"/>
                <a:ea typeface="Calibri"/>
                <a:cs typeface="Calibri"/>
                <a:sym typeface="Calibri"/>
              </a:rPr>
              <a:t>the columns that represent status codes</a:t>
            </a:r>
          </a:p>
          <a:p>
            <a:pPr marL="6803"/>
            <a:r>
              <a:rPr lang="en-US" sz="2571" dirty="0">
                <a:solidFill>
                  <a:srgbClr val="005493"/>
                </a:solidFill>
                <a:latin typeface="Calibri"/>
                <a:ea typeface="Calibri"/>
                <a:cs typeface="Calibri"/>
                <a:sym typeface="Calibri"/>
              </a:rPr>
              <a:t>(i.e. codes for lab status, order status, and cancelation)?</a:t>
            </a:r>
          </a:p>
          <a:p>
            <a:pPr marL="6803"/>
            <a:endParaRPr sz="2571" dirty="0">
              <a:latin typeface="Calibri"/>
              <a:ea typeface="Calibri"/>
              <a:cs typeface="Calibri"/>
              <a:sym typeface="Calibri"/>
            </a:endParaRPr>
          </a:p>
          <a:p>
            <a:pPr marR="243221">
              <a:lnSpc>
                <a:spcPct val="150000"/>
              </a:lnSpc>
              <a:buClr>
                <a:schemeClr val="dk1"/>
              </a:buClr>
              <a:buSzPts val="1100"/>
            </a:pPr>
            <a:r>
              <a:rPr lang="en-US" sz="2400" dirty="0">
                <a:solidFill>
                  <a:srgbClr val="164F86"/>
                </a:solidFill>
                <a:latin typeface="Consolas" panose="020B0609020204030204" pitchFamily="49" charset="0"/>
                <a:ea typeface="Courier New"/>
                <a:cs typeface="Consolas" panose="020B0609020204030204" pitchFamily="49" charset="0"/>
                <a:sym typeface="Courier New"/>
              </a:rPr>
              <a:t>select(orders, -</a:t>
            </a:r>
            <a:r>
              <a:rPr lang="en-US" sz="2400" dirty="0" err="1">
                <a:solidFill>
                  <a:srgbClr val="164F86"/>
                </a:solidFill>
                <a:latin typeface="Consolas" panose="020B0609020204030204" pitchFamily="49" charset="0"/>
                <a:ea typeface="Courier New"/>
                <a:cs typeface="Consolas" panose="020B0609020204030204" pitchFamily="49" charset="0"/>
                <a:sym typeface="Courier New"/>
              </a:rPr>
              <a:t>ends_with</a:t>
            </a:r>
            <a:r>
              <a:rPr lang="en-US" sz="2400" dirty="0">
                <a:solidFill>
                  <a:srgbClr val="164F86"/>
                </a:solidFill>
                <a:latin typeface="Consolas" panose="020B0609020204030204" pitchFamily="49" charset="0"/>
                <a:ea typeface="Courier New"/>
                <a:cs typeface="Consolas" panose="020B0609020204030204" pitchFamily="49" charset="0"/>
                <a:sym typeface="Courier New"/>
              </a:rPr>
              <a:t>("_c"))</a:t>
            </a:r>
          </a:p>
          <a:p>
            <a:pPr marR="243221" indent="-1285841">
              <a:lnSpc>
                <a:spcPct val="150000"/>
              </a:lnSpc>
              <a:buSzPts val="1100"/>
            </a:pPr>
            <a:r>
              <a:rPr lang="en-US" sz="2400" dirty="0">
                <a:solidFill>
                  <a:srgbClr val="164F86"/>
                </a:solidFill>
                <a:latin typeface="Consolas" panose="020B0609020204030204" pitchFamily="49" charset="0"/>
                <a:ea typeface="Courier New"/>
                <a:cs typeface="Consolas" panose="020B0609020204030204" pitchFamily="49" charset="0"/>
                <a:sym typeface="Courier New"/>
              </a:rPr>
              <a:t>select(orders, -c(</a:t>
            </a:r>
            <a:r>
              <a:rPr lang="en-US" sz="2400" dirty="0" err="1">
                <a:solidFill>
                  <a:srgbClr val="164F86"/>
                </a:solidFill>
                <a:latin typeface="Consolas" panose="020B0609020204030204" pitchFamily="49" charset="0"/>
                <a:ea typeface="Courier New"/>
                <a:cs typeface="Consolas" panose="020B0609020204030204" pitchFamily="49" charset="0"/>
                <a:sym typeface="Courier New"/>
              </a:rPr>
              <a:t>lab_status_c</a:t>
            </a:r>
            <a:r>
              <a:rPr lang="en-US" sz="2400" dirty="0">
                <a:solidFill>
                  <a:srgbClr val="164F86"/>
                </a:solidFill>
                <a:latin typeface="Consolas" panose="020B0609020204030204" pitchFamily="49" charset="0"/>
                <a:ea typeface="Courier New"/>
                <a:cs typeface="Consolas" panose="020B0609020204030204" pitchFamily="49" charset="0"/>
                <a:sym typeface="Courier New"/>
              </a:rPr>
              <a:t>, </a:t>
            </a:r>
            <a:r>
              <a:rPr lang="en-US" sz="2400" dirty="0" err="1">
                <a:solidFill>
                  <a:srgbClr val="164F86"/>
                </a:solidFill>
                <a:latin typeface="Consolas" panose="020B0609020204030204" pitchFamily="49" charset="0"/>
                <a:ea typeface="Courier New"/>
                <a:cs typeface="Consolas" panose="020B0609020204030204" pitchFamily="49" charset="0"/>
                <a:sym typeface="Courier New"/>
              </a:rPr>
              <a:t>order_status_c</a:t>
            </a:r>
            <a:r>
              <a:rPr lang="en-US" sz="2400" dirty="0">
                <a:solidFill>
                  <a:srgbClr val="164F86"/>
                </a:solidFill>
                <a:latin typeface="Consolas" panose="020B0609020204030204" pitchFamily="49" charset="0"/>
                <a:ea typeface="Courier New"/>
                <a:cs typeface="Consolas" panose="020B0609020204030204" pitchFamily="49" charset="0"/>
                <a:sym typeface="Courier New"/>
              </a:rPr>
              <a:t>, </a:t>
            </a:r>
            <a:r>
              <a:rPr lang="en-US" sz="2400" dirty="0" err="1">
                <a:solidFill>
                  <a:srgbClr val="164F86"/>
                </a:solidFill>
                <a:latin typeface="Consolas" panose="020B0609020204030204" pitchFamily="49" charset="0"/>
                <a:ea typeface="Courier New"/>
                <a:cs typeface="Consolas" panose="020B0609020204030204" pitchFamily="49" charset="0"/>
                <a:sym typeface="Courier New"/>
              </a:rPr>
              <a:t>reason_for_canc_c</a:t>
            </a:r>
            <a:r>
              <a:rPr lang="en-US" sz="2400" dirty="0">
                <a:solidFill>
                  <a:srgbClr val="164F86"/>
                </a:solidFill>
                <a:latin typeface="Consolas" panose="020B0609020204030204" pitchFamily="49" charset="0"/>
                <a:ea typeface="Courier New"/>
                <a:cs typeface="Consolas" panose="020B0609020204030204" pitchFamily="49" charset="0"/>
                <a:sym typeface="Courier New"/>
              </a:rPr>
              <a:t>))</a:t>
            </a:r>
          </a:p>
          <a:p>
            <a:pPr marR="243221">
              <a:lnSpc>
                <a:spcPct val="150000"/>
              </a:lnSpc>
              <a:buClr>
                <a:schemeClr val="dk1"/>
              </a:buClr>
              <a:buSzPts val="1100"/>
            </a:pPr>
            <a:r>
              <a:rPr lang="en-US" sz="2400" dirty="0">
                <a:solidFill>
                  <a:srgbClr val="164F86"/>
                </a:solidFill>
                <a:latin typeface="Consolas" panose="020B0609020204030204" pitchFamily="49" charset="0"/>
                <a:ea typeface="Courier New"/>
                <a:cs typeface="Consolas" panose="020B0609020204030204" pitchFamily="49" charset="0"/>
                <a:sym typeface="Courier New"/>
              </a:rPr>
              <a:t>select(orders, -c(6,8,10))</a:t>
            </a:r>
          </a:p>
          <a:p>
            <a:pPr marR="243221">
              <a:lnSpc>
                <a:spcPct val="150000"/>
              </a:lnSpc>
              <a:buSzPts val="1100"/>
            </a:pPr>
            <a:r>
              <a:rPr lang="en-US" sz="2400" dirty="0">
                <a:solidFill>
                  <a:srgbClr val="164F86"/>
                </a:solidFill>
                <a:latin typeface="Consolas" panose="020B0609020204030204" pitchFamily="49" charset="0"/>
                <a:ea typeface="Courier New"/>
                <a:cs typeface="Consolas" panose="020B0609020204030204" pitchFamily="49" charset="0"/>
                <a:sym typeface="Courier New"/>
              </a:rPr>
              <a:t>select(orders, -contains("status"))</a:t>
            </a:r>
          </a:p>
        </p:txBody>
      </p:sp>
    </p:spTree>
    <p:extLst>
      <p:ext uri="{BB962C8B-B14F-4D97-AF65-F5344CB8AC3E}">
        <p14:creationId xmlns:p14="http://schemas.microsoft.com/office/powerpoint/2010/main" val="1604479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30"/>
          <p:cNvSpPr/>
          <p:nvPr/>
        </p:nvSpPr>
        <p:spPr>
          <a:xfrm>
            <a:off x="-60959" y="0"/>
            <a:ext cx="12306300" cy="6928624"/>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80" name="Google Shape;280;p30"/>
          <p:cNvSpPr txBox="1"/>
          <p:nvPr/>
        </p:nvSpPr>
        <p:spPr>
          <a:xfrm>
            <a:off x="572429" y="1832149"/>
            <a:ext cx="11672912" cy="4105607"/>
          </a:xfrm>
          <a:prstGeom prst="rect">
            <a:avLst/>
          </a:prstGeom>
          <a:noFill/>
          <a:ln>
            <a:noFill/>
          </a:ln>
        </p:spPr>
        <p:txBody>
          <a:bodyPr spcFirstLastPara="1" wrap="square" lIns="0" tIns="6804" rIns="0" bIns="0" anchor="t" anchorCtr="0">
            <a:noAutofit/>
          </a:bodyPr>
          <a:lstStyle/>
          <a:p>
            <a:pPr marL="6803"/>
            <a:r>
              <a:rPr lang="en-US" sz="2571" dirty="0">
                <a:solidFill>
                  <a:srgbClr val="005493"/>
                </a:solidFill>
                <a:latin typeface="Calibri"/>
                <a:ea typeface="Calibri"/>
                <a:cs typeface="Calibri"/>
                <a:sym typeface="Calibri"/>
              </a:rPr>
              <a:t>Which of these is NOT a way to </a:t>
            </a:r>
            <a:r>
              <a:rPr lang="en-US" sz="2571" i="1" dirty="0">
                <a:solidFill>
                  <a:srgbClr val="005493"/>
                </a:solidFill>
                <a:latin typeface="Calibri"/>
                <a:ea typeface="Calibri"/>
                <a:cs typeface="Calibri"/>
                <a:sym typeface="Calibri"/>
              </a:rPr>
              <a:t>remove </a:t>
            </a:r>
            <a:r>
              <a:rPr lang="en-US" sz="2571" dirty="0">
                <a:solidFill>
                  <a:srgbClr val="005493"/>
                </a:solidFill>
                <a:latin typeface="Calibri"/>
                <a:ea typeface="Calibri"/>
                <a:cs typeface="Calibri"/>
                <a:sym typeface="Calibri"/>
              </a:rPr>
              <a:t>the columns that represent status codes</a:t>
            </a:r>
          </a:p>
          <a:p>
            <a:pPr marL="6803"/>
            <a:r>
              <a:rPr lang="en-US" sz="2571" dirty="0">
                <a:solidFill>
                  <a:srgbClr val="005493"/>
                </a:solidFill>
                <a:latin typeface="Calibri"/>
                <a:ea typeface="Calibri"/>
                <a:cs typeface="Calibri"/>
                <a:sym typeface="Calibri"/>
              </a:rPr>
              <a:t>(i.e. codes for lab status, order status, and cancelation)?</a:t>
            </a:r>
          </a:p>
          <a:p>
            <a:pPr marL="6803"/>
            <a:endParaRPr sz="2571" dirty="0">
              <a:latin typeface="Calibri"/>
              <a:ea typeface="Calibri"/>
              <a:cs typeface="Calibri"/>
              <a:sym typeface="Calibri"/>
            </a:endParaRPr>
          </a:p>
          <a:p>
            <a:pPr marR="243221">
              <a:lnSpc>
                <a:spcPct val="150000"/>
              </a:lnSpc>
              <a:buClr>
                <a:schemeClr val="dk1"/>
              </a:buClr>
              <a:buSzPts val="1100"/>
            </a:pPr>
            <a:r>
              <a:rPr lang="en-US" sz="2400" dirty="0">
                <a:solidFill>
                  <a:schemeClr val="bg2">
                    <a:lumMod val="20000"/>
                    <a:lumOff val="80000"/>
                  </a:schemeClr>
                </a:solidFill>
                <a:latin typeface="Consolas" panose="020B0609020204030204" pitchFamily="49" charset="0"/>
                <a:ea typeface="Courier New"/>
                <a:cs typeface="Consolas" panose="020B0609020204030204" pitchFamily="49" charset="0"/>
                <a:sym typeface="Courier New"/>
              </a:rPr>
              <a:t>select(orders, -</a:t>
            </a:r>
            <a:r>
              <a:rPr lang="en-US" sz="2400" dirty="0" err="1">
                <a:solidFill>
                  <a:schemeClr val="bg2">
                    <a:lumMod val="20000"/>
                    <a:lumOff val="80000"/>
                  </a:schemeClr>
                </a:solidFill>
                <a:latin typeface="Consolas" panose="020B0609020204030204" pitchFamily="49" charset="0"/>
                <a:ea typeface="Courier New"/>
                <a:cs typeface="Consolas" panose="020B0609020204030204" pitchFamily="49" charset="0"/>
                <a:sym typeface="Courier New"/>
              </a:rPr>
              <a:t>ends_with</a:t>
            </a:r>
            <a:r>
              <a:rPr lang="en-US" sz="2400" dirty="0">
                <a:solidFill>
                  <a:schemeClr val="bg2">
                    <a:lumMod val="20000"/>
                    <a:lumOff val="80000"/>
                  </a:schemeClr>
                </a:solidFill>
                <a:latin typeface="Consolas" panose="020B0609020204030204" pitchFamily="49" charset="0"/>
                <a:ea typeface="Courier New"/>
                <a:cs typeface="Consolas" panose="020B0609020204030204" pitchFamily="49" charset="0"/>
                <a:sym typeface="Courier New"/>
              </a:rPr>
              <a:t>("_c"))</a:t>
            </a:r>
          </a:p>
          <a:p>
            <a:pPr marR="243221" indent="-1285841">
              <a:lnSpc>
                <a:spcPct val="150000"/>
              </a:lnSpc>
              <a:buSzPts val="1100"/>
            </a:pPr>
            <a:r>
              <a:rPr lang="en-US" sz="2400" dirty="0">
                <a:solidFill>
                  <a:schemeClr val="bg2">
                    <a:lumMod val="20000"/>
                    <a:lumOff val="80000"/>
                  </a:schemeClr>
                </a:solidFill>
                <a:latin typeface="Consolas" panose="020B0609020204030204" pitchFamily="49" charset="0"/>
                <a:ea typeface="Courier New"/>
                <a:cs typeface="Consolas" panose="020B0609020204030204" pitchFamily="49" charset="0"/>
                <a:sym typeface="Courier New"/>
              </a:rPr>
              <a:t>select(orders, -c(</a:t>
            </a:r>
            <a:r>
              <a:rPr lang="en-US" sz="2400" dirty="0" err="1">
                <a:solidFill>
                  <a:schemeClr val="bg2">
                    <a:lumMod val="20000"/>
                    <a:lumOff val="80000"/>
                  </a:schemeClr>
                </a:solidFill>
                <a:latin typeface="Consolas" panose="020B0609020204030204" pitchFamily="49" charset="0"/>
                <a:ea typeface="Courier New"/>
                <a:cs typeface="Consolas" panose="020B0609020204030204" pitchFamily="49" charset="0"/>
                <a:sym typeface="Courier New"/>
              </a:rPr>
              <a:t>lab_status_c</a:t>
            </a:r>
            <a:r>
              <a:rPr lang="en-US" sz="2400" dirty="0">
                <a:solidFill>
                  <a:schemeClr val="bg2">
                    <a:lumMod val="20000"/>
                    <a:lumOff val="80000"/>
                  </a:schemeClr>
                </a:solidFill>
                <a:latin typeface="Consolas" panose="020B0609020204030204" pitchFamily="49" charset="0"/>
                <a:ea typeface="Courier New"/>
                <a:cs typeface="Consolas" panose="020B0609020204030204" pitchFamily="49" charset="0"/>
                <a:sym typeface="Courier New"/>
              </a:rPr>
              <a:t>, </a:t>
            </a:r>
            <a:r>
              <a:rPr lang="en-US" sz="2400" dirty="0" err="1">
                <a:solidFill>
                  <a:schemeClr val="bg2">
                    <a:lumMod val="20000"/>
                    <a:lumOff val="80000"/>
                  </a:schemeClr>
                </a:solidFill>
                <a:latin typeface="Consolas" panose="020B0609020204030204" pitchFamily="49" charset="0"/>
                <a:ea typeface="Courier New"/>
                <a:cs typeface="Consolas" panose="020B0609020204030204" pitchFamily="49" charset="0"/>
                <a:sym typeface="Courier New"/>
              </a:rPr>
              <a:t>order_status_c</a:t>
            </a:r>
            <a:r>
              <a:rPr lang="en-US" sz="2400" dirty="0">
                <a:solidFill>
                  <a:schemeClr val="bg2">
                    <a:lumMod val="20000"/>
                    <a:lumOff val="80000"/>
                  </a:schemeClr>
                </a:solidFill>
                <a:latin typeface="Consolas" panose="020B0609020204030204" pitchFamily="49" charset="0"/>
                <a:ea typeface="Courier New"/>
                <a:cs typeface="Consolas" panose="020B0609020204030204" pitchFamily="49" charset="0"/>
                <a:sym typeface="Courier New"/>
              </a:rPr>
              <a:t>, </a:t>
            </a:r>
            <a:r>
              <a:rPr lang="en-US" sz="2400" dirty="0" err="1">
                <a:solidFill>
                  <a:schemeClr val="bg2">
                    <a:lumMod val="20000"/>
                    <a:lumOff val="80000"/>
                  </a:schemeClr>
                </a:solidFill>
                <a:latin typeface="Consolas" panose="020B0609020204030204" pitchFamily="49" charset="0"/>
                <a:ea typeface="Courier New"/>
                <a:cs typeface="Consolas" panose="020B0609020204030204" pitchFamily="49" charset="0"/>
                <a:sym typeface="Courier New"/>
              </a:rPr>
              <a:t>reason_for_canc_c</a:t>
            </a:r>
            <a:r>
              <a:rPr lang="en-US" sz="2400" dirty="0">
                <a:solidFill>
                  <a:schemeClr val="bg2">
                    <a:lumMod val="20000"/>
                    <a:lumOff val="80000"/>
                  </a:schemeClr>
                </a:solidFill>
                <a:latin typeface="Consolas" panose="020B0609020204030204" pitchFamily="49" charset="0"/>
                <a:ea typeface="Courier New"/>
                <a:cs typeface="Consolas" panose="020B0609020204030204" pitchFamily="49" charset="0"/>
                <a:sym typeface="Courier New"/>
              </a:rPr>
              <a:t>))</a:t>
            </a:r>
          </a:p>
          <a:p>
            <a:pPr marR="243221">
              <a:lnSpc>
                <a:spcPct val="150000"/>
              </a:lnSpc>
              <a:buClr>
                <a:schemeClr val="dk1"/>
              </a:buClr>
              <a:buSzPts val="1100"/>
            </a:pPr>
            <a:r>
              <a:rPr lang="en-US" sz="2400" dirty="0">
                <a:solidFill>
                  <a:schemeClr val="bg2">
                    <a:lumMod val="20000"/>
                    <a:lumOff val="80000"/>
                  </a:schemeClr>
                </a:solidFill>
                <a:latin typeface="Consolas" panose="020B0609020204030204" pitchFamily="49" charset="0"/>
                <a:ea typeface="Courier New"/>
                <a:cs typeface="Consolas" panose="020B0609020204030204" pitchFamily="49" charset="0"/>
                <a:sym typeface="Courier New"/>
              </a:rPr>
              <a:t>select(orders, -c(6,8,10))</a:t>
            </a:r>
          </a:p>
          <a:p>
            <a:pPr marR="243221">
              <a:lnSpc>
                <a:spcPct val="150000"/>
              </a:lnSpc>
              <a:buSzPts val="1100"/>
            </a:pPr>
            <a:r>
              <a:rPr lang="en-US" sz="2400" dirty="0">
                <a:solidFill>
                  <a:srgbClr val="164F86"/>
                </a:solidFill>
                <a:latin typeface="Consolas" panose="020B0609020204030204" pitchFamily="49" charset="0"/>
                <a:ea typeface="Courier New"/>
                <a:cs typeface="Consolas" panose="020B0609020204030204" pitchFamily="49" charset="0"/>
                <a:sym typeface="Courier New"/>
              </a:rPr>
              <a:t>select(orders, -contains("status"))</a:t>
            </a:r>
          </a:p>
        </p:txBody>
      </p:sp>
      <p:sp>
        <p:nvSpPr>
          <p:cNvPr id="2" name="Title 1"/>
          <p:cNvSpPr>
            <a:spLocks noGrp="1"/>
          </p:cNvSpPr>
          <p:nvPr>
            <p:ph type="title"/>
          </p:nvPr>
        </p:nvSpPr>
        <p:spPr/>
        <p:txBody>
          <a:bodyPr/>
          <a:lstStyle/>
          <a:p>
            <a:endParaRPr lang="en-US"/>
          </a:p>
        </p:txBody>
      </p:sp>
      <p:sp>
        <p:nvSpPr>
          <p:cNvPr id="6" name="Google Shape;53;p8"/>
          <p:cNvSpPr txBox="1"/>
          <p:nvPr/>
        </p:nvSpPr>
        <p:spPr>
          <a:xfrm>
            <a:off x="4457085" y="422246"/>
            <a:ext cx="3277829" cy="914464"/>
          </a:xfrm>
          <a:prstGeom prst="rect">
            <a:avLst/>
          </a:prstGeom>
          <a:noFill/>
          <a:ln>
            <a:noFill/>
          </a:ln>
        </p:spPr>
        <p:txBody>
          <a:bodyPr spcFirstLastPara="1" wrap="square" lIns="0" tIns="8504" rIns="0" bIns="0" anchor="t" anchorCtr="0">
            <a:noAutofit/>
          </a:bodyPr>
          <a:lstStyle/>
          <a:p>
            <a:pPr marL="6803"/>
            <a:r>
              <a:rPr lang="en-US" sz="5196" dirty="0">
                <a:solidFill>
                  <a:srgbClr val="005493"/>
                </a:solidFill>
                <a:latin typeface="Calibri"/>
                <a:ea typeface="Calibri"/>
                <a:cs typeface="Calibri"/>
                <a:sym typeface="Calibri"/>
              </a:rPr>
              <a:t>Consider 1</a:t>
            </a:r>
            <a:endParaRPr sz="5196" dirty="0">
              <a:latin typeface="Calibri"/>
              <a:ea typeface="Calibri"/>
              <a:cs typeface="Calibri"/>
              <a:sym typeface="Calibri"/>
            </a:endParaRPr>
          </a:p>
        </p:txBody>
      </p:sp>
    </p:spTree>
    <p:extLst>
      <p:ext uri="{BB962C8B-B14F-4D97-AF65-F5344CB8AC3E}">
        <p14:creationId xmlns:p14="http://schemas.microsoft.com/office/powerpoint/2010/main" val="15730398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1" name="Google Shape;181;p21"/>
          <p:cNvSpPr txBox="1">
            <a:spLocks noGrp="1"/>
          </p:cNvSpPr>
          <p:nvPr>
            <p:ph type="title"/>
          </p:nvPr>
        </p:nvSpPr>
        <p:spPr>
          <a:xfrm>
            <a:off x="2295579" y="290761"/>
            <a:ext cx="7600842" cy="777536"/>
          </a:xfrm>
          <a:prstGeom prst="rect">
            <a:avLst/>
          </a:prstGeom>
          <a:noFill/>
          <a:ln>
            <a:noFill/>
          </a:ln>
        </p:spPr>
        <p:txBody>
          <a:bodyPr spcFirstLastPara="1" wrap="square" lIns="0" tIns="6455" rIns="0" bIns="0" anchor="t" anchorCtr="0">
            <a:noAutofit/>
          </a:bodyPr>
          <a:lstStyle/>
          <a:p>
            <a:pPr marL="6803" algn="ctr"/>
            <a:r>
              <a:rPr lang="en-US" dirty="0">
                <a:solidFill>
                  <a:srgbClr val="000000"/>
                </a:solidFill>
              </a:rPr>
              <a:t>select() </a:t>
            </a:r>
            <a:br>
              <a:rPr lang="en-US" dirty="0">
                <a:solidFill>
                  <a:srgbClr val="000000"/>
                </a:solidFill>
              </a:rPr>
            </a:br>
            <a:r>
              <a:rPr lang="en-US" dirty="0">
                <a:solidFill>
                  <a:srgbClr val="000000"/>
                </a:solidFill>
              </a:rPr>
              <a:t> also helpful for renaming</a:t>
            </a:r>
            <a:endParaRPr dirty="0"/>
          </a:p>
        </p:txBody>
      </p:sp>
      <p:sp>
        <p:nvSpPr>
          <p:cNvPr id="10"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1" name="Google Shape;131;p17"/>
          <p:cNvSpPr/>
          <p:nvPr/>
        </p:nvSpPr>
        <p:spPr>
          <a:xfrm>
            <a:off x="1818290" y="2338959"/>
            <a:ext cx="9301479" cy="1783718"/>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2" name="Rectangle 11"/>
          <p:cNvSpPr/>
          <p:nvPr/>
        </p:nvSpPr>
        <p:spPr>
          <a:xfrm>
            <a:off x="2130712" y="2418375"/>
            <a:ext cx="9690716" cy="1569660"/>
          </a:xfrm>
          <a:prstGeom prst="rect">
            <a:avLst/>
          </a:prstGeom>
        </p:spPr>
        <p:txBody>
          <a:bodyPr wrap="square">
            <a:spAutoFit/>
          </a:bodyPr>
          <a:lstStyle/>
          <a:p>
            <a:pPr lvl="0"/>
            <a:r>
              <a:rPr lang="en-US" sz="3200" dirty="0">
                <a:latin typeface="Consolas" panose="020B0609020204030204" pitchFamily="49" charset="0"/>
                <a:ea typeface="Courier New"/>
                <a:cs typeface="Consolas" panose="020B0609020204030204" pitchFamily="49" charset="0"/>
                <a:sym typeface="Courier New"/>
              </a:rPr>
              <a:t>select(</a:t>
            </a:r>
            <a:r>
              <a:rPr lang="en-US" sz="3200" dirty="0">
                <a:solidFill>
                  <a:srgbClr val="0365C0"/>
                </a:solidFill>
                <a:latin typeface="Consolas" panose="020B0609020204030204" pitchFamily="49" charset="0"/>
                <a:ea typeface="Courier New"/>
                <a:cs typeface="Consolas" panose="020B0609020204030204" pitchFamily="49" charset="0"/>
                <a:sym typeface="Courier New"/>
              </a:rPr>
              <a:t>orders, </a:t>
            </a:r>
          </a:p>
          <a:p>
            <a:pPr lvl="0"/>
            <a:r>
              <a:rPr lang="en-US" sz="3200" dirty="0">
                <a:solidFill>
                  <a:srgbClr val="0365C0"/>
                </a:solidFill>
                <a:latin typeface="Consolas" panose="020B0609020204030204" pitchFamily="49" charset="0"/>
                <a:ea typeface="Courier New"/>
                <a:cs typeface="Consolas" panose="020B0609020204030204" pitchFamily="49" charset="0"/>
                <a:sym typeface="Courier New"/>
              </a:rPr>
              <a:t>	   </a:t>
            </a:r>
            <a:r>
              <a:rPr lang="en-US" sz="3200" dirty="0" err="1">
                <a:solidFill>
                  <a:schemeClr val="accent3"/>
                </a:solidFill>
                <a:latin typeface="Consolas" panose="020B0609020204030204" pitchFamily="49" charset="0"/>
                <a:ea typeface="Courier New"/>
                <a:cs typeface="Consolas" panose="020B0609020204030204" pitchFamily="49" charset="0"/>
                <a:sym typeface="Courier New"/>
              </a:rPr>
              <a:t>desc</a:t>
            </a:r>
            <a:r>
              <a:rPr lang="en-US" sz="3200" dirty="0">
                <a:solidFill>
                  <a:srgbClr val="0365C0"/>
                </a:solidFill>
                <a:latin typeface="Consolas" panose="020B0609020204030204" pitchFamily="49" charset="0"/>
                <a:ea typeface="Courier New"/>
                <a:cs typeface="Consolas" panose="020B0609020204030204" pitchFamily="49" charset="0"/>
                <a:sym typeface="Courier New"/>
              </a:rPr>
              <a:t> </a:t>
            </a:r>
            <a:r>
              <a:rPr lang="en-US" sz="3200" dirty="0">
                <a:solidFill>
                  <a:schemeClr val="accent3"/>
                </a:solidFill>
                <a:latin typeface="Consolas" panose="020B0609020204030204" pitchFamily="49" charset="0"/>
                <a:ea typeface="Courier New"/>
                <a:cs typeface="Consolas" panose="020B0609020204030204" pitchFamily="49" charset="0"/>
                <a:sym typeface="Courier New"/>
              </a:rPr>
              <a:t>= description, </a:t>
            </a:r>
          </a:p>
          <a:p>
            <a:pPr lvl="0"/>
            <a:r>
              <a:rPr lang="en-US" sz="3200" dirty="0">
                <a:solidFill>
                  <a:schemeClr val="accent3"/>
                </a:solidFill>
                <a:latin typeface="Consolas" panose="020B0609020204030204" pitchFamily="49" charset="0"/>
                <a:ea typeface="Courier New"/>
                <a:cs typeface="Consolas" panose="020B0609020204030204" pitchFamily="49" charset="0"/>
                <a:sym typeface="Courier New"/>
              </a:rPr>
              <a:t>	   </a:t>
            </a:r>
            <a:r>
              <a:rPr lang="en-US" sz="3200" dirty="0" err="1">
                <a:solidFill>
                  <a:schemeClr val="accent3"/>
                </a:solidFill>
                <a:latin typeface="Consolas" panose="020B0609020204030204" pitchFamily="49" charset="0"/>
                <a:ea typeface="Courier New"/>
                <a:cs typeface="Consolas" panose="020B0609020204030204" pitchFamily="49" charset="0"/>
                <a:sym typeface="Courier New"/>
              </a:rPr>
              <a:t>dept</a:t>
            </a:r>
            <a:r>
              <a:rPr lang="en-US" sz="3200" dirty="0">
                <a:solidFill>
                  <a:schemeClr val="accent3"/>
                </a:solidFill>
                <a:latin typeface="Consolas" panose="020B0609020204030204" pitchFamily="49" charset="0"/>
                <a:ea typeface="Courier New"/>
                <a:cs typeface="Consolas" panose="020B0609020204030204" pitchFamily="49" charset="0"/>
                <a:sym typeface="Courier New"/>
              </a:rPr>
              <a:t> = department</a:t>
            </a:r>
            <a:r>
              <a:rPr lang="en-US" sz="3200" dirty="0">
                <a:latin typeface="Consolas" panose="020B0609020204030204" pitchFamily="49" charset="0"/>
                <a:ea typeface="Courier New"/>
                <a:cs typeface="Consolas" panose="020B0609020204030204" pitchFamily="49" charset="0"/>
                <a:sym typeface="Courier New"/>
              </a:rPr>
              <a:t>)</a:t>
            </a:r>
          </a:p>
        </p:txBody>
      </p:sp>
      <p:graphicFrame>
        <p:nvGraphicFramePr>
          <p:cNvPr id="19" name="Google Shape;198;p22"/>
          <p:cNvGraphicFramePr/>
          <p:nvPr>
            <p:extLst>
              <p:ext uri="{D42A27DB-BD31-4B8C-83A1-F6EECF244321}">
                <p14:modId xmlns:p14="http://schemas.microsoft.com/office/powerpoint/2010/main" val="3347683038"/>
              </p:ext>
            </p:extLst>
          </p:nvPr>
        </p:nvGraphicFramePr>
        <p:xfrm>
          <a:off x="232816" y="4519320"/>
          <a:ext cx="6183053" cy="2216675"/>
        </p:xfrm>
        <a:graphic>
          <a:graphicData uri="http://schemas.openxmlformats.org/drawingml/2006/table">
            <a:tbl>
              <a:tblPr>
                <a:noFill/>
                <a:tableStyleId>{71CB66AA-850D-4605-A19E-2ED404D436C7}</a:tableStyleId>
              </a:tblPr>
              <a:tblGrid>
                <a:gridCol w="724092">
                  <a:extLst>
                    <a:ext uri="{9D8B030D-6E8A-4147-A177-3AD203B41FA5}">
                      <a16:colId xmlns:a16="http://schemas.microsoft.com/office/drawing/2014/main" val="20000"/>
                    </a:ext>
                  </a:extLst>
                </a:gridCol>
                <a:gridCol w="853440">
                  <a:extLst>
                    <a:ext uri="{9D8B030D-6E8A-4147-A177-3AD203B41FA5}">
                      <a16:colId xmlns:a16="http://schemas.microsoft.com/office/drawing/2014/main" val="20001"/>
                    </a:ext>
                  </a:extLst>
                </a:gridCol>
                <a:gridCol w="1975895">
                  <a:extLst>
                    <a:ext uri="{9D8B030D-6E8A-4147-A177-3AD203B41FA5}">
                      <a16:colId xmlns:a16="http://schemas.microsoft.com/office/drawing/2014/main" val="20002"/>
                    </a:ext>
                  </a:extLst>
                </a:gridCol>
                <a:gridCol w="885524">
                  <a:extLst>
                    <a:ext uri="{9D8B030D-6E8A-4147-A177-3AD203B41FA5}">
                      <a16:colId xmlns:a16="http://schemas.microsoft.com/office/drawing/2014/main" val="20003"/>
                    </a:ext>
                  </a:extLst>
                </a:gridCol>
                <a:gridCol w="1744102">
                  <a:extLst>
                    <a:ext uri="{9D8B030D-6E8A-4147-A177-3AD203B41FA5}">
                      <a16:colId xmlns:a16="http://schemas.microsoft.com/office/drawing/2014/main" val="20004"/>
                    </a:ext>
                  </a:extLst>
                </a:gridCol>
              </a:tblGrid>
              <a:tr h="310067">
                <a:tc>
                  <a:txBody>
                    <a:bodyPr/>
                    <a:lstStyle/>
                    <a:p>
                      <a:pPr marL="0" lvl="0" indent="0" algn="ctr" rtl="0">
                        <a:spcBef>
                          <a:spcPts val="0"/>
                        </a:spcBef>
                        <a:spcAft>
                          <a:spcPts val="0"/>
                        </a:spcAft>
                        <a:buNone/>
                      </a:pPr>
                      <a:r>
                        <a:rPr lang="en-US" sz="1200" b="1" dirty="0" err="1">
                          <a:solidFill>
                            <a:schemeClr val="lt1"/>
                          </a:solidFill>
                        </a:rPr>
                        <a:t>order_id</a:t>
                      </a:r>
                      <a:endParaRPr sz="1200" b="1" dirty="0">
                        <a:solidFill>
                          <a:schemeClr val="lt1"/>
                        </a:solidFill>
                      </a:endParaRPr>
                    </a:p>
                  </a:txBody>
                  <a:tcPr marL="48978" marR="48978" marT="55446" marB="55446">
                    <a:lnL w="12700" cmpd="sng">
                      <a:noFill/>
                      <a:prstDash val="solid"/>
                    </a:lnL>
                    <a:lnR w="19050" cap="flat" cmpd="sng" algn="ctr">
                      <a:solidFill>
                        <a:schemeClr val="bg1"/>
                      </a:solidFill>
                      <a:prstDash val="solid"/>
                      <a:round/>
                      <a:headEnd type="none" w="med" len="med"/>
                      <a:tailEnd type="none" w="med" len="med"/>
                    </a:lnR>
                    <a:lnT w="12700" cmpd="sng">
                      <a:noFill/>
                      <a:prstDash val="solid"/>
                    </a:lnT>
                    <a:lnB w="18975" cap="flat" cmpd="sng">
                      <a:solidFill>
                        <a:srgbClr val="FFFFFF"/>
                      </a:solidFill>
                      <a:prstDash val="solid"/>
                      <a:round/>
                      <a:headEnd type="none" w="sm" len="sm"/>
                      <a:tailEnd type="none" w="sm" len="sm"/>
                    </a:lnB>
                    <a:solidFill>
                      <a:schemeClr val="bg1">
                        <a:lumMod val="65000"/>
                      </a:schemeClr>
                    </a:solidFill>
                  </a:tcPr>
                </a:tc>
                <a:tc>
                  <a:txBody>
                    <a:bodyPr/>
                    <a:lstStyle/>
                    <a:p>
                      <a:pPr marL="0" lvl="0" indent="0" algn="ctr" rtl="0">
                        <a:spcBef>
                          <a:spcPts val="0"/>
                        </a:spcBef>
                        <a:spcAft>
                          <a:spcPts val="0"/>
                        </a:spcAft>
                        <a:buNone/>
                      </a:pPr>
                      <a:r>
                        <a:rPr lang="en-US" sz="1200" b="1" dirty="0" err="1">
                          <a:solidFill>
                            <a:schemeClr val="lt1"/>
                          </a:solidFill>
                        </a:rPr>
                        <a:t>patient_id</a:t>
                      </a:r>
                      <a:endParaRPr sz="1200" b="1" dirty="0">
                        <a:solidFill>
                          <a:schemeClr val="lt1"/>
                        </a:solidFill>
                      </a:endParaRPr>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prstDash val="solid"/>
                    </a:lnT>
                    <a:lnB w="18975" cap="flat" cmpd="sng">
                      <a:solidFill>
                        <a:srgbClr val="FFFFFF"/>
                      </a:solidFill>
                      <a:prstDash val="solid"/>
                      <a:round/>
                      <a:headEnd type="none" w="sm" len="sm"/>
                      <a:tailEnd type="none" w="sm" len="sm"/>
                    </a:lnB>
                    <a:solidFill>
                      <a:schemeClr val="bg1">
                        <a:lumMod val="65000"/>
                      </a:schemeClr>
                    </a:solidFill>
                  </a:tcPr>
                </a:tc>
                <a:tc>
                  <a:txBody>
                    <a:bodyPr/>
                    <a:lstStyle/>
                    <a:p>
                      <a:pPr marL="0" lvl="0" indent="0" algn="ctr" rtl="0">
                        <a:spcBef>
                          <a:spcPts val="0"/>
                        </a:spcBef>
                        <a:spcAft>
                          <a:spcPts val="0"/>
                        </a:spcAft>
                        <a:buNone/>
                      </a:pPr>
                      <a:r>
                        <a:rPr lang="en-US" sz="1200" b="1" dirty="0">
                          <a:solidFill>
                            <a:schemeClr val="lt1"/>
                          </a:solidFill>
                        </a:rPr>
                        <a:t>description</a:t>
                      </a:r>
                      <a:endParaRPr sz="1200" b="1" dirty="0">
                        <a:solidFill>
                          <a:schemeClr val="lt1"/>
                        </a:solidFill>
                      </a:endParaRPr>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prstDash val="solid"/>
                    </a:lnT>
                    <a:lnB w="18975" cap="flat" cmpd="sng">
                      <a:solidFill>
                        <a:srgbClr val="FFFFFF"/>
                      </a:solidFill>
                      <a:prstDash val="solid"/>
                      <a:round/>
                      <a:headEnd type="none" w="sm" len="sm"/>
                      <a:tailEnd type="none" w="sm" len="sm"/>
                    </a:lnB>
                    <a:solidFill>
                      <a:srgbClr val="538DD5"/>
                    </a:solidFill>
                  </a:tcPr>
                </a:tc>
                <a:tc>
                  <a:txBody>
                    <a:bodyPr/>
                    <a:lstStyle/>
                    <a:p>
                      <a:pPr marL="0" lvl="0" indent="0" algn="ctr" rtl="0">
                        <a:spcBef>
                          <a:spcPts val="0"/>
                        </a:spcBef>
                        <a:spcAft>
                          <a:spcPts val="0"/>
                        </a:spcAft>
                        <a:buNone/>
                      </a:pPr>
                      <a:r>
                        <a:rPr lang="en-US" sz="1200" b="1" dirty="0" err="1">
                          <a:solidFill>
                            <a:schemeClr val="lt1"/>
                          </a:solidFill>
                        </a:rPr>
                        <a:t>proc_code</a:t>
                      </a:r>
                      <a:endParaRPr sz="1200" b="1" dirty="0">
                        <a:solidFill>
                          <a:schemeClr val="lt1"/>
                        </a:solidFill>
                      </a:endParaRPr>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prstDash val="solid"/>
                    </a:lnT>
                    <a:lnB w="18975" cap="flat" cmpd="sng">
                      <a:solidFill>
                        <a:srgbClr val="FFFFFF"/>
                      </a:solidFill>
                      <a:prstDash val="solid"/>
                      <a:round/>
                      <a:headEnd type="none" w="sm" len="sm"/>
                      <a:tailEnd type="none" w="sm" len="sm"/>
                    </a:lnB>
                    <a:solidFill>
                      <a:schemeClr val="bg1">
                        <a:lumMod val="65000"/>
                      </a:schemeClr>
                    </a:solidFill>
                  </a:tcPr>
                </a:tc>
                <a:tc>
                  <a:txBody>
                    <a:bodyPr/>
                    <a:lstStyle/>
                    <a:p>
                      <a:pPr marL="0" lvl="0" indent="0" algn="ctr" rtl="0">
                        <a:spcBef>
                          <a:spcPts val="0"/>
                        </a:spcBef>
                        <a:spcAft>
                          <a:spcPts val="0"/>
                        </a:spcAft>
                        <a:buNone/>
                      </a:pPr>
                      <a:r>
                        <a:rPr lang="en-US" sz="1200" b="1" dirty="0">
                          <a:solidFill>
                            <a:schemeClr val="lt1"/>
                          </a:solidFill>
                        </a:rPr>
                        <a:t>department</a:t>
                      </a:r>
                      <a:endParaRPr sz="1200" b="1" dirty="0">
                        <a:solidFill>
                          <a:schemeClr val="lt1"/>
                        </a:solidFill>
                      </a:endParaRPr>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2700" cmpd="sng">
                      <a:noFill/>
                      <a:prstDash val="solid"/>
                    </a:lnT>
                    <a:lnB w="18975" cap="flat" cmpd="sng">
                      <a:solidFill>
                        <a:srgbClr val="FFFFFF"/>
                      </a:solidFill>
                      <a:prstDash val="solid"/>
                      <a:round/>
                      <a:headEnd type="none" w="sm" len="sm"/>
                      <a:tailEnd type="none" w="sm" len="sm"/>
                    </a:lnB>
                    <a:solidFill>
                      <a:srgbClr val="538DD5"/>
                    </a:solidFill>
                  </a:tcPr>
                </a:tc>
                <a:extLst>
                  <a:ext uri="{0D108BD9-81ED-4DB2-BD59-A6C34878D82A}">
                    <a16:rowId xmlns:a16="http://schemas.microsoft.com/office/drawing/2014/main" val="10000"/>
                  </a:ext>
                </a:extLst>
              </a:tr>
              <a:tr h="449580">
                <a:tc>
                  <a:txBody>
                    <a:bodyPr/>
                    <a:lstStyle/>
                    <a:p>
                      <a:pPr marL="0" lvl="0" indent="0" algn="ctr" rtl="0">
                        <a:spcBef>
                          <a:spcPts val="0"/>
                        </a:spcBef>
                        <a:spcAft>
                          <a:spcPts val="0"/>
                        </a:spcAft>
                        <a:buNone/>
                      </a:pPr>
                      <a:r>
                        <a:rPr lang="en-US" sz="1200" dirty="0"/>
                        <a:t>19766</a:t>
                      </a:r>
                      <a:endParaRPr sz="1200" dirty="0"/>
                    </a:p>
                  </a:txBody>
                  <a:tcPr marL="48978" marR="48978" marT="55446" marB="55446">
                    <a:lnL w="12700" cmpd="sng">
                      <a:noFill/>
                      <a:prstDash val="solid"/>
                    </a:lnL>
                    <a:lnR w="19050" cap="flat" cmpd="sng" algn="ctr">
                      <a:solidFill>
                        <a:schemeClr val="bg1"/>
                      </a:solidFill>
                      <a:prstDash val="solid"/>
                      <a:round/>
                      <a:headEnd type="none" w="med" len="med"/>
                      <a:tailEnd type="none" w="med" len="med"/>
                    </a:lnR>
                    <a:lnT w="18975" cap="flat" cmpd="sng">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dirty="0"/>
                        <a:t>511388</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8975" cap="flat" cmpd="sng">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dirty="0"/>
                        <a:t>PROTHROMBIN TIME</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8975" cap="flat" cmpd="sng">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PRO</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8975" cap="flat" cmpd="sng">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dirty="0"/>
                        <a:t>INTERNAL MEDICINE CLINIC</a:t>
                      </a:r>
                      <a:endParaRPr sz="1200" dirty="0"/>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8975" cap="flat" cmpd="sng">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1"/>
                  </a:ext>
                </a:extLst>
              </a:tr>
              <a:tr h="468228">
                <a:tc>
                  <a:txBody>
                    <a:bodyPr/>
                    <a:lstStyle/>
                    <a:p>
                      <a:pPr marL="0" lvl="0" indent="0" algn="ctr" rtl="0">
                        <a:spcBef>
                          <a:spcPts val="0"/>
                        </a:spcBef>
                        <a:spcAft>
                          <a:spcPts val="0"/>
                        </a:spcAft>
                        <a:buNone/>
                      </a:pPr>
                      <a:r>
                        <a:rPr lang="en-US" sz="1200" dirty="0"/>
                        <a:t>88444</a:t>
                      </a:r>
                      <a:endParaRPr sz="1200" dirty="0"/>
                    </a:p>
                  </a:txBody>
                  <a:tcPr marL="48978" marR="48978" marT="55446" marB="55446">
                    <a:lnL w="12700" cmpd="sng">
                      <a:noFill/>
                      <a:prstDash val="soli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dirty="0"/>
                        <a:t>511388</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dirty="0"/>
                        <a:t>BASIC METABOLIC PANEL</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BMP</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dirty="0"/>
                        <a:t>INTERNAL MEDICINE CLINIC</a:t>
                      </a:r>
                      <a:endParaRPr sz="1200" dirty="0"/>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2"/>
                  </a:ext>
                </a:extLst>
              </a:tr>
              <a:tr h="456396">
                <a:tc>
                  <a:txBody>
                    <a:bodyPr/>
                    <a:lstStyle/>
                    <a:p>
                      <a:pPr marL="0" lvl="0" indent="0" algn="ctr" rtl="0">
                        <a:spcBef>
                          <a:spcPts val="0"/>
                        </a:spcBef>
                        <a:spcAft>
                          <a:spcPts val="0"/>
                        </a:spcAft>
                        <a:buNone/>
                      </a:pPr>
                      <a:r>
                        <a:rPr lang="en-US" sz="1200" dirty="0"/>
                        <a:t>40477</a:t>
                      </a:r>
                      <a:endParaRPr sz="1200" dirty="0"/>
                    </a:p>
                  </a:txBody>
                  <a:tcPr marL="48978" marR="48978" marT="55446" marB="55446">
                    <a:lnL w="12700" cmpd="sng">
                      <a:noFill/>
                      <a:prstDash val="soli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a:t>508061</a:t>
                      </a:r>
                      <a:endParaRPr sz="120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dirty="0"/>
                        <a:t>THYROID STIMULATING HORMONE</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TSH</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3"/>
                  </a:ext>
                </a:extLst>
              </a:tr>
              <a:tr h="435140">
                <a:tc>
                  <a:txBody>
                    <a:bodyPr/>
                    <a:lstStyle/>
                    <a:p>
                      <a:pPr marL="0" lvl="0" indent="0" algn="ctr" rtl="0">
                        <a:spcBef>
                          <a:spcPts val="0"/>
                        </a:spcBef>
                        <a:spcAft>
                          <a:spcPts val="0"/>
                        </a:spcAft>
                        <a:buNone/>
                      </a:pPr>
                      <a:r>
                        <a:rPr lang="en-US" sz="1200" dirty="0"/>
                        <a:t>97641</a:t>
                      </a:r>
                      <a:endParaRPr sz="1200" dirty="0"/>
                    </a:p>
                  </a:txBody>
                  <a:tcPr marL="48978" marR="48978" marT="55446" marB="55446">
                    <a:lnL w="12700" cmpd="sng">
                      <a:noFill/>
                      <a:prstDash val="soli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chemeClr val="bg1">
                        <a:lumMod val="85000"/>
                      </a:schemeClr>
                    </a:solidFill>
                  </a:tcPr>
                </a:tc>
                <a:tc>
                  <a:txBody>
                    <a:bodyPr/>
                    <a:lstStyle/>
                    <a:p>
                      <a:pPr marL="0" lvl="0" indent="0" algn="ctr" rtl="0">
                        <a:spcBef>
                          <a:spcPts val="0"/>
                        </a:spcBef>
                        <a:spcAft>
                          <a:spcPts val="0"/>
                        </a:spcAft>
                        <a:buNone/>
                      </a:pPr>
                      <a:r>
                        <a:rPr lang="en-US" sz="1200" dirty="0"/>
                        <a:t>508061</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chemeClr val="bg1">
                        <a:lumMod val="85000"/>
                      </a:schemeClr>
                    </a:solidFill>
                  </a:tcPr>
                </a:tc>
                <a:tc>
                  <a:txBody>
                    <a:bodyPr/>
                    <a:lstStyle/>
                    <a:p>
                      <a:pPr marL="0" lvl="0" indent="0" algn="ctr" rtl="0">
                        <a:spcBef>
                          <a:spcPts val="0"/>
                        </a:spcBef>
                        <a:spcAft>
                          <a:spcPts val="0"/>
                        </a:spcAft>
                        <a:buNone/>
                      </a:pPr>
                      <a:r>
                        <a:rPr lang="en-US" sz="1200"/>
                        <a:t>T4, FREE</a:t>
                      </a:r>
                      <a:endParaRPr sz="120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T4FR</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chemeClr val="bg1">
                        <a:lumMod val="85000"/>
                      </a:schemeClr>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19050" cap="flat" cmpd="sng" algn="ctr">
                      <a:solidFill>
                        <a:schemeClr val="bg1"/>
                      </a:solidFill>
                      <a:prstDash val="solid"/>
                      <a:round/>
                      <a:headEnd type="none" w="med" len="med"/>
                      <a:tailEnd type="none" w="med" len="med"/>
                    </a:lnL>
                    <a:lnR w="6325" cap="flat" cmpd="sng">
                      <a:noFill/>
                      <a:prstDash val="solid"/>
                      <a:round/>
                      <a:headEnd type="none" w="sm" len="sm"/>
                      <a:tailEnd type="none" w="sm" len="sm"/>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rgbClr val="8DB4E2"/>
                    </a:solidFill>
                  </a:tcPr>
                </a:tc>
                <a:extLst>
                  <a:ext uri="{0D108BD9-81ED-4DB2-BD59-A6C34878D82A}">
                    <a16:rowId xmlns:a16="http://schemas.microsoft.com/office/drawing/2014/main" val="10004"/>
                  </a:ext>
                </a:extLst>
              </a:tr>
            </a:tbl>
          </a:graphicData>
        </a:graphic>
      </p:graphicFrame>
      <p:graphicFrame>
        <p:nvGraphicFramePr>
          <p:cNvPr id="21" name="Google Shape;199;p22" hidden="1"/>
          <p:cNvGraphicFramePr/>
          <p:nvPr/>
        </p:nvGraphicFramePr>
        <p:xfrm>
          <a:off x="6870169" y="3499933"/>
          <a:ext cx="3884753" cy="3171090"/>
        </p:xfrm>
        <a:graphic>
          <a:graphicData uri="http://schemas.openxmlformats.org/drawingml/2006/table">
            <a:tbl>
              <a:tblPr>
                <a:noFill/>
                <a:tableStyleId>{71CB66AA-850D-4605-A19E-2ED404D436C7}</a:tableStyleId>
              </a:tblPr>
              <a:tblGrid>
                <a:gridCol w="2180430">
                  <a:extLst>
                    <a:ext uri="{9D8B030D-6E8A-4147-A177-3AD203B41FA5}">
                      <a16:colId xmlns:a16="http://schemas.microsoft.com/office/drawing/2014/main" val="20000"/>
                    </a:ext>
                  </a:extLst>
                </a:gridCol>
                <a:gridCol w="1704323">
                  <a:extLst>
                    <a:ext uri="{9D8B030D-6E8A-4147-A177-3AD203B41FA5}">
                      <a16:colId xmlns:a16="http://schemas.microsoft.com/office/drawing/2014/main" val="20001"/>
                    </a:ext>
                  </a:extLst>
                </a:gridCol>
              </a:tblGrid>
              <a:tr h="459090">
                <a:tc>
                  <a:txBody>
                    <a:bodyPr/>
                    <a:lstStyle/>
                    <a:p>
                      <a:pPr marL="0" lvl="0" indent="0" algn="ctr" rtl="0">
                        <a:spcBef>
                          <a:spcPts val="0"/>
                        </a:spcBef>
                        <a:spcAft>
                          <a:spcPts val="0"/>
                        </a:spcAft>
                        <a:buNone/>
                      </a:pPr>
                      <a:r>
                        <a:rPr lang="en-US" sz="1200" b="1" dirty="0">
                          <a:solidFill>
                            <a:schemeClr val="lt1"/>
                          </a:solidFill>
                        </a:rPr>
                        <a:t>description</a:t>
                      </a:r>
                      <a:endParaRPr sz="1200" b="1" dirty="0">
                        <a:solidFill>
                          <a:schemeClr val="lt1"/>
                        </a:solidFill>
                      </a:endParaRPr>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B w="18975" cap="flat" cmpd="sng">
                      <a:solidFill>
                        <a:srgbClr val="FFFFFF"/>
                      </a:solidFill>
                      <a:prstDash val="solid"/>
                      <a:round/>
                      <a:headEnd type="none" w="sm" len="sm"/>
                      <a:tailEnd type="none" w="sm" len="sm"/>
                    </a:lnB>
                    <a:solidFill>
                      <a:srgbClr val="538DD5"/>
                    </a:solidFill>
                  </a:tcPr>
                </a:tc>
                <a:tc>
                  <a:txBody>
                    <a:bodyPr/>
                    <a:lstStyle/>
                    <a:p>
                      <a:pPr marL="0" lvl="0" indent="0" algn="ctr" rtl="0">
                        <a:spcBef>
                          <a:spcPts val="0"/>
                        </a:spcBef>
                        <a:spcAft>
                          <a:spcPts val="0"/>
                        </a:spcAft>
                        <a:buNone/>
                      </a:pPr>
                      <a:r>
                        <a:rPr lang="en-US" sz="1200" b="1" dirty="0">
                          <a:solidFill>
                            <a:schemeClr val="lt1"/>
                          </a:solidFill>
                        </a:rPr>
                        <a:t>department</a:t>
                      </a:r>
                      <a:endParaRPr sz="1200" b="1" dirty="0">
                        <a:solidFill>
                          <a:schemeClr val="lt1"/>
                        </a:solidFill>
                      </a:endParaRPr>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B w="18975" cap="flat" cmpd="sng">
                      <a:solidFill>
                        <a:srgbClr val="FFFFFF"/>
                      </a:solidFill>
                      <a:prstDash val="solid"/>
                      <a:round/>
                      <a:headEnd type="none" w="sm" len="sm"/>
                      <a:tailEnd type="none" w="sm" len="sm"/>
                    </a:lnB>
                    <a:solidFill>
                      <a:srgbClr val="538DD5"/>
                    </a:solidFill>
                  </a:tcPr>
                </a:tc>
                <a:extLst>
                  <a:ext uri="{0D108BD9-81ED-4DB2-BD59-A6C34878D82A}">
                    <a16:rowId xmlns:a16="http://schemas.microsoft.com/office/drawing/2014/main" val="10000"/>
                  </a:ext>
                </a:extLst>
              </a:tr>
              <a:tr h="717345">
                <a:tc>
                  <a:txBody>
                    <a:bodyPr/>
                    <a:lstStyle/>
                    <a:p>
                      <a:pPr marL="0" lvl="0" indent="0" algn="ctr" rtl="0">
                        <a:spcBef>
                          <a:spcPts val="0"/>
                        </a:spcBef>
                        <a:spcAft>
                          <a:spcPts val="0"/>
                        </a:spcAft>
                        <a:buNone/>
                      </a:pPr>
                      <a:r>
                        <a:rPr lang="en-US" sz="1200" dirty="0"/>
                        <a:t>PROTHROMBIN TIME</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18975" cap="flat" cmpd="sng">
                      <a:solidFill>
                        <a:srgbClr val="FFFFFF"/>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a:t>INTERNAL MEDICINE CLINIC</a:t>
                      </a:r>
                      <a:endParaRPr sz="120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18975" cap="flat" cmpd="sng">
                      <a:solidFill>
                        <a:srgbClr val="FFFFFF"/>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val="10001"/>
                  </a:ext>
                </a:extLst>
              </a:tr>
              <a:tr h="717345">
                <a:tc>
                  <a:txBody>
                    <a:bodyPr/>
                    <a:lstStyle/>
                    <a:p>
                      <a:pPr marL="0" lvl="0" indent="0" algn="ctr" rtl="0">
                        <a:spcBef>
                          <a:spcPts val="0"/>
                        </a:spcBef>
                        <a:spcAft>
                          <a:spcPts val="0"/>
                        </a:spcAft>
                        <a:buNone/>
                      </a:pPr>
                      <a:r>
                        <a:rPr lang="en-US" sz="1200" dirty="0"/>
                        <a:t>BASIC METABOLIC PANEL</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INTERNAL MEDICINE CLINIC</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val="10002"/>
                  </a:ext>
                </a:extLst>
              </a:tr>
              <a:tr h="717345">
                <a:tc>
                  <a:txBody>
                    <a:bodyPr/>
                    <a:lstStyle/>
                    <a:p>
                      <a:pPr marL="0" lvl="0" indent="0" algn="ctr" rtl="0">
                        <a:spcBef>
                          <a:spcPts val="0"/>
                        </a:spcBef>
                        <a:spcAft>
                          <a:spcPts val="0"/>
                        </a:spcAft>
                        <a:buNone/>
                      </a:pPr>
                      <a:r>
                        <a:rPr lang="en-US" sz="1200"/>
                        <a:t>THYROID STIMULATING HORMONE</a:t>
                      </a:r>
                      <a:endParaRPr sz="120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val="10003"/>
                  </a:ext>
                </a:extLst>
              </a:tr>
              <a:tr h="559965">
                <a:tc>
                  <a:txBody>
                    <a:bodyPr/>
                    <a:lstStyle/>
                    <a:p>
                      <a:pPr marL="0" lvl="0" indent="0" algn="ctr" rtl="0">
                        <a:spcBef>
                          <a:spcPts val="0"/>
                        </a:spcBef>
                        <a:spcAft>
                          <a:spcPts val="0"/>
                        </a:spcAft>
                        <a:buNone/>
                      </a:pPr>
                      <a:r>
                        <a:rPr lang="en-US" sz="1200" dirty="0"/>
                        <a:t>T4, FREE</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val="10004"/>
                  </a:ext>
                </a:extLst>
              </a:tr>
            </a:tbl>
          </a:graphicData>
        </a:graphic>
      </p:graphicFrame>
      <p:sp>
        <p:nvSpPr>
          <p:cNvPr id="18" name="Google Shape;197;p22"/>
          <p:cNvSpPr/>
          <p:nvPr/>
        </p:nvSpPr>
        <p:spPr>
          <a:xfrm>
            <a:off x="6504143" y="5627658"/>
            <a:ext cx="361572" cy="206847"/>
          </a:xfrm>
          <a:custGeom>
            <a:avLst/>
            <a:gdLst/>
            <a:ahLst/>
            <a:cxnLst/>
            <a:rect l="l" t="t" r="r" b="b"/>
            <a:pathLst>
              <a:path w="622300" h="382270" extrusionOk="0">
                <a:moveTo>
                  <a:pt x="357633" y="0"/>
                </a:moveTo>
                <a:lnTo>
                  <a:pt x="357633" y="133826"/>
                </a:lnTo>
                <a:lnTo>
                  <a:pt x="0" y="133826"/>
                </a:lnTo>
                <a:lnTo>
                  <a:pt x="0" y="247817"/>
                </a:lnTo>
                <a:lnTo>
                  <a:pt x="357633" y="247817"/>
                </a:lnTo>
                <a:lnTo>
                  <a:pt x="357633" y="381642"/>
                </a:lnTo>
                <a:lnTo>
                  <a:pt x="622085" y="190821"/>
                </a:lnTo>
                <a:lnTo>
                  <a:pt x="357633" y="0"/>
                </a:lnTo>
                <a:close/>
              </a:path>
            </a:pathLst>
          </a:custGeom>
          <a:solidFill>
            <a:srgbClr val="53585F"/>
          </a:solidFill>
          <a:ln>
            <a:noFill/>
          </a:ln>
        </p:spPr>
        <p:txBody>
          <a:bodyPr spcFirstLastPara="1" wrap="square" lIns="0" tIns="0" rIns="0" bIns="0" anchor="t" anchorCtr="0">
            <a:noAutofit/>
          </a:bodyPr>
          <a:lstStyle/>
          <a:p>
            <a:endParaRPr sz="964"/>
          </a:p>
        </p:txBody>
      </p:sp>
      <p:graphicFrame>
        <p:nvGraphicFramePr>
          <p:cNvPr id="22" name="Google Shape;198;p22"/>
          <p:cNvGraphicFramePr/>
          <p:nvPr>
            <p:extLst>
              <p:ext uri="{D42A27DB-BD31-4B8C-83A1-F6EECF244321}">
                <p14:modId xmlns:p14="http://schemas.microsoft.com/office/powerpoint/2010/main" val="3487260155"/>
              </p:ext>
            </p:extLst>
          </p:nvPr>
        </p:nvGraphicFramePr>
        <p:xfrm>
          <a:off x="6976070" y="4511631"/>
          <a:ext cx="3719997" cy="2216675"/>
        </p:xfrm>
        <a:graphic>
          <a:graphicData uri="http://schemas.openxmlformats.org/drawingml/2006/table">
            <a:tbl>
              <a:tblPr>
                <a:noFill/>
                <a:tableStyleId>{71CB66AA-850D-4605-A19E-2ED404D436C7}</a:tableStyleId>
              </a:tblPr>
              <a:tblGrid>
                <a:gridCol w="1975895">
                  <a:extLst>
                    <a:ext uri="{9D8B030D-6E8A-4147-A177-3AD203B41FA5}">
                      <a16:colId xmlns:a16="http://schemas.microsoft.com/office/drawing/2014/main" val="20000"/>
                    </a:ext>
                  </a:extLst>
                </a:gridCol>
                <a:gridCol w="1744102">
                  <a:extLst>
                    <a:ext uri="{9D8B030D-6E8A-4147-A177-3AD203B41FA5}">
                      <a16:colId xmlns:a16="http://schemas.microsoft.com/office/drawing/2014/main" val="20001"/>
                    </a:ext>
                  </a:extLst>
                </a:gridCol>
              </a:tblGrid>
              <a:tr h="310067">
                <a:tc>
                  <a:txBody>
                    <a:bodyPr/>
                    <a:lstStyle/>
                    <a:p>
                      <a:pPr marL="0" lvl="0" indent="0" algn="ctr" rtl="0">
                        <a:spcBef>
                          <a:spcPts val="0"/>
                        </a:spcBef>
                        <a:spcAft>
                          <a:spcPts val="0"/>
                        </a:spcAft>
                        <a:buNone/>
                      </a:pPr>
                      <a:r>
                        <a:rPr lang="en-US" sz="1200" b="1" dirty="0" err="1">
                          <a:solidFill>
                            <a:schemeClr val="lt1"/>
                          </a:solidFill>
                        </a:rPr>
                        <a:t>desc</a:t>
                      </a:r>
                      <a:endParaRPr sz="1200" b="1" dirty="0">
                        <a:solidFill>
                          <a:schemeClr val="lt1"/>
                        </a:solidFill>
                      </a:endParaRPr>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prstDash val="solid"/>
                    </a:lnT>
                    <a:lnB w="18975" cap="flat" cmpd="sng" algn="ctr">
                      <a:solidFill>
                        <a:srgbClr val="FFFFFF"/>
                      </a:solidFill>
                      <a:prstDash val="solid"/>
                      <a:round/>
                      <a:headEnd type="none" w="sm" len="sm"/>
                      <a:tailEnd type="none" w="sm" len="sm"/>
                    </a:lnB>
                    <a:solidFill>
                      <a:srgbClr val="538DD5"/>
                    </a:solidFill>
                  </a:tcPr>
                </a:tc>
                <a:tc>
                  <a:txBody>
                    <a:bodyPr/>
                    <a:lstStyle/>
                    <a:p>
                      <a:pPr marL="0" lvl="0" indent="0" algn="ctr" rtl="0">
                        <a:spcBef>
                          <a:spcPts val="0"/>
                        </a:spcBef>
                        <a:spcAft>
                          <a:spcPts val="0"/>
                        </a:spcAft>
                        <a:buNone/>
                      </a:pPr>
                      <a:r>
                        <a:rPr lang="en-US" sz="1200" b="1" dirty="0" err="1">
                          <a:solidFill>
                            <a:schemeClr val="lt1"/>
                          </a:solidFill>
                        </a:rPr>
                        <a:t>dept</a:t>
                      </a:r>
                      <a:endParaRPr sz="1200" b="1" dirty="0">
                        <a:solidFill>
                          <a:schemeClr val="lt1"/>
                        </a:solidFill>
                      </a:endParaRPr>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2700" cmpd="sng">
                      <a:noFill/>
                      <a:prstDash val="solid"/>
                    </a:lnT>
                    <a:lnB w="18975" cap="flat" cmpd="sng" algn="ctr">
                      <a:solidFill>
                        <a:srgbClr val="FFFFFF"/>
                      </a:solidFill>
                      <a:prstDash val="solid"/>
                      <a:round/>
                      <a:headEnd type="none" w="sm" len="sm"/>
                      <a:tailEnd type="none" w="sm" len="sm"/>
                    </a:lnB>
                    <a:solidFill>
                      <a:srgbClr val="538DD5"/>
                    </a:solidFill>
                  </a:tcPr>
                </a:tc>
                <a:extLst>
                  <a:ext uri="{0D108BD9-81ED-4DB2-BD59-A6C34878D82A}">
                    <a16:rowId xmlns:a16="http://schemas.microsoft.com/office/drawing/2014/main" val="10000"/>
                  </a:ext>
                </a:extLst>
              </a:tr>
              <a:tr h="449580">
                <a:tc>
                  <a:txBody>
                    <a:bodyPr/>
                    <a:lstStyle/>
                    <a:p>
                      <a:pPr marL="0" lvl="0" indent="0" algn="ctr" rtl="0">
                        <a:spcBef>
                          <a:spcPts val="0"/>
                        </a:spcBef>
                        <a:spcAft>
                          <a:spcPts val="0"/>
                        </a:spcAft>
                        <a:buNone/>
                      </a:pPr>
                      <a:r>
                        <a:rPr lang="en-US" sz="1200" dirty="0"/>
                        <a:t>PROTHROMBIN TIME</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8975" cap="flat" cmpd="sng" algn="ctr">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INTERNAL MEDICINE CLINIC</a:t>
                      </a:r>
                      <a:endParaRPr sz="1200" dirty="0"/>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8975" cap="flat" cmpd="sng" algn="ctr">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1"/>
                  </a:ext>
                </a:extLst>
              </a:tr>
              <a:tr h="468228">
                <a:tc>
                  <a:txBody>
                    <a:bodyPr/>
                    <a:lstStyle/>
                    <a:p>
                      <a:pPr marL="0" lvl="0" indent="0" algn="ctr" rtl="0">
                        <a:spcBef>
                          <a:spcPts val="0"/>
                        </a:spcBef>
                        <a:spcAft>
                          <a:spcPts val="0"/>
                        </a:spcAft>
                        <a:buNone/>
                      </a:pPr>
                      <a:r>
                        <a:rPr lang="en-US" sz="1200" dirty="0"/>
                        <a:t>BASIC METABOLIC PANEL</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INTERNAL MEDICINE CLINIC</a:t>
                      </a:r>
                      <a:endParaRPr sz="1200" dirty="0"/>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2"/>
                  </a:ext>
                </a:extLst>
              </a:tr>
              <a:tr h="456396">
                <a:tc>
                  <a:txBody>
                    <a:bodyPr/>
                    <a:lstStyle/>
                    <a:p>
                      <a:pPr marL="0" lvl="0" indent="0" algn="ctr" rtl="0">
                        <a:spcBef>
                          <a:spcPts val="0"/>
                        </a:spcBef>
                        <a:spcAft>
                          <a:spcPts val="0"/>
                        </a:spcAft>
                        <a:buNone/>
                      </a:pPr>
                      <a:r>
                        <a:rPr lang="en-US" sz="1200" dirty="0"/>
                        <a:t>THYROID STIMULATING HORMONE</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3"/>
                  </a:ext>
                </a:extLst>
              </a:tr>
              <a:tr h="435140">
                <a:tc>
                  <a:txBody>
                    <a:bodyPr/>
                    <a:lstStyle/>
                    <a:p>
                      <a:pPr marL="0" lvl="0" indent="0" algn="ctr" rtl="0">
                        <a:spcBef>
                          <a:spcPts val="0"/>
                        </a:spcBef>
                        <a:spcAft>
                          <a:spcPts val="0"/>
                        </a:spcAft>
                        <a:buNone/>
                      </a:pPr>
                      <a:r>
                        <a:rPr lang="en-US" sz="1200" dirty="0"/>
                        <a:t>T4, FREE</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rgbClr val="8DB4E2"/>
                    </a:solidFill>
                  </a:tcPr>
                </a:tc>
                <a:extLst>
                  <a:ext uri="{0D108BD9-81ED-4DB2-BD59-A6C34878D82A}">
                    <a16:rowId xmlns:a16="http://schemas.microsoft.com/office/drawing/2014/main" val="10004"/>
                  </a:ext>
                </a:extLst>
              </a:tr>
            </a:tbl>
          </a:graphicData>
        </a:graphic>
      </p:graphicFrame>
      <p:sp>
        <p:nvSpPr>
          <p:cNvPr id="23" name="Google Shape;196;p22"/>
          <p:cNvSpPr txBox="1"/>
          <p:nvPr/>
        </p:nvSpPr>
        <p:spPr>
          <a:xfrm>
            <a:off x="3112400" y="4122677"/>
            <a:ext cx="1380857" cy="396643"/>
          </a:xfrm>
          <a:prstGeom prst="rect">
            <a:avLst/>
          </a:prstGeom>
          <a:noFill/>
          <a:ln>
            <a:noFill/>
          </a:ln>
        </p:spPr>
        <p:txBody>
          <a:bodyPr spcFirstLastPara="1" wrap="square" lIns="0" tIns="8156" rIns="0" bIns="0" anchor="t" anchorCtr="0">
            <a:noAutofit/>
          </a:bodyPr>
          <a:lstStyle/>
          <a:p>
            <a:pPr marL="6803"/>
            <a:r>
              <a:rPr lang="en-US" sz="2196" dirty="0">
                <a:solidFill>
                  <a:srgbClr val="A6AAA9"/>
                </a:solidFill>
                <a:latin typeface="Calibri"/>
                <a:ea typeface="Calibri"/>
                <a:cs typeface="Calibri"/>
                <a:sym typeface="Calibri"/>
              </a:rPr>
              <a:t>orders</a:t>
            </a:r>
            <a:endParaRPr sz="2196" dirty="0">
              <a:latin typeface="Calibri"/>
              <a:ea typeface="Calibri"/>
              <a:cs typeface="Calibri"/>
              <a:sym typeface="Calibri"/>
            </a:endParaRPr>
          </a:p>
        </p:txBody>
      </p:sp>
    </p:spTree>
    <p:extLst>
      <p:ext uri="{BB962C8B-B14F-4D97-AF65-F5344CB8AC3E}">
        <p14:creationId xmlns:p14="http://schemas.microsoft.com/office/powerpoint/2010/main" val="5127045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1" name="Google Shape;181;p21"/>
          <p:cNvSpPr txBox="1">
            <a:spLocks noGrp="1"/>
          </p:cNvSpPr>
          <p:nvPr>
            <p:ph type="title"/>
          </p:nvPr>
        </p:nvSpPr>
        <p:spPr>
          <a:xfrm>
            <a:off x="2970409" y="290761"/>
            <a:ext cx="6667577" cy="777536"/>
          </a:xfrm>
          <a:prstGeom prst="rect">
            <a:avLst/>
          </a:prstGeom>
          <a:noFill/>
          <a:ln>
            <a:noFill/>
          </a:ln>
        </p:spPr>
        <p:txBody>
          <a:bodyPr spcFirstLastPara="1" wrap="square" lIns="0" tIns="6455" rIns="0" bIns="0" anchor="t" anchorCtr="0">
            <a:noAutofit/>
          </a:bodyPr>
          <a:lstStyle/>
          <a:p>
            <a:pPr marL="6803" algn="ctr"/>
            <a:r>
              <a:rPr lang="en-US" dirty="0">
                <a:solidFill>
                  <a:srgbClr val="000000"/>
                </a:solidFill>
              </a:rPr>
              <a:t>rename()</a:t>
            </a:r>
            <a:endParaRPr dirty="0"/>
          </a:p>
        </p:txBody>
      </p:sp>
      <p:sp>
        <p:nvSpPr>
          <p:cNvPr id="10"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1" name="Google Shape;131;p17"/>
          <p:cNvSpPr/>
          <p:nvPr/>
        </p:nvSpPr>
        <p:spPr>
          <a:xfrm>
            <a:off x="1258353" y="1248779"/>
            <a:ext cx="8989057" cy="1783718"/>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2" name="Rectangle 11"/>
          <p:cNvSpPr/>
          <p:nvPr/>
        </p:nvSpPr>
        <p:spPr>
          <a:xfrm>
            <a:off x="1258353" y="1328195"/>
            <a:ext cx="9690716" cy="1569660"/>
          </a:xfrm>
          <a:prstGeom prst="rect">
            <a:avLst/>
          </a:prstGeom>
        </p:spPr>
        <p:txBody>
          <a:bodyPr wrap="square">
            <a:spAutoFit/>
          </a:bodyPr>
          <a:lstStyle/>
          <a:p>
            <a:pPr lvl="0"/>
            <a:r>
              <a:rPr lang="en-US" sz="3200" dirty="0">
                <a:latin typeface="Consolas" panose="020B0609020204030204" pitchFamily="49" charset="0"/>
                <a:ea typeface="Courier New"/>
                <a:cs typeface="Consolas" panose="020B0609020204030204" pitchFamily="49" charset="0"/>
                <a:sym typeface="Courier New"/>
              </a:rPr>
              <a:t>rename(</a:t>
            </a:r>
            <a:r>
              <a:rPr lang="en-US" sz="3200" dirty="0">
                <a:solidFill>
                  <a:srgbClr val="0365C0"/>
                </a:solidFill>
                <a:latin typeface="Consolas" panose="020B0609020204030204" pitchFamily="49" charset="0"/>
                <a:ea typeface="Courier New"/>
                <a:cs typeface="Consolas" panose="020B0609020204030204" pitchFamily="49" charset="0"/>
                <a:sym typeface="Courier New"/>
              </a:rPr>
              <a:t>orders, </a:t>
            </a:r>
          </a:p>
          <a:p>
            <a:pPr lvl="0"/>
            <a:r>
              <a:rPr lang="en-US" sz="3200" dirty="0">
                <a:solidFill>
                  <a:srgbClr val="0365C0"/>
                </a:solidFill>
                <a:latin typeface="Consolas" panose="020B0609020204030204" pitchFamily="49" charset="0"/>
                <a:ea typeface="Courier New"/>
                <a:cs typeface="Consolas" panose="020B0609020204030204" pitchFamily="49" charset="0"/>
                <a:sym typeface="Courier New"/>
              </a:rPr>
              <a:t>	   </a:t>
            </a:r>
            <a:r>
              <a:rPr lang="en-US" sz="3200" dirty="0" err="1">
                <a:solidFill>
                  <a:schemeClr val="accent3"/>
                </a:solidFill>
                <a:latin typeface="Consolas" panose="020B0609020204030204" pitchFamily="49" charset="0"/>
                <a:ea typeface="Courier New"/>
                <a:cs typeface="Consolas" panose="020B0609020204030204" pitchFamily="49" charset="0"/>
                <a:sym typeface="Courier New"/>
              </a:rPr>
              <a:t>desc</a:t>
            </a:r>
            <a:r>
              <a:rPr lang="en-US" sz="3200" dirty="0">
                <a:solidFill>
                  <a:srgbClr val="0365C0"/>
                </a:solidFill>
                <a:latin typeface="Consolas" panose="020B0609020204030204" pitchFamily="49" charset="0"/>
                <a:ea typeface="Courier New"/>
                <a:cs typeface="Consolas" panose="020B0609020204030204" pitchFamily="49" charset="0"/>
                <a:sym typeface="Courier New"/>
              </a:rPr>
              <a:t> </a:t>
            </a:r>
            <a:r>
              <a:rPr lang="en-US" sz="3200" dirty="0">
                <a:solidFill>
                  <a:schemeClr val="accent3"/>
                </a:solidFill>
                <a:latin typeface="Consolas" panose="020B0609020204030204" pitchFamily="49" charset="0"/>
                <a:ea typeface="Courier New"/>
                <a:cs typeface="Consolas" panose="020B0609020204030204" pitchFamily="49" charset="0"/>
                <a:sym typeface="Courier New"/>
              </a:rPr>
              <a:t>= description, </a:t>
            </a:r>
          </a:p>
          <a:p>
            <a:pPr lvl="0"/>
            <a:r>
              <a:rPr lang="en-US" sz="3200" dirty="0">
                <a:solidFill>
                  <a:schemeClr val="accent3"/>
                </a:solidFill>
                <a:latin typeface="Consolas" panose="020B0609020204030204" pitchFamily="49" charset="0"/>
                <a:ea typeface="Courier New"/>
                <a:cs typeface="Consolas" panose="020B0609020204030204" pitchFamily="49" charset="0"/>
                <a:sym typeface="Courier New"/>
              </a:rPr>
              <a:t>	   </a:t>
            </a:r>
            <a:r>
              <a:rPr lang="en-US" sz="3200" dirty="0" err="1">
                <a:solidFill>
                  <a:schemeClr val="accent3"/>
                </a:solidFill>
                <a:latin typeface="Consolas" panose="020B0609020204030204" pitchFamily="49" charset="0"/>
                <a:ea typeface="Courier New"/>
                <a:cs typeface="Consolas" panose="020B0609020204030204" pitchFamily="49" charset="0"/>
                <a:sym typeface="Courier New"/>
              </a:rPr>
              <a:t>dept</a:t>
            </a:r>
            <a:r>
              <a:rPr lang="en-US" sz="3200" dirty="0">
                <a:solidFill>
                  <a:schemeClr val="accent3"/>
                </a:solidFill>
                <a:latin typeface="Consolas" panose="020B0609020204030204" pitchFamily="49" charset="0"/>
                <a:ea typeface="Courier New"/>
                <a:cs typeface="Consolas" panose="020B0609020204030204" pitchFamily="49" charset="0"/>
                <a:sym typeface="Courier New"/>
              </a:rPr>
              <a:t> = department</a:t>
            </a:r>
            <a:r>
              <a:rPr lang="en-US" sz="3200" dirty="0">
                <a:latin typeface="Consolas" panose="020B0609020204030204" pitchFamily="49" charset="0"/>
                <a:ea typeface="Courier New"/>
                <a:cs typeface="Consolas" panose="020B0609020204030204" pitchFamily="49" charset="0"/>
                <a:sym typeface="Courier New"/>
              </a:rPr>
              <a:t>)</a:t>
            </a:r>
          </a:p>
        </p:txBody>
      </p:sp>
      <p:graphicFrame>
        <p:nvGraphicFramePr>
          <p:cNvPr id="19" name="Google Shape;198;p22"/>
          <p:cNvGraphicFramePr/>
          <p:nvPr>
            <p:extLst>
              <p:ext uri="{D42A27DB-BD31-4B8C-83A1-F6EECF244321}">
                <p14:modId xmlns:p14="http://schemas.microsoft.com/office/powerpoint/2010/main" val="2889376936"/>
              </p:ext>
            </p:extLst>
          </p:nvPr>
        </p:nvGraphicFramePr>
        <p:xfrm>
          <a:off x="0" y="3442343"/>
          <a:ext cx="6183053" cy="2216675"/>
        </p:xfrm>
        <a:graphic>
          <a:graphicData uri="http://schemas.openxmlformats.org/drawingml/2006/table">
            <a:tbl>
              <a:tblPr>
                <a:noFill/>
                <a:tableStyleId>{71CB66AA-850D-4605-A19E-2ED404D436C7}</a:tableStyleId>
              </a:tblPr>
              <a:tblGrid>
                <a:gridCol w="724092">
                  <a:extLst>
                    <a:ext uri="{9D8B030D-6E8A-4147-A177-3AD203B41FA5}">
                      <a16:colId xmlns:a16="http://schemas.microsoft.com/office/drawing/2014/main" val="20000"/>
                    </a:ext>
                  </a:extLst>
                </a:gridCol>
                <a:gridCol w="853440">
                  <a:extLst>
                    <a:ext uri="{9D8B030D-6E8A-4147-A177-3AD203B41FA5}">
                      <a16:colId xmlns:a16="http://schemas.microsoft.com/office/drawing/2014/main" val="20001"/>
                    </a:ext>
                  </a:extLst>
                </a:gridCol>
                <a:gridCol w="1975895">
                  <a:extLst>
                    <a:ext uri="{9D8B030D-6E8A-4147-A177-3AD203B41FA5}">
                      <a16:colId xmlns:a16="http://schemas.microsoft.com/office/drawing/2014/main" val="20002"/>
                    </a:ext>
                  </a:extLst>
                </a:gridCol>
                <a:gridCol w="885524">
                  <a:extLst>
                    <a:ext uri="{9D8B030D-6E8A-4147-A177-3AD203B41FA5}">
                      <a16:colId xmlns:a16="http://schemas.microsoft.com/office/drawing/2014/main" val="20003"/>
                    </a:ext>
                  </a:extLst>
                </a:gridCol>
                <a:gridCol w="1744102">
                  <a:extLst>
                    <a:ext uri="{9D8B030D-6E8A-4147-A177-3AD203B41FA5}">
                      <a16:colId xmlns:a16="http://schemas.microsoft.com/office/drawing/2014/main" val="20004"/>
                    </a:ext>
                  </a:extLst>
                </a:gridCol>
              </a:tblGrid>
              <a:tr h="310067">
                <a:tc>
                  <a:txBody>
                    <a:bodyPr/>
                    <a:lstStyle/>
                    <a:p>
                      <a:pPr marL="0" lvl="0" indent="0" algn="ctr" rtl="0">
                        <a:spcBef>
                          <a:spcPts val="0"/>
                        </a:spcBef>
                        <a:spcAft>
                          <a:spcPts val="0"/>
                        </a:spcAft>
                        <a:buNone/>
                      </a:pPr>
                      <a:r>
                        <a:rPr lang="en-US" sz="1200" b="1" dirty="0" err="1">
                          <a:solidFill>
                            <a:schemeClr val="lt1"/>
                          </a:solidFill>
                        </a:rPr>
                        <a:t>order_id</a:t>
                      </a:r>
                      <a:endParaRPr sz="1200" b="1" dirty="0">
                        <a:solidFill>
                          <a:schemeClr val="lt1"/>
                        </a:solidFill>
                      </a:endParaRPr>
                    </a:p>
                  </a:txBody>
                  <a:tcPr marL="48978" marR="48978" marT="55446" marB="55446">
                    <a:lnL w="12700" cmpd="sng">
                      <a:noFill/>
                      <a:prstDash val="solid"/>
                    </a:lnL>
                    <a:lnR w="19050" cap="flat" cmpd="sng" algn="ctr">
                      <a:solidFill>
                        <a:schemeClr val="bg1"/>
                      </a:solidFill>
                      <a:prstDash val="solid"/>
                      <a:round/>
                      <a:headEnd type="none" w="med" len="med"/>
                      <a:tailEnd type="none" w="med" len="med"/>
                    </a:lnR>
                    <a:lnT w="12700" cmpd="sng">
                      <a:noFill/>
                      <a:prstDash val="solid"/>
                    </a:lnT>
                    <a:lnB w="18975" cap="flat" cmpd="sng">
                      <a:solidFill>
                        <a:srgbClr val="FFFFFF"/>
                      </a:solidFill>
                      <a:prstDash val="solid"/>
                      <a:round/>
                      <a:headEnd type="none" w="sm" len="sm"/>
                      <a:tailEnd type="none" w="sm" len="sm"/>
                    </a:lnB>
                    <a:solidFill>
                      <a:srgbClr val="538DD5"/>
                    </a:solidFill>
                  </a:tcPr>
                </a:tc>
                <a:tc>
                  <a:txBody>
                    <a:bodyPr/>
                    <a:lstStyle/>
                    <a:p>
                      <a:pPr marL="0" lvl="0" indent="0" algn="ctr" rtl="0">
                        <a:spcBef>
                          <a:spcPts val="0"/>
                        </a:spcBef>
                        <a:spcAft>
                          <a:spcPts val="0"/>
                        </a:spcAft>
                        <a:buNone/>
                      </a:pPr>
                      <a:r>
                        <a:rPr lang="en-US" sz="1200" b="1" dirty="0" err="1">
                          <a:solidFill>
                            <a:schemeClr val="lt1"/>
                          </a:solidFill>
                        </a:rPr>
                        <a:t>patient_id</a:t>
                      </a:r>
                      <a:endParaRPr sz="1200" b="1" dirty="0">
                        <a:solidFill>
                          <a:schemeClr val="lt1"/>
                        </a:solidFill>
                      </a:endParaRPr>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prstDash val="solid"/>
                    </a:lnT>
                    <a:lnB w="18975" cap="flat" cmpd="sng">
                      <a:solidFill>
                        <a:srgbClr val="FFFFFF"/>
                      </a:solidFill>
                      <a:prstDash val="solid"/>
                      <a:round/>
                      <a:headEnd type="none" w="sm" len="sm"/>
                      <a:tailEnd type="none" w="sm" len="sm"/>
                    </a:lnB>
                    <a:solidFill>
                      <a:srgbClr val="538DD5"/>
                    </a:solidFill>
                  </a:tcPr>
                </a:tc>
                <a:tc>
                  <a:txBody>
                    <a:bodyPr/>
                    <a:lstStyle/>
                    <a:p>
                      <a:pPr marL="0" lvl="0" indent="0" algn="ctr" rtl="0">
                        <a:spcBef>
                          <a:spcPts val="0"/>
                        </a:spcBef>
                        <a:spcAft>
                          <a:spcPts val="0"/>
                        </a:spcAft>
                        <a:buNone/>
                      </a:pPr>
                      <a:r>
                        <a:rPr lang="en-US" sz="1200" b="1" dirty="0">
                          <a:solidFill>
                            <a:schemeClr val="lt1"/>
                          </a:solidFill>
                        </a:rPr>
                        <a:t>description</a:t>
                      </a:r>
                      <a:endParaRPr sz="1200" b="1" dirty="0">
                        <a:solidFill>
                          <a:schemeClr val="lt1"/>
                        </a:solidFill>
                      </a:endParaRPr>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prstDash val="solid"/>
                    </a:lnT>
                    <a:lnB w="18975" cap="flat" cmpd="sng">
                      <a:solidFill>
                        <a:srgbClr val="FFFFFF"/>
                      </a:solidFill>
                      <a:prstDash val="solid"/>
                      <a:round/>
                      <a:headEnd type="none" w="sm" len="sm"/>
                      <a:tailEnd type="none" w="sm" len="sm"/>
                    </a:lnB>
                    <a:solidFill>
                      <a:srgbClr val="538DD5"/>
                    </a:solidFill>
                  </a:tcPr>
                </a:tc>
                <a:tc>
                  <a:txBody>
                    <a:bodyPr/>
                    <a:lstStyle/>
                    <a:p>
                      <a:pPr marL="0" lvl="0" indent="0" algn="ctr" rtl="0">
                        <a:spcBef>
                          <a:spcPts val="0"/>
                        </a:spcBef>
                        <a:spcAft>
                          <a:spcPts val="0"/>
                        </a:spcAft>
                        <a:buNone/>
                      </a:pPr>
                      <a:r>
                        <a:rPr lang="en-US" sz="1200" b="1" dirty="0" err="1">
                          <a:solidFill>
                            <a:schemeClr val="lt1"/>
                          </a:solidFill>
                        </a:rPr>
                        <a:t>proc_code</a:t>
                      </a:r>
                      <a:endParaRPr sz="1200" b="1" dirty="0">
                        <a:solidFill>
                          <a:schemeClr val="lt1"/>
                        </a:solidFill>
                      </a:endParaRPr>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prstDash val="solid"/>
                    </a:lnT>
                    <a:lnB w="18975" cap="flat" cmpd="sng">
                      <a:solidFill>
                        <a:srgbClr val="FFFFFF"/>
                      </a:solidFill>
                      <a:prstDash val="solid"/>
                      <a:round/>
                      <a:headEnd type="none" w="sm" len="sm"/>
                      <a:tailEnd type="none" w="sm" len="sm"/>
                    </a:lnB>
                    <a:solidFill>
                      <a:srgbClr val="538DD5"/>
                    </a:solidFill>
                  </a:tcPr>
                </a:tc>
                <a:tc>
                  <a:txBody>
                    <a:bodyPr/>
                    <a:lstStyle/>
                    <a:p>
                      <a:pPr marL="0" lvl="0" indent="0" algn="ctr" rtl="0">
                        <a:spcBef>
                          <a:spcPts val="0"/>
                        </a:spcBef>
                        <a:spcAft>
                          <a:spcPts val="0"/>
                        </a:spcAft>
                        <a:buNone/>
                      </a:pPr>
                      <a:r>
                        <a:rPr lang="en-US" sz="1200" b="1" dirty="0">
                          <a:solidFill>
                            <a:schemeClr val="lt1"/>
                          </a:solidFill>
                        </a:rPr>
                        <a:t>department</a:t>
                      </a:r>
                      <a:endParaRPr sz="1200" b="1" dirty="0">
                        <a:solidFill>
                          <a:schemeClr val="lt1"/>
                        </a:solidFill>
                      </a:endParaRPr>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2700" cmpd="sng">
                      <a:noFill/>
                      <a:prstDash val="solid"/>
                    </a:lnT>
                    <a:lnB w="18975" cap="flat" cmpd="sng">
                      <a:solidFill>
                        <a:srgbClr val="FFFFFF"/>
                      </a:solidFill>
                      <a:prstDash val="solid"/>
                      <a:round/>
                      <a:headEnd type="none" w="sm" len="sm"/>
                      <a:tailEnd type="none" w="sm" len="sm"/>
                    </a:lnB>
                    <a:solidFill>
                      <a:srgbClr val="538DD5"/>
                    </a:solidFill>
                  </a:tcPr>
                </a:tc>
                <a:extLst>
                  <a:ext uri="{0D108BD9-81ED-4DB2-BD59-A6C34878D82A}">
                    <a16:rowId xmlns:a16="http://schemas.microsoft.com/office/drawing/2014/main" val="10000"/>
                  </a:ext>
                </a:extLst>
              </a:tr>
              <a:tr h="449580">
                <a:tc>
                  <a:txBody>
                    <a:bodyPr/>
                    <a:lstStyle/>
                    <a:p>
                      <a:pPr marL="0" lvl="0" indent="0" algn="ctr" rtl="0">
                        <a:spcBef>
                          <a:spcPts val="0"/>
                        </a:spcBef>
                        <a:spcAft>
                          <a:spcPts val="0"/>
                        </a:spcAft>
                        <a:buNone/>
                      </a:pPr>
                      <a:r>
                        <a:rPr lang="en-US" sz="1200" dirty="0"/>
                        <a:t>19766</a:t>
                      </a:r>
                      <a:endParaRPr sz="1200" dirty="0"/>
                    </a:p>
                  </a:txBody>
                  <a:tcPr marL="48978" marR="48978" marT="55446" marB="55446">
                    <a:lnL w="12700" cmpd="sng">
                      <a:noFill/>
                      <a:prstDash val="solid"/>
                    </a:lnL>
                    <a:lnR w="19050" cap="flat" cmpd="sng" algn="ctr">
                      <a:solidFill>
                        <a:schemeClr val="bg1"/>
                      </a:solidFill>
                      <a:prstDash val="solid"/>
                      <a:round/>
                      <a:headEnd type="none" w="med" len="med"/>
                      <a:tailEnd type="none" w="med" len="med"/>
                    </a:lnR>
                    <a:lnT w="18975" cap="flat" cmpd="sng">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511388</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8975" cap="flat" cmpd="sng">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PROTHROMBIN TIME</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8975" cap="flat" cmpd="sng">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PRO</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8975" cap="flat" cmpd="sng">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INTERNAL MEDICINE CLINIC</a:t>
                      </a:r>
                      <a:endParaRPr sz="1200" dirty="0"/>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8975" cap="flat" cmpd="sng">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1"/>
                  </a:ext>
                </a:extLst>
              </a:tr>
              <a:tr h="468228">
                <a:tc>
                  <a:txBody>
                    <a:bodyPr/>
                    <a:lstStyle/>
                    <a:p>
                      <a:pPr marL="0" lvl="0" indent="0" algn="ctr" rtl="0">
                        <a:spcBef>
                          <a:spcPts val="0"/>
                        </a:spcBef>
                        <a:spcAft>
                          <a:spcPts val="0"/>
                        </a:spcAft>
                        <a:buNone/>
                      </a:pPr>
                      <a:r>
                        <a:rPr lang="en-US" sz="1200" dirty="0"/>
                        <a:t>88444</a:t>
                      </a:r>
                      <a:endParaRPr sz="1200" dirty="0"/>
                    </a:p>
                  </a:txBody>
                  <a:tcPr marL="48978" marR="48978" marT="55446" marB="55446">
                    <a:lnL w="12700" cmpd="sng">
                      <a:noFill/>
                      <a:prstDash val="soli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511388</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BASIC METABOLIC PANEL</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BMP</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INTERNAL MEDICINE CLINIC</a:t>
                      </a:r>
                      <a:endParaRPr sz="1200" dirty="0"/>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2"/>
                  </a:ext>
                </a:extLst>
              </a:tr>
              <a:tr h="456396">
                <a:tc>
                  <a:txBody>
                    <a:bodyPr/>
                    <a:lstStyle/>
                    <a:p>
                      <a:pPr marL="0" lvl="0" indent="0" algn="ctr" rtl="0">
                        <a:spcBef>
                          <a:spcPts val="0"/>
                        </a:spcBef>
                        <a:spcAft>
                          <a:spcPts val="0"/>
                        </a:spcAft>
                        <a:buNone/>
                      </a:pPr>
                      <a:r>
                        <a:rPr lang="en-US" sz="1200" dirty="0"/>
                        <a:t>40477</a:t>
                      </a:r>
                      <a:endParaRPr sz="1200" dirty="0"/>
                    </a:p>
                  </a:txBody>
                  <a:tcPr marL="48978" marR="48978" marT="55446" marB="55446">
                    <a:lnL w="12700" cmpd="sng">
                      <a:noFill/>
                      <a:prstDash val="soli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a:t>508061</a:t>
                      </a:r>
                      <a:endParaRPr sz="120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THYROID STIMULATING HORMONE</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TSH</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3"/>
                  </a:ext>
                </a:extLst>
              </a:tr>
              <a:tr h="435140">
                <a:tc>
                  <a:txBody>
                    <a:bodyPr/>
                    <a:lstStyle/>
                    <a:p>
                      <a:pPr marL="0" lvl="0" indent="0" algn="ctr" rtl="0">
                        <a:spcBef>
                          <a:spcPts val="0"/>
                        </a:spcBef>
                        <a:spcAft>
                          <a:spcPts val="0"/>
                        </a:spcAft>
                        <a:buNone/>
                      </a:pPr>
                      <a:r>
                        <a:rPr lang="en-US" sz="1200" dirty="0"/>
                        <a:t>97641</a:t>
                      </a:r>
                      <a:endParaRPr sz="1200" dirty="0"/>
                    </a:p>
                  </a:txBody>
                  <a:tcPr marL="48978" marR="48978" marT="55446" marB="55446">
                    <a:lnL w="12700" cmpd="sng">
                      <a:noFill/>
                      <a:prstDash val="soli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508061</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a:t>T4, FREE</a:t>
                      </a:r>
                      <a:endParaRPr sz="120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T4FR</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19050" cap="flat" cmpd="sng" algn="ctr">
                      <a:solidFill>
                        <a:schemeClr val="bg1"/>
                      </a:solidFill>
                      <a:prstDash val="solid"/>
                      <a:round/>
                      <a:headEnd type="none" w="med" len="med"/>
                      <a:tailEnd type="none" w="med" len="med"/>
                    </a:lnL>
                    <a:lnR w="6325" cap="flat" cmpd="sng">
                      <a:noFill/>
                      <a:prstDash val="solid"/>
                      <a:round/>
                      <a:headEnd type="none" w="sm" len="sm"/>
                      <a:tailEnd type="none" w="sm" len="sm"/>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rgbClr val="8DB4E2"/>
                    </a:solidFill>
                  </a:tcPr>
                </a:tc>
                <a:extLst>
                  <a:ext uri="{0D108BD9-81ED-4DB2-BD59-A6C34878D82A}">
                    <a16:rowId xmlns:a16="http://schemas.microsoft.com/office/drawing/2014/main" val="10004"/>
                  </a:ext>
                </a:extLst>
              </a:tr>
            </a:tbl>
          </a:graphicData>
        </a:graphic>
      </p:graphicFrame>
      <p:graphicFrame>
        <p:nvGraphicFramePr>
          <p:cNvPr id="21" name="Google Shape;199;p22" hidden="1"/>
          <p:cNvGraphicFramePr/>
          <p:nvPr/>
        </p:nvGraphicFramePr>
        <p:xfrm>
          <a:off x="6870169" y="3499933"/>
          <a:ext cx="3884753" cy="3171090"/>
        </p:xfrm>
        <a:graphic>
          <a:graphicData uri="http://schemas.openxmlformats.org/drawingml/2006/table">
            <a:tbl>
              <a:tblPr>
                <a:noFill/>
                <a:tableStyleId>{71CB66AA-850D-4605-A19E-2ED404D436C7}</a:tableStyleId>
              </a:tblPr>
              <a:tblGrid>
                <a:gridCol w="2180430">
                  <a:extLst>
                    <a:ext uri="{9D8B030D-6E8A-4147-A177-3AD203B41FA5}">
                      <a16:colId xmlns:a16="http://schemas.microsoft.com/office/drawing/2014/main" val="20000"/>
                    </a:ext>
                  </a:extLst>
                </a:gridCol>
                <a:gridCol w="1704323">
                  <a:extLst>
                    <a:ext uri="{9D8B030D-6E8A-4147-A177-3AD203B41FA5}">
                      <a16:colId xmlns:a16="http://schemas.microsoft.com/office/drawing/2014/main" val="20001"/>
                    </a:ext>
                  </a:extLst>
                </a:gridCol>
              </a:tblGrid>
              <a:tr h="459090">
                <a:tc>
                  <a:txBody>
                    <a:bodyPr/>
                    <a:lstStyle/>
                    <a:p>
                      <a:pPr marL="0" lvl="0" indent="0" algn="ctr" rtl="0">
                        <a:spcBef>
                          <a:spcPts val="0"/>
                        </a:spcBef>
                        <a:spcAft>
                          <a:spcPts val="0"/>
                        </a:spcAft>
                        <a:buNone/>
                      </a:pPr>
                      <a:r>
                        <a:rPr lang="en-US" sz="1200" b="1" dirty="0">
                          <a:solidFill>
                            <a:schemeClr val="lt1"/>
                          </a:solidFill>
                        </a:rPr>
                        <a:t>description</a:t>
                      </a:r>
                      <a:endParaRPr sz="1200" b="1" dirty="0">
                        <a:solidFill>
                          <a:schemeClr val="lt1"/>
                        </a:solidFill>
                      </a:endParaRPr>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B w="18975" cap="flat" cmpd="sng">
                      <a:solidFill>
                        <a:srgbClr val="FFFFFF"/>
                      </a:solidFill>
                      <a:prstDash val="solid"/>
                      <a:round/>
                      <a:headEnd type="none" w="sm" len="sm"/>
                      <a:tailEnd type="none" w="sm" len="sm"/>
                    </a:lnB>
                    <a:solidFill>
                      <a:srgbClr val="538DD5"/>
                    </a:solidFill>
                  </a:tcPr>
                </a:tc>
                <a:tc>
                  <a:txBody>
                    <a:bodyPr/>
                    <a:lstStyle/>
                    <a:p>
                      <a:pPr marL="0" lvl="0" indent="0" algn="ctr" rtl="0">
                        <a:spcBef>
                          <a:spcPts val="0"/>
                        </a:spcBef>
                        <a:spcAft>
                          <a:spcPts val="0"/>
                        </a:spcAft>
                        <a:buNone/>
                      </a:pPr>
                      <a:r>
                        <a:rPr lang="en-US" sz="1200" b="1" dirty="0">
                          <a:solidFill>
                            <a:schemeClr val="lt1"/>
                          </a:solidFill>
                        </a:rPr>
                        <a:t>department</a:t>
                      </a:r>
                      <a:endParaRPr sz="1200" b="1" dirty="0">
                        <a:solidFill>
                          <a:schemeClr val="lt1"/>
                        </a:solidFill>
                      </a:endParaRPr>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B w="18975" cap="flat" cmpd="sng">
                      <a:solidFill>
                        <a:srgbClr val="FFFFFF"/>
                      </a:solidFill>
                      <a:prstDash val="solid"/>
                      <a:round/>
                      <a:headEnd type="none" w="sm" len="sm"/>
                      <a:tailEnd type="none" w="sm" len="sm"/>
                    </a:lnB>
                    <a:solidFill>
                      <a:srgbClr val="538DD5"/>
                    </a:solidFill>
                  </a:tcPr>
                </a:tc>
                <a:extLst>
                  <a:ext uri="{0D108BD9-81ED-4DB2-BD59-A6C34878D82A}">
                    <a16:rowId xmlns:a16="http://schemas.microsoft.com/office/drawing/2014/main" val="10000"/>
                  </a:ext>
                </a:extLst>
              </a:tr>
              <a:tr h="717345">
                <a:tc>
                  <a:txBody>
                    <a:bodyPr/>
                    <a:lstStyle/>
                    <a:p>
                      <a:pPr marL="0" lvl="0" indent="0" algn="ctr" rtl="0">
                        <a:spcBef>
                          <a:spcPts val="0"/>
                        </a:spcBef>
                        <a:spcAft>
                          <a:spcPts val="0"/>
                        </a:spcAft>
                        <a:buNone/>
                      </a:pPr>
                      <a:r>
                        <a:rPr lang="en-US" sz="1200" dirty="0"/>
                        <a:t>PROTHROMBIN TIME</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18975" cap="flat" cmpd="sng">
                      <a:solidFill>
                        <a:srgbClr val="FFFFFF"/>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a:t>INTERNAL MEDICINE CLINIC</a:t>
                      </a:r>
                      <a:endParaRPr sz="120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18975" cap="flat" cmpd="sng">
                      <a:solidFill>
                        <a:srgbClr val="FFFFFF"/>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val="10001"/>
                  </a:ext>
                </a:extLst>
              </a:tr>
              <a:tr h="717345">
                <a:tc>
                  <a:txBody>
                    <a:bodyPr/>
                    <a:lstStyle/>
                    <a:p>
                      <a:pPr marL="0" lvl="0" indent="0" algn="ctr" rtl="0">
                        <a:spcBef>
                          <a:spcPts val="0"/>
                        </a:spcBef>
                        <a:spcAft>
                          <a:spcPts val="0"/>
                        </a:spcAft>
                        <a:buNone/>
                      </a:pPr>
                      <a:r>
                        <a:rPr lang="en-US" sz="1200" dirty="0"/>
                        <a:t>BASIC METABOLIC PANEL</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INTERNAL MEDICINE CLINIC</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val="10002"/>
                  </a:ext>
                </a:extLst>
              </a:tr>
              <a:tr h="717345">
                <a:tc>
                  <a:txBody>
                    <a:bodyPr/>
                    <a:lstStyle/>
                    <a:p>
                      <a:pPr marL="0" lvl="0" indent="0" algn="ctr" rtl="0">
                        <a:spcBef>
                          <a:spcPts val="0"/>
                        </a:spcBef>
                        <a:spcAft>
                          <a:spcPts val="0"/>
                        </a:spcAft>
                        <a:buNone/>
                      </a:pPr>
                      <a:r>
                        <a:rPr lang="en-US" sz="1200"/>
                        <a:t>THYROID STIMULATING HORMONE</a:t>
                      </a:r>
                      <a:endParaRPr sz="120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val="10003"/>
                  </a:ext>
                </a:extLst>
              </a:tr>
              <a:tr h="559965">
                <a:tc>
                  <a:txBody>
                    <a:bodyPr/>
                    <a:lstStyle/>
                    <a:p>
                      <a:pPr marL="0" lvl="0" indent="0" algn="ctr" rtl="0">
                        <a:spcBef>
                          <a:spcPts val="0"/>
                        </a:spcBef>
                        <a:spcAft>
                          <a:spcPts val="0"/>
                        </a:spcAft>
                        <a:buNone/>
                      </a:pPr>
                      <a:r>
                        <a:rPr lang="en-US" sz="1200" dirty="0"/>
                        <a:t>T4, FREE</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val="10004"/>
                  </a:ext>
                </a:extLst>
              </a:tr>
            </a:tbl>
          </a:graphicData>
        </a:graphic>
      </p:graphicFrame>
      <p:sp>
        <p:nvSpPr>
          <p:cNvPr id="18" name="Google Shape;197;p22"/>
          <p:cNvSpPr/>
          <p:nvPr/>
        </p:nvSpPr>
        <p:spPr>
          <a:xfrm>
            <a:off x="6398775" y="4304784"/>
            <a:ext cx="361572" cy="206847"/>
          </a:xfrm>
          <a:custGeom>
            <a:avLst/>
            <a:gdLst/>
            <a:ahLst/>
            <a:cxnLst/>
            <a:rect l="l" t="t" r="r" b="b"/>
            <a:pathLst>
              <a:path w="622300" h="382270" extrusionOk="0">
                <a:moveTo>
                  <a:pt x="357633" y="0"/>
                </a:moveTo>
                <a:lnTo>
                  <a:pt x="357633" y="133826"/>
                </a:lnTo>
                <a:lnTo>
                  <a:pt x="0" y="133826"/>
                </a:lnTo>
                <a:lnTo>
                  <a:pt x="0" y="247817"/>
                </a:lnTo>
                <a:lnTo>
                  <a:pt x="357633" y="247817"/>
                </a:lnTo>
                <a:lnTo>
                  <a:pt x="357633" y="381642"/>
                </a:lnTo>
                <a:lnTo>
                  <a:pt x="622085" y="190821"/>
                </a:lnTo>
                <a:lnTo>
                  <a:pt x="357633" y="0"/>
                </a:lnTo>
                <a:close/>
              </a:path>
            </a:pathLst>
          </a:custGeom>
          <a:solidFill>
            <a:srgbClr val="53585F"/>
          </a:solidFill>
          <a:ln>
            <a:noFill/>
          </a:ln>
        </p:spPr>
        <p:txBody>
          <a:bodyPr spcFirstLastPara="1" wrap="square" lIns="0" tIns="0" rIns="0" bIns="0" anchor="t" anchorCtr="0">
            <a:noAutofit/>
          </a:bodyPr>
          <a:lstStyle/>
          <a:p>
            <a:endParaRPr sz="964"/>
          </a:p>
        </p:txBody>
      </p:sp>
      <p:sp>
        <p:nvSpPr>
          <p:cNvPr id="23" name="Google Shape;196;p22"/>
          <p:cNvSpPr txBox="1"/>
          <p:nvPr/>
        </p:nvSpPr>
        <p:spPr>
          <a:xfrm>
            <a:off x="2879584" y="3045700"/>
            <a:ext cx="1380857" cy="396643"/>
          </a:xfrm>
          <a:prstGeom prst="rect">
            <a:avLst/>
          </a:prstGeom>
          <a:noFill/>
          <a:ln>
            <a:noFill/>
          </a:ln>
        </p:spPr>
        <p:txBody>
          <a:bodyPr spcFirstLastPara="1" wrap="square" lIns="0" tIns="8156" rIns="0" bIns="0" anchor="t" anchorCtr="0">
            <a:noAutofit/>
          </a:bodyPr>
          <a:lstStyle/>
          <a:p>
            <a:pPr marL="6803"/>
            <a:r>
              <a:rPr lang="en-US" sz="2196" dirty="0">
                <a:solidFill>
                  <a:srgbClr val="A6AAA9"/>
                </a:solidFill>
                <a:latin typeface="Calibri"/>
                <a:ea typeface="Calibri"/>
                <a:cs typeface="Calibri"/>
                <a:sym typeface="Calibri"/>
              </a:rPr>
              <a:t>orders</a:t>
            </a:r>
            <a:endParaRPr sz="2196" dirty="0">
              <a:latin typeface="Calibri"/>
              <a:ea typeface="Calibri"/>
              <a:cs typeface="Calibri"/>
              <a:sym typeface="Calibri"/>
            </a:endParaRPr>
          </a:p>
        </p:txBody>
      </p:sp>
      <p:graphicFrame>
        <p:nvGraphicFramePr>
          <p:cNvPr id="13" name="Google Shape;198;p22"/>
          <p:cNvGraphicFramePr/>
          <p:nvPr>
            <p:extLst>
              <p:ext uri="{D42A27DB-BD31-4B8C-83A1-F6EECF244321}">
                <p14:modId xmlns:p14="http://schemas.microsoft.com/office/powerpoint/2010/main" val="201606764"/>
              </p:ext>
            </p:extLst>
          </p:nvPr>
        </p:nvGraphicFramePr>
        <p:xfrm>
          <a:off x="4840014" y="4511631"/>
          <a:ext cx="6183053" cy="2216675"/>
        </p:xfrm>
        <a:graphic>
          <a:graphicData uri="http://schemas.openxmlformats.org/drawingml/2006/table">
            <a:tbl>
              <a:tblPr>
                <a:noFill/>
                <a:tableStyleId>{71CB66AA-850D-4605-A19E-2ED404D436C7}</a:tableStyleId>
              </a:tblPr>
              <a:tblGrid>
                <a:gridCol w="724092">
                  <a:extLst>
                    <a:ext uri="{9D8B030D-6E8A-4147-A177-3AD203B41FA5}">
                      <a16:colId xmlns:a16="http://schemas.microsoft.com/office/drawing/2014/main" val="20000"/>
                    </a:ext>
                  </a:extLst>
                </a:gridCol>
                <a:gridCol w="853440">
                  <a:extLst>
                    <a:ext uri="{9D8B030D-6E8A-4147-A177-3AD203B41FA5}">
                      <a16:colId xmlns:a16="http://schemas.microsoft.com/office/drawing/2014/main" val="20001"/>
                    </a:ext>
                  </a:extLst>
                </a:gridCol>
                <a:gridCol w="1975895">
                  <a:extLst>
                    <a:ext uri="{9D8B030D-6E8A-4147-A177-3AD203B41FA5}">
                      <a16:colId xmlns:a16="http://schemas.microsoft.com/office/drawing/2014/main" val="20002"/>
                    </a:ext>
                  </a:extLst>
                </a:gridCol>
                <a:gridCol w="885524">
                  <a:extLst>
                    <a:ext uri="{9D8B030D-6E8A-4147-A177-3AD203B41FA5}">
                      <a16:colId xmlns:a16="http://schemas.microsoft.com/office/drawing/2014/main" val="20003"/>
                    </a:ext>
                  </a:extLst>
                </a:gridCol>
                <a:gridCol w="1744102">
                  <a:extLst>
                    <a:ext uri="{9D8B030D-6E8A-4147-A177-3AD203B41FA5}">
                      <a16:colId xmlns:a16="http://schemas.microsoft.com/office/drawing/2014/main" val="20004"/>
                    </a:ext>
                  </a:extLst>
                </a:gridCol>
              </a:tblGrid>
              <a:tr h="310067">
                <a:tc>
                  <a:txBody>
                    <a:bodyPr/>
                    <a:lstStyle/>
                    <a:p>
                      <a:pPr marL="0" lvl="0" indent="0" algn="ctr" rtl="0">
                        <a:spcBef>
                          <a:spcPts val="0"/>
                        </a:spcBef>
                        <a:spcAft>
                          <a:spcPts val="0"/>
                        </a:spcAft>
                        <a:buNone/>
                      </a:pPr>
                      <a:r>
                        <a:rPr lang="en-US" sz="1200" b="1" dirty="0" err="1">
                          <a:solidFill>
                            <a:schemeClr val="lt1"/>
                          </a:solidFill>
                        </a:rPr>
                        <a:t>order_id</a:t>
                      </a:r>
                      <a:endParaRPr sz="1200" b="1" dirty="0">
                        <a:solidFill>
                          <a:schemeClr val="lt1"/>
                        </a:solidFill>
                      </a:endParaRPr>
                    </a:p>
                  </a:txBody>
                  <a:tcPr marL="48978" marR="48978" marT="55446" marB="55446">
                    <a:lnL w="12700" cmpd="sng">
                      <a:noFill/>
                      <a:prstDash val="solid"/>
                    </a:lnL>
                    <a:lnR w="19050" cap="flat" cmpd="sng" algn="ctr">
                      <a:solidFill>
                        <a:schemeClr val="bg1"/>
                      </a:solidFill>
                      <a:prstDash val="solid"/>
                      <a:round/>
                      <a:headEnd type="none" w="med" len="med"/>
                      <a:tailEnd type="none" w="med" len="med"/>
                    </a:lnR>
                    <a:lnT w="12700" cmpd="sng">
                      <a:noFill/>
                      <a:prstDash val="solid"/>
                    </a:lnT>
                    <a:lnB w="18975" cap="flat" cmpd="sng">
                      <a:solidFill>
                        <a:srgbClr val="FFFFFF"/>
                      </a:solidFill>
                      <a:prstDash val="solid"/>
                      <a:round/>
                      <a:headEnd type="none" w="sm" len="sm"/>
                      <a:tailEnd type="none" w="sm" len="sm"/>
                    </a:lnB>
                    <a:solidFill>
                      <a:srgbClr val="538DD5"/>
                    </a:solidFill>
                  </a:tcPr>
                </a:tc>
                <a:tc>
                  <a:txBody>
                    <a:bodyPr/>
                    <a:lstStyle/>
                    <a:p>
                      <a:pPr marL="0" lvl="0" indent="0" algn="ctr" rtl="0">
                        <a:spcBef>
                          <a:spcPts val="0"/>
                        </a:spcBef>
                        <a:spcAft>
                          <a:spcPts val="0"/>
                        </a:spcAft>
                        <a:buNone/>
                      </a:pPr>
                      <a:r>
                        <a:rPr lang="en-US" sz="1200" b="1" dirty="0" err="1">
                          <a:solidFill>
                            <a:schemeClr val="lt1"/>
                          </a:solidFill>
                        </a:rPr>
                        <a:t>patient_id</a:t>
                      </a:r>
                      <a:endParaRPr sz="1200" b="1" dirty="0">
                        <a:solidFill>
                          <a:schemeClr val="lt1"/>
                        </a:solidFill>
                      </a:endParaRPr>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prstDash val="solid"/>
                    </a:lnT>
                    <a:lnB w="18975" cap="flat" cmpd="sng">
                      <a:solidFill>
                        <a:srgbClr val="FFFFFF"/>
                      </a:solidFill>
                      <a:prstDash val="solid"/>
                      <a:round/>
                      <a:headEnd type="none" w="sm" len="sm"/>
                      <a:tailEnd type="none" w="sm" len="sm"/>
                    </a:lnB>
                    <a:solidFill>
                      <a:srgbClr val="538DD5"/>
                    </a:solidFill>
                  </a:tcPr>
                </a:tc>
                <a:tc>
                  <a:txBody>
                    <a:bodyPr/>
                    <a:lstStyle/>
                    <a:p>
                      <a:pPr marL="0" lvl="0" indent="0" algn="ctr" rtl="0">
                        <a:spcBef>
                          <a:spcPts val="0"/>
                        </a:spcBef>
                        <a:spcAft>
                          <a:spcPts val="0"/>
                        </a:spcAft>
                        <a:buNone/>
                      </a:pPr>
                      <a:r>
                        <a:rPr lang="en-US" sz="1200" b="1" dirty="0" err="1">
                          <a:solidFill>
                            <a:schemeClr val="lt1"/>
                          </a:solidFill>
                        </a:rPr>
                        <a:t>desc</a:t>
                      </a:r>
                      <a:endParaRPr sz="1200" b="1" dirty="0">
                        <a:solidFill>
                          <a:schemeClr val="lt1"/>
                        </a:solidFill>
                      </a:endParaRPr>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prstDash val="solid"/>
                    </a:lnT>
                    <a:lnB w="18975" cap="flat" cmpd="sng">
                      <a:solidFill>
                        <a:srgbClr val="FFFFFF"/>
                      </a:solidFill>
                      <a:prstDash val="solid"/>
                      <a:round/>
                      <a:headEnd type="none" w="sm" len="sm"/>
                      <a:tailEnd type="none" w="sm" len="sm"/>
                    </a:lnB>
                    <a:solidFill>
                      <a:srgbClr val="538DD5"/>
                    </a:solidFill>
                  </a:tcPr>
                </a:tc>
                <a:tc>
                  <a:txBody>
                    <a:bodyPr/>
                    <a:lstStyle/>
                    <a:p>
                      <a:pPr marL="0" lvl="0" indent="0" algn="ctr" rtl="0">
                        <a:spcBef>
                          <a:spcPts val="0"/>
                        </a:spcBef>
                        <a:spcAft>
                          <a:spcPts val="0"/>
                        </a:spcAft>
                        <a:buNone/>
                      </a:pPr>
                      <a:r>
                        <a:rPr lang="en-US" sz="1200" b="1" dirty="0" err="1">
                          <a:solidFill>
                            <a:schemeClr val="lt1"/>
                          </a:solidFill>
                        </a:rPr>
                        <a:t>proc_code</a:t>
                      </a:r>
                      <a:endParaRPr sz="1200" b="1" dirty="0">
                        <a:solidFill>
                          <a:schemeClr val="lt1"/>
                        </a:solidFill>
                      </a:endParaRPr>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prstDash val="solid"/>
                    </a:lnT>
                    <a:lnB w="18975" cap="flat" cmpd="sng">
                      <a:solidFill>
                        <a:srgbClr val="FFFFFF"/>
                      </a:solidFill>
                      <a:prstDash val="solid"/>
                      <a:round/>
                      <a:headEnd type="none" w="sm" len="sm"/>
                      <a:tailEnd type="none" w="sm" len="sm"/>
                    </a:lnB>
                    <a:solidFill>
                      <a:srgbClr val="538DD5"/>
                    </a:solidFill>
                  </a:tcPr>
                </a:tc>
                <a:tc>
                  <a:txBody>
                    <a:bodyPr/>
                    <a:lstStyle/>
                    <a:p>
                      <a:pPr marL="0" lvl="0" indent="0" algn="ctr" rtl="0">
                        <a:spcBef>
                          <a:spcPts val="0"/>
                        </a:spcBef>
                        <a:spcAft>
                          <a:spcPts val="0"/>
                        </a:spcAft>
                        <a:buNone/>
                      </a:pPr>
                      <a:r>
                        <a:rPr lang="en-US" sz="1200" b="1" dirty="0" err="1">
                          <a:solidFill>
                            <a:schemeClr val="lt1"/>
                          </a:solidFill>
                        </a:rPr>
                        <a:t>dept</a:t>
                      </a:r>
                      <a:endParaRPr sz="1200" b="1" dirty="0">
                        <a:solidFill>
                          <a:schemeClr val="lt1"/>
                        </a:solidFill>
                      </a:endParaRPr>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2700" cmpd="sng">
                      <a:noFill/>
                      <a:prstDash val="solid"/>
                    </a:lnT>
                    <a:lnB w="18975" cap="flat" cmpd="sng">
                      <a:solidFill>
                        <a:srgbClr val="FFFFFF"/>
                      </a:solidFill>
                      <a:prstDash val="solid"/>
                      <a:round/>
                      <a:headEnd type="none" w="sm" len="sm"/>
                      <a:tailEnd type="none" w="sm" len="sm"/>
                    </a:lnB>
                    <a:solidFill>
                      <a:srgbClr val="538DD5"/>
                    </a:solidFill>
                  </a:tcPr>
                </a:tc>
                <a:extLst>
                  <a:ext uri="{0D108BD9-81ED-4DB2-BD59-A6C34878D82A}">
                    <a16:rowId xmlns:a16="http://schemas.microsoft.com/office/drawing/2014/main" val="10000"/>
                  </a:ext>
                </a:extLst>
              </a:tr>
              <a:tr h="449580">
                <a:tc>
                  <a:txBody>
                    <a:bodyPr/>
                    <a:lstStyle/>
                    <a:p>
                      <a:pPr marL="0" lvl="0" indent="0" algn="ctr" rtl="0">
                        <a:spcBef>
                          <a:spcPts val="0"/>
                        </a:spcBef>
                        <a:spcAft>
                          <a:spcPts val="0"/>
                        </a:spcAft>
                        <a:buNone/>
                      </a:pPr>
                      <a:r>
                        <a:rPr lang="en-US" sz="1200" dirty="0"/>
                        <a:t>19766</a:t>
                      </a:r>
                      <a:endParaRPr sz="1200" dirty="0"/>
                    </a:p>
                  </a:txBody>
                  <a:tcPr marL="48978" marR="48978" marT="55446" marB="55446">
                    <a:lnL w="12700" cmpd="sng">
                      <a:noFill/>
                      <a:prstDash val="solid"/>
                    </a:lnL>
                    <a:lnR w="19050" cap="flat" cmpd="sng" algn="ctr">
                      <a:solidFill>
                        <a:schemeClr val="bg1"/>
                      </a:solidFill>
                      <a:prstDash val="solid"/>
                      <a:round/>
                      <a:headEnd type="none" w="med" len="med"/>
                      <a:tailEnd type="none" w="med" len="med"/>
                    </a:lnR>
                    <a:lnT w="18975" cap="flat" cmpd="sng">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511388</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8975" cap="flat" cmpd="sng">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PROTHROMBIN TIME</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8975" cap="flat" cmpd="sng">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PRO</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8975" cap="flat" cmpd="sng">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INTERNAL MEDICINE CLINIC</a:t>
                      </a:r>
                      <a:endParaRPr sz="1200" dirty="0"/>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8975" cap="flat" cmpd="sng">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1"/>
                  </a:ext>
                </a:extLst>
              </a:tr>
              <a:tr h="468228">
                <a:tc>
                  <a:txBody>
                    <a:bodyPr/>
                    <a:lstStyle/>
                    <a:p>
                      <a:pPr marL="0" lvl="0" indent="0" algn="ctr" rtl="0">
                        <a:spcBef>
                          <a:spcPts val="0"/>
                        </a:spcBef>
                        <a:spcAft>
                          <a:spcPts val="0"/>
                        </a:spcAft>
                        <a:buNone/>
                      </a:pPr>
                      <a:r>
                        <a:rPr lang="en-US" sz="1200" dirty="0"/>
                        <a:t>88444</a:t>
                      </a:r>
                      <a:endParaRPr sz="1200" dirty="0"/>
                    </a:p>
                  </a:txBody>
                  <a:tcPr marL="48978" marR="48978" marT="55446" marB="55446">
                    <a:lnL w="12700" cmpd="sng">
                      <a:noFill/>
                      <a:prstDash val="soli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511388</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BASIC METABOLIC PANEL</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BMP</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INTERNAL MEDICINE CLINIC</a:t>
                      </a:r>
                      <a:endParaRPr sz="1200" dirty="0"/>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2"/>
                  </a:ext>
                </a:extLst>
              </a:tr>
              <a:tr h="456396">
                <a:tc>
                  <a:txBody>
                    <a:bodyPr/>
                    <a:lstStyle/>
                    <a:p>
                      <a:pPr marL="0" lvl="0" indent="0" algn="ctr" rtl="0">
                        <a:spcBef>
                          <a:spcPts val="0"/>
                        </a:spcBef>
                        <a:spcAft>
                          <a:spcPts val="0"/>
                        </a:spcAft>
                        <a:buNone/>
                      </a:pPr>
                      <a:r>
                        <a:rPr lang="en-US" sz="1200" dirty="0"/>
                        <a:t>40477</a:t>
                      </a:r>
                      <a:endParaRPr sz="1200" dirty="0"/>
                    </a:p>
                  </a:txBody>
                  <a:tcPr marL="48978" marR="48978" marT="55446" marB="55446">
                    <a:lnL w="12700" cmpd="sng">
                      <a:noFill/>
                      <a:prstDash val="soli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a:t>508061</a:t>
                      </a:r>
                      <a:endParaRPr sz="120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THYROID STIMULATING HORMONE</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TSH</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3"/>
                  </a:ext>
                </a:extLst>
              </a:tr>
              <a:tr h="435140">
                <a:tc>
                  <a:txBody>
                    <a:bodyPr/>
                    <a:lstStyle/>
                    <a:p>
                      <a:pPr marL="0" lvl="0" indent="0" algn="ctr" rtl="0">
                        <a:spcBef>
                          <a:spcPts val="0"/>
                        </a:spcBef>
                        <a:spcAft>
                          <a:spcPts val="0"/>
                        </a:spcAft>
                        <a:buNone/>
                      </a:pPr>
                      <a:r>
                        <a:rPr lang="en-US" sz="1200" dirty="0"/>
                        <a:t>97641</a:t>
                      </a:r>
                      <a:endParaRPr sz="1200" dirty="0"/>
                    </a:p>
                  </a:txBody>
                  <a:tcPr marL="48978" marR="48978" marT="55446" marB="55446">
                    <a:lnL w="12700" cmpd="sng">
                      <a:noFill/>
                      <a:prstDash val="soli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508061</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a:t>T4, FREE</a:t>
                      </a:r>
                      <a:endParaRPr sz="120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T4FR</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19050" cap="flat" cmpd="sng" algn="ctr">
                      <a:solidFill>
                        <a:schemeClr val="bg1"/>
                      </a:solidFill>
                      <a:prstDash val="solid"/>
                      <a:round/>
                      <a:headEnd type="none" w="med" len="med"/>
                      <a:tailEnd type="none" w="med" len="med"/>
                    </a:lnL>
                    <a:lnR w="6325" cap="flat" cmpd="sng">
                      <a:noFill/>
                      <a:prstDash val="solid"/>
                      <a:round/>
                      <a:headEnd type="none" w="sm" len="sm"/>
                      <a:tailEnd type="none" w="sm" len="sm"/>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rgbClr val="8DB4E2"/>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2598485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Shape 285"/>
        <p:cNvGrpSpPr/>
        <p:nvPr/>
      </p:nvGrpSpPr>
      <p:grpSpPr>
        <a:xfrm>
          <a:off x="0" y="0"/>
          <a:ext cx="0" cy="0"/>
          <a:chOff x="0" y="0"/>
          <a:chExt cx="0" cy="0"/>
        </a:xfrm>
      </p:grpSpPr>
      <p:sp>
        <p:nvSpPr>
          <p:cNvPr id="286" name="Google Shape;286;p31"/>
          <p:cNvSpPr/>
          <p:nvPr/>
        </p:nvSpPr>
        <p:spPr>
          <a:xfrm>
            <a:off x="0" y="0"/>
            <a:ext cx="12191999" cy="6857518"/>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87" name="Google Shape;287;p31"/>
          <p:cNvSpPr txBox="1">
            <a:spLocks noGrp="1"/>
          </p:cNvSpPr>
          <p:nvPr>
            <p:ph type="title"/>
          </p:nvPr>
        </p:nvSpPr>
        <p:spPr>
          <a:xfrm>
            <a:off x="4557829" y="2519421"/>
            <a:ext cx="2897036" cy="1539482"/>
          </a:xfrm>
          <a:prstGeom prst="rect">
            <a:avLst/>
          </a:prstGeom>
          <a:noFill/>
          <a:ln>
            <a:noFill/>
          </a:ln>
        </p:spPr>
        <p:txBody>
          <a:bodyPr spcFirstLastPara="1" wrap="square" lIns="0" tIns="9522" rIns="0" bIns="0" anchor="t" anchorCtr="0">
            <a:noAutofit/>
          </a:bodyPr>
          <a:lstStyle/>
          <a:p>
            <a:pPr marL="6803"/>
            <a:r>
              <a:rPr lang="en-US" sz="8812">
                <a:solidFill>
                  <a:srgbClr val="F0F0F0"/>
                </a:solidFill>
              </a:rPr>
              <a:t>filter()</a:t>
            </a:r>
            <a:endParaRPr sz="8812"/>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graphicFrame>
        <p:nvGraphicFramePr>
          <p:cNvPr id="154" name="Google Shape;154;p18"/>
          <p:cNvGraphicFramePr/>
          <p:nvPr>
            <p:extLst>
              <p:ext uri="{D42A27DB-BD31-4B8C-83A1-F6EECF244321}">
                <p14:modId xmlns:p14="http://schemas.microsoft.com/office/powerpoint/2010/main" val="1648309319"/>
              </p:ext>
            </p:extLst>
          </p:nvPr>
        </p:nvGraphicFramePr>
        <p:xfrm>
          <a:off x="2368732" y="2847901"/>
          <a:ext cx="2858226" cy="1584765"/>
        </p:xfrm>
        <a:graphic>
          <a:graphicData uri="http://schemas.openxmlformats.org/drawingml/2006/table">
            <a:tbl>
              <a:tblPr firstRow="1" bandRow="1">
                <a:noFill/>
                <a:tableStyleId>{809C1C93-8995-4D9E-87C8-A8817AF97DB9}</a:tableStyleId>
              </a:tblPr>
              <a:tblGrid>
                <a:gridCol w="571660">
                  <a:extLst>
                    <a:ext uri="{9D8B030D-6E8A-4147-A177-3AD203B41FA5}">
                      <a16:colId xmlns:a16="http://schemas.microsoft.com/office/drawing/2014/main" val="20000"/>
                    </a:ext>
                  </a:extLst>
                </a:gridCol>
                <a:gridCol w="540777">
                  <a:extLst>
                    <a:ext uri="{9D8B030D-6E8A-4147-A177-3AD203B41FA5}">
                      <a16:colId xmlns:a16="http://schemas.microsoft.com/office/drawing/2014/main" val="20001"/>
                    </a:ext>
                  </a:extLst>
                </a:gridCol>
                <a:gridCol w="782777">
                  <a:extLst>
                    <a:ext uri="{9D8B030D-6E8A-4147-A177-3AD203B41FA5}">
                      <a16:colId xmlns:a16="http://schemas.microsoft.com/office/drawing/2014/main" val="20002"/>
                    </a:ext>
                  </a:extLst>
                </a:gridCol>
                <a:gridCol w="963012">
                  <a:extLst>
                    <a:ext uri="{9D8B030D-6E8A-4147-A177-3AD203B41FA5}">
                      <a16:colId xmlns:a16="http://schemas.microsoft.com/office/drawing/2014/main" val="20003"/>
                    </a:ext>
                  </a:extLst>
                </a:gridCol>
              </a:tblGrid>
              <a:tr h="22639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22639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22639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r h="22639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3"/>
                  </a:ext>
                </a:extLst>
              </a:tr>
              <a:tr h="22639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r h="22639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5"/>
                  </a:ext>
                </a:extLst>
              </a:tr>
              <a:tr h="22639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graphicFrame>
        <p:nvGraphicFramePr>
          <p:cNvPr id="156" name="Google Shape;156;p18"/>
          <p:cNvGraphicFramePr/>
          <p:nvPr>
            <p:extLst>
              <p:ext uri="{D42A27DB-BD31-4B8C-83A1-F6EECF244321}">
                <p14:modId xmlns:p14="http://schemas.microsoft.com/office/powerpoint/2010/main" val="1121129550"/>
              </p:ext>
            </p:extLst>
          </p:nvPr>
        </p:nvGraphicFramePr>
        <p:xfrm>
          <a:off x="7283203" y="2847901"/>
          <a:ext cx="2858226" cy="652944"/>
        </p:xfrm>
        <a:graphic>
          <a:graphicData uri="http://schemas.openxmlformats.org/drawingml/2006/table">
            <a:tbl>
              <a:tblPr firstRow="1" bandRow="1">
                <a:noFill/>
                <a:tableStyleId>{809C1C93-8995-4D9E-87C8-A8817AF97DB9}</a:tableStyleId>
              </a:tblPr>
              <a:tblGrid>
                <a:gridCol w="571660">
                  <a:extLst>
                    <a:ext uri="{9D8B030D-6E8A-4147-A177-3AD203B41FA5}">
                      <a16:colId xmlns:a16="http://schemas.microsoft.com/office/drawing/2014/main" val="20000"/>
                    </a:ext>
                  </a:extLst>
                </a:gridCol>
                <a:gridCol w="540777">
                  <a:extLst>
                    <a:ext uri="{9D8B030D-6E8A-4147-A177-3AD203B41FA5}">
                      <a16:colId xmlns:a16="http://schemas.microsoft.com/office/drawing/2014/main" val="20001"/>
                    </a:ext>
                  </a:extLst>
                </a:gridCol>
                <a:gridCol w="782777">
                  <a:extLst>
                    <a:ext uri="{9D8B030D-6E8A-4147-A177-3AD203B41FA5}">
                      <a16:colId xmlns:a16="http://schemas.microsoft.com/office/drawing/2014/main" val="20002"/>
                    </a:ext>
                  </a:extLst>
                </a:gridCol>
                <a:gridCol w="963012">
                  <a:extLst>
                    <a:ext uri="{9D8B030D-6E8A-4147-A177-3AD203B41FA5}">
                      <a16:colId xmlns:a16="http://schemas.microsoft.com/office/drawing/2014/main" val="20003"/>
                    </a:ext>
                  </a:extLst>
                </a:gridCol>
              </a:tblGrid>
              <a:tr h="217648">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21764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1"/>
                  </a:ext>
                </a:extLst>
              </a:tr>
              <a:tr h="21764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2"/>
                  </a:ext>
                </a:extLst>
              </a:tr>
            </a:tbl>
          </a:graphicData>
        </a:graphic>
      </p:graphicFrame>
      <p:sp>
        <p:nvSpPr>
          <p:cNvPr id="14"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5" name="Google Shape;293;p32"/>
          <p:cNvSpPr txBox="1">
            <a:spLocks noGrp="1"/>
          </p:cNvSpPr>
          <p:nvPr>
            <p:ph type="title"/>
          </p:nvPr>
        </p:nvSpPr>
        <p:spPr>
          <a:xfrm>
            <a:off x="4927600" y="684400"/>
            <a:ext cx="1904470"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filter()</a:t>
            </a:r>
            <a:endParaRPr dirty="0"/>
          </a:p>
        </p:txBody>
      </p:sp>
      <p:sp>
        <p:nvSpPr>
          <p:cNvPr id="16" name="Google Shape;296;p32"/>
          <p:cNvSpPr txBox="1"/>
          <p:nvPr/>
        </p:nvSpPr>
        <p:spPr>
          <a:xfrm>
            <a:off x="2190655" y="1713022"/>
            <a:ext cx="6159054" cy="1167589"/>
          </a:xfrm>
          <a:prstGeom prst="rect">
            <a:avLst/>
          </a:prstGeom>
          <a:noFill/>
          <a:ln>
            <a:noFill/>
          </a:ln>
        </p:spPr>
        <p:txBody>
          <a:bodyPr spcFirstLastPara="1" wrap="square" lIns="0" tIns="6455" rIns="0" bIns="0" anchor="t" anchorCtr="0">
            <a:noAutofit/>
          </a:bodyPr>
          <a:lstStyle/>
          <a:p>
            <a:pPr marL="6803"/>
            <a:r>
              <a:rPr lang="en-US" sz="2652" dirty="0">
                <a:latin typeface="Calibri"/>
                <a:ea typeface="Calibri"/>
                <a:cs typeface="Calibri"/>
                <a:sym typeface="Calibri"/>
              </a:rPr>
              <a:t>Extract rows that meet logical criteria.</a:t>
            </a:r>
            <a:endParaRPr sz="2652" dirty="0">
              <a:latin typeface="Calibri"/>
              <a:ea typeface="Calibri"/>
              <a:cs typeface="Calibri"/>
              <a:sym typeface="Calibri"/>
            </a:endParaRPr>
          </a:p>
        </p:txBody>
      </p:sp>
      <p:sp>
        <p:nvSpPr>
          <p:cNvPr id="17" name="Right Arrow 16"/>
          <p:cNvSpPr/>
          <p:nvPr/>
        </p:nvSpPr>
        <p:spPr>
          <a:xfrm>
            <a:off x="5811233" y="2826897"/>
            <a:ext cx="822960" cy="3048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4497590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Shape 291"/>
        <p:cNvGrpSpPr/>
        <p:nvPr/>
      </p:nvGrpSpPr>
      <p:grpSpPr>
        <a:xfrm>
          <a:off x="0" y="0"/>
          <a:ext cx="0" cy="0"/>
          <a:chOff x="0" y="0"/>
          <a:chExt cx="0" cy="0"/>
        </a:xfrm>
      </p:grpSpPr>
      <p:sp>
        <p:nvSpPr>
          <p:cNvPr id="293" name="Google Shape;293;p32"/>
          <p:cNvSpPr txBox="1">
            <a:spLocks noGrp="1"/>
          </p:cNvSpPr>
          <p:nvPr>
            <p:ph type="title"/>
          </p:nvPr>
        </p:nvSpPr>
        <p:spPr>
          <a:xfrm>
            <a:off x="4927600" y="684400"/>
            <a:ext cx="1904470"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filter()</a:t>
            </a:r>
            <a:endParaRPr dirty="0"/>
          </a:p>
        </p:txBody>
      </p:sp>
      <p:sp>
        <p:nvSpPr>
          <p:cNvPr id="296" name="Google Shape;296;p32"/>
          <p:cNvSpPr txBox="1"/>
          <p:nvPr/>
        </p:nvSpPr>
        <p:spPr>
          <a:xfrm>
            <a:off x="2190655" y="1713022"/>
            <a:ext cx="6159054" cy="1167589"/>
          </a:xfrm>
          <a:prstGeom prst="rect">
            <a:avLst/>
          </a:prstGeom>
          <a:noFill/>
          <a:ln>
            <a:noFill/>
          </a:ln>
        </p:spPr>
        <p:txBody>
          <a:bodyPr spcFirstLastPara="1" wrap="square" lIns="0" tIns="6455" rIns="0" bIns="0" anchor="t" anchorCtr="0">
            <a:noAutofit/>
          </a:bodyPr>
          <a:lstStyle/>
          <a:p>
            <a:pPr marL="6803"/>
            <a:r>
              <a:rPr lang="en-US" sz="2652" dirty="0">
                <a:latin typeface="Calibri"/>
                <a:ea typeface="Calibri"/>
                <a:cs typeface="Calibri"/>
                <a:sym typeface="Calibri"/>
              </a:rPr>
              <a:t>Extract rows that meet logical criteria.</a:t>
            </a:r>
            <a:endParaRPr sz="2652" dirty="0">
              <a:latin typeface="Calibri"/>
              <a:ea typeface="Calibri"/>
              <a:cs typeface="Calibri"/>
              <a:sym typeface="Calibri"/>
            </a:endParaRPr>
          </a:p>
        </p:txBody>
      </p:sp>
      <p:sp>
        <p:nvSpPr>
          <p:cNvPr id="13" name="Google Shape;131;p17"/>
          <p:cNvSpPr/>
          <p:nvPr/>
        </p:nvSpPr>
        <p:spPr>
          <a:xfrm>
            <a:off x="1758718" y="2201670"/>
            <a:ext cx="886968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4" name="Rectangle 13"/>
          <p:cNvSpPr/>
          <p:nvPr/>
        </p:nvSpPr>
        <p:spPr>
          <a:xfrm>
            <a:off x="1970276" y="2313797"/>
            <a:ext cx="4027064" cy="584775"/>
          </a:xfrm>
          <a:prstGeom prst="rect">
            <a:avLst/>
          </a:prstGeom>
        </p:spPr>
        <p:txBody>
          <a:bodyPr wrap="none">
            <a:spAutoFit/>
          </a:bodyPr>
          <a:lstStyle/>
          <a:p>
            <a:r>
              <a:rPr lang="en-US" sz="3200" dirty="0">
                <a:latin typeface="Consolas" panose="020B0609020204030204" pitchFamily="49" charset="0"/>
                <a:ea typeface="Courier New"/>
                <a:cs typeface="Consolas" panose="020B0609020204030204" pitchFamily="49" charset="0"/>
                <a:sym typeface="Courier New"/>
              </a:rPr>
              <a:t>filter(</a:t>
            </a:r>
            <a:r>
              <a:rPr lang="en-US" sz="3200" dirty="0">
                <a:solidFill>
                  <a:srgbClr val="0365C0"/>
                </a:solidFill>
                <a:latin typeface="Consolas" panose="020B0609020204030204" pitchFamily="49" charset="0"/>
                <a:ea typeface="Courier New"/>
                <a:cs typeface="Consolas" panose="020B0609020204030204" pitchFamily="49" charset="0"/>
                <a:sym typeface="Courier New"/>
              </a:rPr>
              <a:t>data,</a:t>
            </a:r>
            <a:r>
              <a:rPr lang="en-US" sz="3200" dirty="0">
                <a:solidFill>
                  <a:srgbClr val="9BBB59"/>
                </a:solidFill>
                <a:latin typeface="Consolas" panose="020B0609020204030204" pitchFamily="49" charset="0"/>
                <a:ea typeface="Courier New"/>
                <a:cs typeface="Consolas" panose="020B0609020204030204" pitchFamily="49" charset="0"/>
                <a:sym typeface="Courier New"/>
              </a:rPr>
              <a:t>... </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11" name="Google Shape;137;p17"/>
          <p:cNvSpPr/>
          <p:nvPr/>
        </p:nvSpPr>
        <p:spPr>
          <a:xfrm>
            <a:off x="1632769" y="2880611"/>
            <a:ext cx="2462296" cy="2153752"/>
          </a:xfrm>
          <a:custGeom>
            <a:avLst/>
            <a:gdLst>
              <a:gd name="connsiteX0" fmla="*/ 0 w 2183801"/>
              <a:gd name="connsiteY0" fmla="*/ 263730 h 1582350"/>
              <a:gd name="connsiteX1" fmla="*/ 263730 w 2183801"/>
              <a:gd name="connsiteY1" fmla="*/ 0 h 1582350"/>
              <a:gd name="connsiteX2" fmla="*/ 363967 w 2183801"/>
              <a:gd name="connsiteY2" fmla="*/ 0 h 1582350"/>
              <a:gd name="connsiteX3" fmla="*/ 27341 w 2183801"/>
              <a:gd name="connsiteY3" fmla="*/ -668416 h 1582350"/>
              <a:gd name="connsiteX4" fmla="*/ 909917 w 2183801"/>
              <a:gd name="connsiteY4" fmla="*/ 0 h 1582350"/>
              <a:gd name="connsiteX5" fmla="*/ 1920071 w 2183801"/>
              <a:gd name="connsiteY5" fmla="*/ 0 h 1582350"/>
              <a:gd name="connsiteX6" fmla="*/ 2183801 w 2183801"/>
              <a:gd name="connsiteY6" fmla="*/ 263730 h 1582350"/>
              <a:gd name="connsiteX7" fmla="*/ 2183801 w 2183801"/>
              <a:gd name="connsiteY7" fmla="*/ 263725 h 1582350"/>
              <a:gd name="connsiteX8" fmla="*/ 2183801 w 2183801"/>
              <a:gd name="connsiteY8" fmla="*/ 263725 h 1582350"/>
              <a:gd name="connsiteX9" fmla="*/ 2183801 w 2183801"/>
              <a:gd name="connsiteY9" fmla="*/ 659313 h 1582350"/>
              <a:gd name="connsiteX10" fmla="*/ 2183801 w 2183801"/>
              <a:gd name="connsiteY10" fmla="*/ 1318620 h 1582350"/>
              <a:gd name="connsiteX11" fmla="*/ 1920071 w 2183801"/>
              <a:gd name="connsiteY11" fmla="*/ 1582350 h 1582350"/>
              <a:gd name="connsiteX12" fmla="*/ 909917 w 2183801"/>
              <a:gd name="connsiteY12" fmla="*/ 1582350 h 1582350"/>
              <a:gd name="connsiteX13" fmla="*/ 363967 w 2183801"/>
              <a:gd name="connsiteY13" fmla="*/ 1582350 h 1582350"/>
              <a:gd name="connsiteX14" fmla="*/ 363967 w 2183801"/>
              <a:gd name="connsiteY14" fmla="*/ 1582350 h 1582350"/>
              <a:gd name="connsiteX15" fmla="*/ 263730 w 2183801"/>
              <a:gd name="connsiteY15" fmla="*/ 1582350 h 1582350"/>
              <a:gd name="connsiteX16" fmla="*/ 0 w 2183801"/>
              <a:gd name="connsiteY16" fmla="*/ 1318620 h 1582350"/>
              <a:gd name="connsiteX17" fmla="*/ 0 w 2183801"/>
              <a:gd name="connsiteY17" fmla="*/ 659313 h 1582350"/>
              <a:gd name="connsiteX18" fmla="*/ 0 w 2183801"/>
              <a:gd name="connsiteY18" fmla="*/ 263725 h 1582350"/>
              <a:gd name="connsiteX19" fmla="*/ 0 w 2183801"/>
              <a:gd name="connsiteY19" fmla="*/ 263725 h 1582350"/>
              <a:gd name="connsiteX20" fmla="*/ 0 w 2183801"/>
              <a:gd name="connsiteY20" fmla="*/ 263730 h 1582350"/>
              <a:gd name="connsiteX0" fmla="*/ 0 w 2183801"/>
              <a:gd name="connsiteY0" fmla="*/ 932146 h 2250766"/>
              <a:gd name="connsiteX1" fmla="*/ 263730 w 2183801"/>
              <a:gd name="connsiteY1" fmla="*/ 668416 h 2250766"/>
              <a:gd name="connsiteX2" fmla="*/ 536687 w 2183801"/>
              <a:gd name="connsiteY2" fmla="*/ 668416 h 2250766"/>
              <a:gd name="connsiteX3" fmla="*/ 27341 w 2183801"/>
              <a:gd name="connsiteY3" fmla="*/ 0 h 2250766"/>
              <a:gd name="connsiteX4" fmla="*/ 909917 w 2183801"/>
              <a:gd name="connsiteY4" fmla="*/ 668416 h 2250766"/>
              <a:gd name="connsiteX5" fmla="*/ 1920071 w 2183801"/>
              <a:gd name="connsiteY5" fmla="*/ 668416 h 2250766"/>
              <a:gd name="connsiteX6" fmla="*/ 2183801 w 2183801"/>
              <a:gd name="connsiteY6" fmla="*/ 932146 h 2250766"/>
              <a:gd name="connsiteX7" fmla="*/ 2183801 w 2183801"/>
              <a:gd name="connsiteY7" fmla="*/ 932141 h 2250766"/>
              <a:gd name="connsiteX8" fmla="*/ 2183801 w 2183801"/>
              <a:gd name="connsiteY8" fmla="*/ 932141 h 2250766"/>
              <a:gd name="connsiteX9" fmla="*/ 2183801 w 2183801"/>
              <a:gd name="connsiteY9" fmla="*/ 1327729 h 2250766"/>
              <a:gd name="connsiteX10" fmla="*/ 2183801 w 2183801"/>
              <a:gd name="connsiteY10" fmla="*/ 1987036 h 2250766"/>
              <a:gd name="connsiteX11" fmla="*/ 1920071 w 2183801"/>
              <a:gd name="connsiteY11" fmla="*/ 2250766 h 2250766"/>
              <a:gd name="connsiteX12" fmla="*/ 909917 w 2183801"/>
              <a:gd name="connsiteY12" fmla="*/ 2250766 h 2250766"/>
              <a:gd name="connsiteX13" fmla="*/ 363967 w 2183801"/>
              <a:gd name="connsiteY13" fmla="*/ 2250766 h 2250766"/>
              <a:gd name="connsiteX14" fmla="*/ 363967 w 2183801"/>
              <a:gd name="connsiteY14" fmla="*/ 2250766 h 2250766"/>
              <a:gd name="connsiteX15" fmla="*/ 263730 w 2183801"/>
              <a:gd name="connsiteY15" fmla="*/ 2250766 h 2250766"/>
              <a:gd name="connsiteX16" fmla="*/ 0 w 2183801"/>
              <a:gd name="connsiteY16" fmla="*/ 1987036 h 2250766"/>
              <a:gd name="connsiteX17" fmla="*/ 0 w 2183801"/>
              <a:gd name="connsiteY17" fmla="*/ 1327729 h 2250766"/>
              <a:gd name="connsiteX18" fmla="*/ 0 w 2183801"/>
              <a:gd name="connsiteY18" fmla="*/ 932141 h 2250766"/>
              <a:gd name="connsiteX19" fmla="*/ 0 w 2183801"/>
              <a:gd name="connsiteY19" fmla="*/ 932141 h 2250766"/>
              <a:gd name="connsiteX20" fmla="*/ 0 w 2183801"/>
              <a:gd name="connsiteY20" fmla="*/ 932146 h 2250766"/>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909917 w 2423251"/>
              <a:gd name="connsiteY4" fmla="*/ 690730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1209057 w 2423251"/>
              <a:gd name="connsiteY2" fmla="*/ 668416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183801"/>
              <a:gd name="connsiteY0" fmla="*/ 1046506 h 2365126"/>
              <a:gd name="connsiteX1" fmla="*/ 263730 w 2183801"/>
              <a:gd name="connsiteY1" fmla="*/ 782776 h 2365126"/>
              <a:gd name="connsiteX2" fmla="*/ 1209057 w 2183801"/>
              <a:gd name="connsiteY2" fmla="*/ 760462 h 2365126"/>
              <a:gd name="connsiteX3" fmla="*/ 1961588 w 2183801"/>
              <a:gd name="connsiteY3" fmla="*/ 0 h 2365126"/>
              <a:gd name="connsiteX4" fmla="*/ 1478117 w 2183801"/>
              <a:gd name="connsiteY4" fmla="*/ 793934 h 2365126"/>
              <a:gd name="connsiteX5" fmla="*/ 1920071 w 2183801"/>
              <a:gd name="connsiteY5" fmla="*/ 782776 h 2365126"/>
              <a:gd name="connsiteX6" fmla="*/ 2183801 w 2183801"/>
              <a:gd name="connsiteY6" fmla="*/ 1046506 h 2365126"/>
              <a:gd name="connsiteX7" fmla="*/ 2183801 w 2183801"/>
              <a:gd name="connsiteY7" fmla="*/ 1046501 h 2365126"/>
              <a:gd name="connsiteX8" fmla="*/ 2183801 w 2183801"/>
              <a:gd name="connsiteY8" fmla="*/ 1046501 h 2365126"/>
              <a:gd name="connsiteX9" fmla="*/ 2183801 w 2183801"/>
              <a:gd name="connsiteY9" fmla="*/ 1442089 h 2365126"/>
              <a:gd name="connsiteX10" fmla="*/ 2183801 w 2183801"/>
              <a:gd name="connsiteY10" fmla="*/ 2101396 h 2365126"/>
              <a:gd name="connsiteX11" fmla="*/ 1920071 w 2183801"/>
              <a:gd name="connsiteY11" fmla="*/ 2365126 h 2365126"/>
              <a:gd name="connsiteX12" fmla="*/ 909917 w 2183801"/>
              <a:gd name="connsiteY12" fmla="*/ 2365126 h 2365126"/>
              <a:gd name="connsiteX13" fmla="*/ 363967 w 2183801"/>
              <a:gd name="connsiteY13" fmla="*/ 2365126 h 2365126"/>
              <a:gd name="connsiteX14" fmla="*/ 363967 w 2183801"/>
              <a:gd name="connsiteY14" fmla="*/ 2365126 h 2365126"/>
              <a:gd name="connsiteX15" fmla="*/ 263730 w 2183801"/>
              <a:gd name="connsiteY15" fmla="*/ 2365126 h 2365126"/>
              <a:gd name="connsiteX16" fmla="*/ 0 w 2183801"/>
              <a:gd name="connsiteY16" fmla="*/ 2101396 h 2365126"/>
              <a:gd name="connsiteX17" fmla="*/ 0 w 2183801"/>
              <a:gd name="connsiteY17" fmla="*/ 1442089 h 2365126"/>
              <a:gd name="connsiteX18" fmla="*/ 0 w 2183801"/>
              <a:gd name="connsiteY18" fmla="*/ 1046501 h 2365126"/>
              <a:gd name="connsiteX19" fmla="*/ 0 w 2183801"/>
              <a:gd name="connsiteY19" fmla="*/ 1046501 h 2365126"/>
              <a:gd name="connsiteX20" fmla="*/ 0 w 2183801"/>
              <a:gd name="connsiteY20" fmla="*/ 1046506 h 2365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83801" h="2365126">
                <a:moveTo>
                  <a:pt x="0" y="1046506"/>
                </a:moveTo>
                <a:cubicBezTo>
                  <a:pt x="0" y="900852"/>
                  <a:pt x="118076" y="782776"/>
                  <a:pt x="263730" y="782776"/>
                </a:cubicBezTo>
                <a:lnTo>
                  <a:pt x="1209057" y="760462"/>
                </a:lnTo>
                <a:lnTo>
                  <a:pt x="1961588" y="0"/>
                </a:lnTo>
                <a:lnTo>
                  <a:pt x="1478117" y="793934"/>
                </a:lnTo>
                <a:lnTo>
                  <a:pt x="1920071" y="782776"/>
                </a:lnTo>
                <a:cubicBezTo>
                  <a:pt x="2065725" y="782776"/>
                  <a:pt x="2183801" y="900852"/>
                  <a:pt x="2183801" y="1046506"/>
                </a:cubicBezTo>
                <a:lnTo>
                  <a:pt x="2183801" y="1046501"/>
                </a:lnTo>
                <a:lnTo>
                  <a:pt x="2183801" y="1046501"/>
                </a:lnTo>
                <a:lnTo>
                  <a:pt x="2183801" y="1442089"/>
                </a:lnTo>
                <a:lnTo>
                  <a:pt x="2183801" y="2101396"/>
                </a:lnTo>
                <a:cubicBezTo>
                  <a:pt x="2183801" y="2247050"/>
                  <a:pt x="2065725" y="2365126"/>
                  <a:pt x="1920071" y="2365126"/>
                </a:cubicBezTo>
                <a:lnTo>
                  <a:pt x="909917" y="2365126"/>
                </a:lnTo>
                <a:lnTo>
                  <a:pt x="363967" y="2365126"/>
                </a:lnTo>
                <a:lnTo>
                  <a:pt x="363967" y="2365126"/>
                </a:lnTo>
                <a:lnTo>
                  <a:pt x="263730" y="2365126"/>
                </a:lnTo>
                <a:cubicBezTo>
                  <a:pt x="118076" y="2365126"/>
                  <a:pt x="0" y="2247050"/>
                  <a:pt x="0" y="2101396"/>
                </a:cubicBezTo>
                <a:lnTo>
                  <a:pt x="0" y="1442089"/>
                </a:lnTo>
                <a:lnTo>
                  <a:pt x="0" y="1046501"/>
                </a:lnTo>
                <a:lnTo>
                  <a:pt x="0" y="1046501"/>
                </a:lnTo>
                <a:lnTo>
                  <a:pt x="0" y="1046506"/>
                </a:lnTo>
                <a:close/>
              </a:path>
            </a:pathLst>
          </a:custGeom>
          <a:solidFill>
            <a:srgbClr val="78AAD6"/>
          </a:solidFill>
          <a:ln>
            <a:noFill/>
          </a:ln>
        </p:spPr>
        <p:txBody>
          <a:bodyPr spcFirstLastPara="1" wrap="square" lIns="0" tIns="0" rIns="0" bIns="0" anchor="t" anchorCtr="0">
            <a:noAutofit/>
          </a:bodyPr>
          <a:lstStyle/>
          <a:p>
            <a:endParaRPr sz="964"/>
          </a:p>
        </p:txBody>
      </p:sp>
      <p:sp>
        <p:nvSpPr>
          <p:cNvPr id="12" name="Google Shape;138;p17"/>
          <p:cNvSpPr txBox="1"/>
          <p:nvPr/>
        </p:nvSpPr>
        <p:spPr>
          <a:xfrm>
            <a:off x="1762309" y="3800330"/>
            <a:ext cx="2327721" cy="1143810"/>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800" b="1" dirty="0">
                <a:solidFill>
                  <a:srgbClr val="FFFFFF"/>
                </a:solidFill>
                <a:latin typeface="Trebuchet MS"/>
                <a:ea typeface="Trebuchet MS"/>
                <a:cs typeface="Trebuchet MS"/>
                <a:sym typeface="Trebuchet MS"/>
              </a:rPr>
              <a:t>data frame to transform</a:t>
            </a:r>
            <a:endParaRPr sz="2800" dirty="0">
              <a:latin typeface="Trebuchet MS"/>
              <a:ea typeface="Trebuchet MS"/>
              <a:cs typeface="Trebuchet MS"/>
              <a:sym typeface="Trebuchet MS"/>
            </a:endParaRPr>
          </a:p>
        </p:txBody>
      </p:sp>
      <p:sp>
        <p:nvSpPr>
          <p:cNvPr id="297" name="Google Shape;297;p32"/>
          <p:cNvSpPr/>
          <p:nvPr/>
        </p:nvSpPr>
        <p:spPr>
          <a:xfrm>
            <a:off x="4695596" y="2799128"/>
            <a:ext cx="4682084" cy="2235235"/>
          </a:xfrm>
          <a:custGeom>
            <a:avLst/>
            <a:gdLst/>
            <a:ahLst/>
            <a:cxnLst/>
            <a:rect l="l" t="t" r="r" b="b"/>
            <a:pathLst>
              <a:path w="5965190" h="3684270" extrusionOk="0">
                <a:moveTo>
                  <a:pt x="5608470" y="1066067"/>
                </a:moveTo>
                <a:lnTo>
                  <a:pt x="356337" y="1066067"/>
                </a:lnTo>
                <a:lnTo>
                  <a:pt x="307986" y="1069320"/>
                </a:lnTo>
                <a:lnTo>
                  <a:pt x="261611" y="1078796"/>
                </a:lnTo>
                <a:lnTo>
                  <a:pt x="217637" y="1094070"/>
                </a:lnTo>
                <a:lnTo>
                  <a:pt x="176489" y="1114718"/>
                </a:lnTo>
                <a:lnTo>
                  <a:pt x="138592" y="1140315"/>
                </a:lnTo>
                <a:lnTo>
                  <a:pt x="104371" y="1170437"/>
                </a:lnTo>
                <a:lnTo>
                  <a:pt x="74249" y="1204659"/>
                </a:lnTo>
                <a:lnTo>
                  <a:pt x="48651" y="1242556"/>
                </a:lnTo>
                <a:lnTo>
                  <a:pt x="28003" y="1283703"/>
                </a:lnTo>
                <a:lnTo>
                  <a:pt x="12729" y="1327677"/>
                </a:lnTo>
                <a:lnTo>
                  <a:pt x="3253" y="1374052"/>
                </a:lnTo>
                <a:lnTo>
                  <a:pt x="0" y="1422403"/>
                </a:lnTo>
                <a:lnTo>
                  <a:pt x="0" y="3327450"/>
                </a:lnTo>
                <a:lnTo>
                  <a:pt x="3253" y="3375802"/>
                </a:lnTo>
                <a:lnTo>
                  <a:pt x="12729" y="3422177"/>
                </a:lnTo>
                <a:lnTo>
                  <a:pt x="28003" y="3466150"/>
                </a:lnTo>
                <a:lnTo>
                  <a:pt x="48651" y="3507298"/>
                </a:lnTo>
                <a:lnTo>
                  <a:pt x="74249" y="3545195"/>
                </a:lnTo>
                <a:lnTo>
                  <a:pt x="104371" y="3579417"/>
                </a:lnTo>
                <a:lnTo>
                  <a:pt x="138592" y="3609539"/>
                </a:lnTo>
                <a:lnTo>
                  <a:pt x="176489" y="3635136"/>
                </a:lnTo>
                <a:lnTo>
                  <a:pt x="217637" y="3655784"/>
                </a:lnTo>
                <a:lnTo>
                  <a:pt x="261611" y="3671059"/>
                </a:lnTo>
                <a:lnTo>
                  <a:pt x="307986" y="3680535"/>
                </a:lnTo>
                <a:lnTo>
                  <a:pt x="356337" y="3683788"/>
                </a:lnTo>
                <a:lnTo>
                  <a:pt x="5608470" y="3683788"/>
                </a:lnTo>
                <a:lnTo>
                  <a:pt x="5656820" y="3680535"/>
                </a:lnTo>
                <a:lnTo>
                  <a:pt x="5703195" y="3671058"/>
                </a:lnTo>
                <a:lnTo>
                  <a:pt x="5747168" y="3655784"/>
                </a:lnTo>
                <a:lnTo>
                  <a:pt x="5788315" y="3635136"/>
                </a:lnTo>
                <a:lnTo>
                  <a:pt x="5826212" y="3609538"/>
                </a:lnTo>
                <a:lnTo>
                  <a:pt x="5860433" y="3579416"/>
                </a:lnTo>
                <a:lnTo>
                  <a:pt x="5890555" y="3545195"/>
                </a:lnTo>
                <a:lnTo>
                  <a:pt x="5916152" y="3507298"/>
                </a:lnTo>
                <a:lnTo>
                  <a:pt x="5936801" y="3466150"/>
                </a:lnTo>
                <a:lnTo>
                  <a:pt x="5952075" y="3422177"/>
                </a:lnTo>
                <a:lnTo>
                  <a:pt x="5961551" y="3375802"/>
                </a:lnTo>
                <a:lnTo>
                  <a:pt x="5964804" y="3327450"/>
                </a:lnTo>
                <a:lnTo>
                  <a:pt x="5964804" y="1422403"/>
                </a:lnTo>
                <a:lnTo>
                  <a:pt x="5961551" y="1374052"/>
                </a:lnTo>
                <a:lnTo>
                  <a:pt x="5952075" y="1327677"/>
                </a:lnTo>
                <a:lnTo>
                  <a:pt x="5936801" y="1283703"/>
                </a:lnTo>
                <a:lnTo>
                  <a:pt x="5916152" y="1242556"/>
                </a:lnTo>
                <a:lnTo>
                  <a:pt x="5890555" y="1204659"/>
                </a:lnTo>
                <a:lnTo>
                  <a:pt x="5860433" y="1170437"/>
                </a:lnTo>
                <a:lnTo>
                  <a:pt x="5826212" y="1140315"/>
                </a:lnTo>
                <a:lnTo>
                  <a:pt x="5788315" y="1114718"/>
                </a:lnTo>
                <a:lnTo>
                  <a:pt x="5747168" y="1094070"/>
                </a:lnTo>
                <a:lnTo>
                  <a:pt x="5703195" y="1078796"/>
                </a:lnTo>
                <a:lnTo>
                  <a:pt x="5656820" y="1069320"/>
                </a:lnTo>
                <a:lnTo>
                  <a:pt x="5608470" y="1066067"/>
                </a:lnTo>
                <a:close/>
              </a:path>
              <a:path w="5965190" h="3684270" extrusionOk="0">
                <a:moveTo>
                  <a:pt x="708093" y="0"/>
                </a:moveTo>
                <a:lnTo>
                  <a:pt x="603384" y="1066067"/>
                </a:lnTo>
                <a:lnTo>
                  <a:pt x="812802" y="1066067"/>
                </a:lnTo>
                <a:lnTo>
                  <a:pt x="708093" y="0"/>
                </a:lnTo>
                <a:close/>
              </a:path>
            </a:pathLst>
          </a:custGeom>
          <a:solidFill>
            <a:srgbClr val="A0C283"/>
          </a:solidFill>
          <a:ln>
            <a:noFill/>
          </a:ln>
        </p:spPr>
        <p:txBody>
          <a:bodyPr spcFirstLastPara="1" wrap="square" lIns="0" tIns="0" rIns="0" bIns="0" anchor="t" anchorCtr="0">
            <a:noAutofit/>
          </a:bodyPr>
          <a:lstStyle/>
          <a:p>
            <a:endParaRPr sz="964"/>
          </a:p>
        </p:txBody>
      </p:sp>
      <p:sp>
        <p:nvSpPr>
          <p:cNvPr id="298" name="Google Shape;298;p32"/>
          <p:cNvSpPr txBox="1"/>
          <p:nvPr/>
        </p:nvSpPr>
        <p:spPr>
          <a:xfrm>
            <a:off x="4690561" y="3394485"/>
            <a:ext cx="4443279" cy="1046571"/>
          </a:xfrm>
          <a:prstGeom prst="rect">
            <a:avLst/>
          </a:prstGeom>
          <a:noFill/>
          <a:ln>
            <a:noFill/>
          </a:ln>
        </p:spPr>
        <p:txBody>
          <a:bodyPr spcFirstLastPara="1" wrap="square" lIns="0" tIns="32652" rIns="0" bIns="0" anchor="t" anchorCtr="0">
            <a:noAutofit/>
          </a:bodyPr>
          <a:lstStyle/>
          <a:p>
            <a:pPr marL="6803" marR="2721" indent="-1360" algn="ctr">
              <a:lnSpc>
                <a:spcPct val="113506"/>
              </a:lnSpc>
            </a:pPr>
            <a:r>
              <a:rPr lang="en-US" sz="2800" b="1" dirty="0">
                <a:solidFill>
                  <a:srgbClr val="FFFFFF"/>
                </a:solidFill>
                <a:latin typeface="Trebuchet MS" panose="020B0603020202020204" pitchFamily="34" charset="0"/>
                <a:ea typeface="Trebuchet MS"/>
                <a:cs typeface="Trebuchet MS"/>
                <a:sym typeface="Trebuchet MS"/>
              </a:rPr>
              <a:t>one or more logical tests  </a:t>
            </a:r>
            <a:r>
              <a:rPr lang="en-US" sz="2800" dirty="0">
                <a:solidFill>
                  <a:srgbClr val="FFFFFF"/>
                </a:solidFill>
                <a:latin typeface="Trebuchet MS" panose="020B0603020202020204" pitchFamily="34" charset="0"/>
                <a:ea typeface="Calibri"/>
                <a:cs typeface="Calibri"/>
                <a:sym typeface="Calibri"/>
              </a:rPr>
              <a:t>(filter returns each row for  which the test is TRUE)</a:t>
            </a:r>
            <a:endParaRPr sz="2800" dirty="0">
              <a:latin typeface="Trebuchet MS" panose="020B0603020202020204" pitchFamily="34" charset="0"/>
              <a:ea typeface="Calibri"/>
              <a:cs typeface="Calibri"/>
              <a:sym typeface="Calibri"/>
            </a:endParaRPr>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92925" y="462155"/>
            <a:ext cx="5251025" cy="777536"/>
          </a:xfrm>
        </p:spPr>
        <p:txBody>
          <a:bodyPr/>
          <a:lstStyle/>
          <a:p>
            <a:pPr algn="ctr"/>
            <a:r>
              <a:rPr lang="en-US" sz="4800" dirty="0"/>
              <a:t>Goals and Objectives</a:t>
            </a:r>
          </a:p>
        </p:txBody>
      </p:sp>
      <p:sp>
        <p:nvSpPr>
          <p:cNvPr id="3" name="TextBox 2"/>
          <p:cNvSpPr txBox="1"/>
          <p:nvPr/>
        </p:nvSpPr>
        <p:spPr>
          <a:xfrm>
            <a:off x="1028700" y="1714500"/>
            <a:ext cx="10059164" cy="1754326"/>
          </a:xfrm>
          <a:prstGeom prst="rect">
            <a:avLst/>
          </a:prstGeom>
          <a:noFill/>
        </p:spPr>
        <p:txBody>
          <a:bodyPr wrap="none" rtlCol="0">
            <a:spAutoFit/>
          </a:bodyPr>
          <a:lstStyle/>
          <a:p>
            <a:r>
              <a:rPr lang="en-US" sz="3600" dirty="0">
                <a:latin typeface="Arial Narrow" panose="020B0606020202030204" pitchFamily="34" charset="0"/>
              </a:rPr>
              <a:t>Learn how to:</a:t>
            </a:r>
          </a:p>
          <a:p>
            <a:pPr marL="342900" indent="-342900">
              <a:buFont typeface="Arial" panose="020B0604020202020204" pitchFamily="34" charset="0"/>
              <a:buChar char="•"/>
            </a:pPr>
            <a:r>
              <a:rPr lang="en-US" sz="3600" dirty="0">
                <a:latin typeface="Arial Narrow" panose="020B0606020202030204" pitchFamily="34" charset="0"/>
              </a:rPr>
              <a:t>Select and filter data of interest from a large dataset</a:t>
            </a:r>
          </a:p>
          <a:p>
            <a:pPr marL="342900" indent="-342900">
              <a:buFont typeface="Arial" panose="020B0604020202020204" pitchFamily="34" charset="0"/>
              <a:buChar char="•"/>
            </a:pPr>
            <a:r>
              <a:rPr lang="en-US" sz="3600" dirty="0">
                <a:latin typeface="Arial Narrow" panose="020B0606020202030204" pitchFamily="34" charset="0"/>
              </a:rPr>
              <a:t>Refine data by deriving features of interest from raw data</a:t>
            </a:r>
          </a:p>
        </p:txBody>
      </p:sp>
    </p:spTree>
    <p:extLst>
      <p:ext uri="{BB962C8B-B14F-4D97-AF65-F5344CB8AC3E}">
        <p14:creationId xmlns:p14="http://schemas.microsoft.com/office/powerpoint/2010/main" val="318369350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3" name="Google Shape;293;p32"/>
          <p:cNvSpPr txBox="1">
            <a:spLocks noGrp="1"/>
          </p:cNvSpPr>
          <p:nvPr>
            <p:ph type="title"/>
          </p:nvPr>
        </p:nvSpPr>
        <p:spPr>
          <a:xfrm>
            <a:off x="4927600" y="684400"/>
            <a:ext cx="1904470"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filter()</a:t>
            </a:r>
            <a:endParaRPr dirty="0"/>
          </a:p>
        </p:txBody>
      </p:sp>
      <p:sp>
        <p:nvSpPr>
          <p:cNvPr id="296" name="Google Shape;296;p32"/>
          <p:cNvSpPr txBox="1"/>
          <p:nvPr/>
        </p:nvSpPr>
        <p:spPr>
          <a:xfrm>
            <a:off x="2190655" y="1713022"/>
            <a:ext cx="6159054" cy="1167589"/>
          </a:xfrm>
          <a:prstGeom prst="rect">
            <a:avLst/>
          </a:prstGeom>
          <a:noFill/>
          <a:ln>
            <a:noFill/>
          </a:ln>
        </p:spPr>
        <p:txBody>
          <a:bodyPr spcFirstLastPara="1" wrap="square" lIns="0" tIns="6455" rIns="0" bIns="0" anchor="t" anchorCtr="0">
            <a:noAutofit/>
          </a:bodyPr>
          <a:lstStyle/>
          <a:p>
            <a:pPr marL="6803"/>
            <a:r>
              <a:rPr lang="en-US" sz="2652" dirty="0">
                <a:latin typeface="Calibri"/>
                <a:ea typeface="Calibri"/>
                <a:cs typeface="Calibri"/>
                <a:sym typeface="Calibri"/>
              </a:rPr>
              <a:t>Extract rows that meet logical criteria.</a:t>
            </a:r>
            <a:endParaRPr sz="2652" dirty="0">
              <a:latin typeface="Calibri"/>
              <a:ea typeface="Calibri"/>
              <a:cs typeface="Calibri"/>
              <a:sym typeface="Calibri"/>
            </a:endParaRPr>
          </a:p>
        </p:txBody>
      </p:sp>
      <p:sp>
        <p:nvSpPr>
          <p:cNvPr id="13" name="Google Shape;131;p17"/>
          <p:cNvSpPr/>
          <p:nvPr/>
        </p:nvSpPr>
        <p:spPr>
          <a:xfrm>
            <a:off x="1758718" y="2201670"/>
            <a:ext cx="886968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4" name="Rectangle 13"/>
          <p:cNvSpPr/>
          <p:nvPr/>
        </p:nvSpPr>
        <p:spPr>
          <a:xfrm>
            <a:off x="1970276" y="2313797"/>
            <a:ext cx="7869462" cy="584775"/>
          </a:xfrm>
          <a:prstGeom prst="rect">
            <a:avLst/>
          </a:prstGeom>
        </p:spPr>
        <p:txBody>
          <a:bodyPr wrap="none">
            <a:spAutoFit/>
          </a:bodyPr>
          <a:lstStyle/>
          <a:p>
            <a:r>
              <a:rPr lang="en-US" sz="3200" dirty="0">
                <a:latin typeface="Consolas" panose="020B0609020204030204" pitchFamily="49" charset="0"/>
                <a:ea typeface="Courier New"/>
                <a:cs typeface="Consolas" panose="020B0609020204030204" pitchFamily="49" charset="0"/>
                <a:sym typeface="Courier New"/>
              </a:rPr>
              <a:t>filter(</a:t>
            </a:r>
            <a:r>
              <a:rPr lang="en-US" sz="3200" dirty="0">
                <a:solidFill>
                  <a:srgbClr val="0365C0"/>
                </a:solidFill>
                <a:latin typeface="Consolas" panose="020B0609020204030204" pitchFamily="49" charset="0"/>
                <a:ea typeface="Courier New"/>
                <a:cs typeface="Consolas" panose="020B0609020204030204" pitchFamily="49" charset="0"/>
                <a:sym typeface="Courier New"/>
              </a:rPr>
              <a:t>orders, </a:t>
            </a:r>
            <a:r>
              <a:rPr lang="en-US" sz="3200" dirty="0" err="1">
                <a:solidFill>
                  <a:srgbClr val="9BBB59"/>
                </a:solidFill>
                <a:latin typeface="Consolas" panose="020B0609020204030204" pitchFamily="49" charset="0"/>
                <a:ea typeface="Courier New"/>
                <a:cs typeface="Consolas" panose="020B0609020204030204" pitchFamily="49" charset="0"/>
                <a:sym typeface="Courier New"/>
              </a:rPr>
              <a:t>patient_id</a:t>
            </a:r>
            <a:r>
              <a:rPr lang="en-US" sz="3200" dirty="0">
                <a:solidFill>
                  <a:srgbClr val="9BBB59"/>
                </a:solidFill>
                <a:latin typeface="Consolas" panose="020B0609020204030204" pitchFamily="49" charset="0"/>
                <a:ea typeface="Courier New"/>
                <a:cs typeface="Consolas" panose="020B0609020204030204" pitchFamily="49" charset="0"/>
                <a:sym typeface="Courier New"/>
              </a:rPr>
              <a:t>==508061</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12" name="Google Shape;138;p17"/>
          <p:cNvSpPr txBox="1"/>
          <p:nvPr/>
        </p:nvSpPr>
        <p:spPr>
          <a:xfrm>
            <a:off x="1762309" y="3800330"/>
            <a:ext cx="2327721" cy="1143810"/>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800" b="1" dirty="0">
                <a:solidFill>
                  <a:srgbClr val="FFFFFF"/>
                </a:solidFill>
                <a:latin typeface="Trebuchet MS"/>
                <a:ea typeface="Trebuchet MS"/>
                <a:cs typeface="Trebuchet MS"/>
                <a:sym typeface="Trebuchet MS"/>
              </a:rPr>
              <a:t>data frame to transform</a:t>
            </a:r>
            <a:endParaRPr sz="2800" dirty="0">
              <a:latin typeface="Trebuchet MS"/>
              <a:ea typeface="Trebuchet MS"/>
              <a:cs typeface="Trebuchet MS"/>
              <a:sym typeface="Trebuchet MS"/>
            </a:endParaRPr>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aphicFrame>
        <p:nvGraphicFramePr>
          <p:cNvPr id="2" name="Table 1"/>
          <p:cNvGraphicFramePr>
            <a:graphicFrameLocks noGrp="1"/>
          </p:cNvGraphicFramePr>
          <p:nvPr>
            <p:extLst>
              <p:ext uri="{D42A27DB-BD31-4B8C-83A1-F6EECF244321}">
                <p14:modId xmlns:p14="http://schemas.microsoft.com/office/powerpoint/2010/main" val="2600725562"/>
              </p:ext>
            </p:extLst>
          </p:nvPr>
        </p:nvGraphicFramePr>
        <p:xfrm>
          <a:off x="291052" y="3590008"/>
          <a:ext cx="5588783" cy="2152859"/>
        </p:xfrm>
        <a:graphic>
          <a:graphicData uri="http://schemas.openxmlformats.org/drawingml/2006/table">
            <a:tbl>
              <a:tblPr firstRow="1" bandRow="1">
                <a:tableStyleId>{71CB66AA-850D-4605-A19E-2ED404D436C7}</a:tableStyleId>
              </a:tblPr>
              <a:tblGrid>
                <a:gridCol w="1294575">
                  <a:extLst>
                    <a:ext uri="{9D8B030D-6E8A-4147-A177-3AD203B41FA5}">
                      <a16:colId xmlns:a16="http://schemas.microsoft.com/office/drawing/2014/main" val="20000"/>
                    </a:ext>
                  </a:extLst>
                </a:gridCol>
                <a:gridCol w="1099594">
                  <a:extLst>
                    <a:ext uri="{9D8B030D-6E8A-4147-A177-3AD203B41FA5}">
                      <a16:colId xmlns:a16="http://schemas.microsoft.com/office/drawing/2014/main" val="20001"/>
                    </a:ext>
                  </a:extLst>
                </a:gridCol>
                <a:gridCol w="2002421">
                  <a:extLst>
                    <a:ext uri="{9D8B030D-6E8A-4147-A177-3AD203B41FA5}">
                      <a16:colId xmlns:a16="http://schemas.microsoft.com/office/drawing/2014/main" val="20002"/>
                    </a:ext>
                  </a:extLst>
                </a:gridCol>
                <a:gridCol w="1192193">
                  <a:extLst>
                    <a:ext uri="{9D8B030D-6E8A-4147-A177-3AD203B41FA5}">
                      <a16:colId xmlns:a16="http://schemas.microsoft.com/office/drawing/2014/main" val="20003"/>
                    </a:ext>
                  </a:extLst>
                </a:gridCol>
              </a:tblGrid>
              <a:tr h="370840">
                <a:tc>
                  <a:txBody>
                    <a:bodyPr/>
                    <a:lstStyle/>
                    <a:p>
                      <a:pPr marL="0" lvl="0" indent="0" algn="ctr" rtl="0">
                        <a:spcBef>
                          <a:spcPts val="0"/>
                        </a:spcBef>
                        <a:spcAft>
                          <a:spcPts val="0"/>
                        </a:spcAft>
                        <a:buNone/>
                      </a:pPr>
                      <a:r>
                        <a:rPr lang="en-US" sz="1600" b="1" dirty="0" err="1">
                          <a:solidFill>
                            <a:schemeClr val="lt1"/>
                          </a:solidFill>
                        </a:rPr>
                        <a:t>order_id</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err="1">
                          <a:solidFill>
                            <a:schemeClr val="lt1"/>
                          </a:solidFill>
                        </a:rPr>
                        <a:t>patient_id</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a:solidFill>
                            <a:schemeClr val="lt1"/>
                          </a:solidFill>
                        </a:rPr>
                        <a:t>description</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err="1">
                          <a:solidFill>
                            <a:schemeClr val="lt1"/>
                          </a:solidFill>
                        </a:rPr>
                        <a:t>proc_code</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1200" dirty="0"/>
                        <a:t>19766</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dirty="0"/>
                        <a:t>511388</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dirty="0"/>
                        <a:t>PROTHROMBIN TIME</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dirty="0"/>
                        <a:t>PRO</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1"/>
                  </a:ext>
                </a:extLst>
              </a:tr>
              <a:tr h="370840">
                <a:tc>
                  <a:txBody>
                    <a:bodyPr/>
                    <a:lstStyle/>
                    <a:p>
                      <a:pPr marL="0" lvl="0" indent="0" algn="ctr" rtl="0">
                        <a:spcBef>
                          <a:spcPts val="0"/>
                        </a:spcBef>
                        <a:spcAft>
                          <a:spcPts val="0"/>
                        </a:spcAft>
                        <a:buNone/>
                      </a:pPr>
                      <a:r>
                        <a:rPr lang="en-US" sz="1200" dirty="0"/>
                        <a:t>88444</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dirty="0"/>
                        <a:t>511388</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dirty="0"/>
                        <a:t>BASIC METABOLIC PANEL</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dirty="0"/>
                        <a:t>BMP</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2"/>
                  </a:ext>
                </a:extLst>
              </a:tr>
              <a:tr h="563687">
                <a:tc>
                  <a:txBody>
                    <a:bodyPr/>
                    <a:lstStyle/>
                    <a:p>
                      <a:pPr marL="0" lvl="0" indent="0" algn="ctr" rtl="0">
                        <a:spcBef>
                          <a:spcPts val="0"/>
                        </a:spcBef>
                        <a:spcAft>
                          <a:spcPts val="0"/>
                        </a:spcAft>
                        <a:buNone/>
                      </a:pPr>
                      <a:r>
                        <a:rPr lang="en-US" sz="1200" dirty="0"/>
                        <a:t>40477</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8DB4E2"/>
                    </a:solidFill>
                  </a:tcPr>
                </a:tc>
                <a:tc>
                  <a:txBody>
                    <a:bodyPr/>
                    <a:lstStyle/>
                    <a:p>
                      <a:pPr marL="0" lvl="0" indent="0" algn="ctr" rtl="0">
                        <a:spcBef>
                          <a:spcPts val="0"/>
                        </a:spcBef>
                        <a:spcAft>
                          <a:spcPts val="0"/>
                        </a:spcAft>
                        <a:buNone/>
                      </a:pPr>
                      <a:r>
                        <a:rPr lang="en-US" sz="1200" dirty="0"/>
                        <a:t>508061</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THYROID STIMULATING HORMONE</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TSH</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3"/>
                  </a:ext>
                </a:extLst>
              </a:tr>
              <a:tr h="370840">
                <a:tc>
                  <a:txBody>
                    <a:bodyPr/>
                    <a:lstStyle/>
                    <a:p>
                      <a:pPr marL="0" lvl="0" indent="0" algn="ctr" rtl="0">
                        <a:spcBef>
                          <a:spcPts val="0"/>
                        </a:spcBef>
                        <a:spcAft>
                          <a:spcPts val="0"/>
                        </a:spcAft>
                        <a:buNone/>
                      </a:pPr>
                      <a:r>
                        <a:rPr lang="en-US" sz="1200" dirty="0"/>
                        <a:t>97641</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508061</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T4, FREE</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T4FR</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4"/>
                  </a:ext>
                </a:extLst>
              </a:tr>
            </a:tbl>
          </a:graphicData>
        </a:graphic>
      </p:graphicFrame>
      <p:graphicFrame>
        <p:nvGraphicFramePr>
          <p:cNvPr id="19" name="Table 18"/>
          <p:cNvGraphicFramePr>
            <a:graphicFrameLocks noGrp="1"/>
          </p:cNvGraphicFramePr>
          <p:nvPr>
            <p:extLst>
              <p:ext uri="{D42A27DB-BD31-4B8C-83A1-F6EECF244321}">
                <p14:modId xmlns:p14="http://schemas.microsoft.com/office/powerpoint/2010/main" val="4184247943"/>
              </p:ext>
            </p:extLst>
          </p:nvPr>
        </p:nvGraphicFramePr>
        <p:xfrm>
          <a:off x="6340162" y="3590008"/>
          <a:ext cx="5588783" cy="1305367"/>
        </p:xfrm>
        <a:graphic>
          <a:graphicData uri="http://schemas.openxmlformats.org/drawingml/2006/table">
            <a:tbl>
              <a:tblPr firstRow="1" bandRow="1">
                <a:tableStyleId>{71CB66AA-850D-4605-A19E-2ED404D436C7}</a:tableStyleId>
              </a:tblPr>
              <a:tblGrid>
                <a:gridCol w="1294575">
                  <a:extLst>
                    <a:ext uri="{9D8B030D-6E8A-4147-A177-3AD203B41FA5}">
                      <a16:colId xmlns:a16="http://schemas.microsoft.com/office/drawing/2014/main" val="20000"/>
                    </a:ext>
                  </a:extLst>
                </a:gridCol>
                <a:gridCol w="1099594">
                  <a:extLst>
                    <a:ext uri="{9D8B030D-6E8A-4147-A177-3AD203B41FA5}">
                      <a16:colId xmlns:a16="http://schemas.microsoft.com/office/drawing/2014/main" val="20001"/>
                    </a:ext>
                  </a:extLst>
                </a:gridCol>
                <a:gridCol w="2002421">
                  <a:extLst>
                    <a:ext uri="{9D8B030D-6E8A-4147-A177-3AD203B41FA5}">
                      <a16:colId xmlns:a16="http://schemas.microsoft.com/office/drawing/2014/main" val="20002"/>
                    </a:ext>
                  </a:extLst>
                </a:gridCol>
                <a:gridCol w="1192193">
                  <a:extLst>
                    <a:ext uri="{9D8B030D-6E8A-4147-A177-3AD203B41FA5}">
                      <a16:colId xmlns:a16="http://schemas.microsoft.com/office/drawing/2014/main" val="20003"/>
                    </a:ext>
                  </a:extLst>
                </a:gridCol>
              </a:tblGrid>
              <a:tr h="370840">
                <a:tc>
                  <a:txBody>
                    <a:bodyPr/>
                    <a:lstStyle/>
                    <a:p>
                      <a:pPr marL="0" lvl="0" indent="0" algn="ctr" rtl="0">
                        <a:spcBef>
                          <a:spcPts val="0"/>
                        </a:spcBef>
                        <a:spcAft>
                          <a:spcPts val="0"/>
                        </a:spcAft>
                        <a:buNone/>
                      </a:pPr>
                      <a:r>
                        <a:rPr lang="en-US" sz="1600" b="1" dirty="0" err="1">
                          <a:solidFill>
                            <a:schemeClr val="lt1"/>
                          </a:solidFill>
                        </a:rPr>
                        <a:t>order_id</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err="1">
                          <a:solidFill>
                            <a:schemeClr val="lt1"/>
                          </a:solidFill>
                        </a:rPr>
                        <a:t>patient_id</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a:solidFill>
                            <a:schemeClr val="lt1"/>
                          </a:solidFill>
                        </a:rPr>
                        <a:t>description</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err="1">
                          <a:solidFill>
                            <a:schemeClr val="lt1"/>
                          </a:solidFill>
                        </a:rPr>
                        <a:t>proc_code</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563687">
                <a:tc>
                  <a:txBody>
                    <a:bodyPr/>
                    <a:lstStyle/>
                    <a:p>
                      <a:pPr marL="0" lvl="0" indent="0" algn="ctr" rtl="0">
                        <a:spcBef>
                          <a:spcPts val="0"/>
                        </a:spcBef>
                        <a:spcAft>
                          <a:spcPts val="0"/>
                        </a:spcAft>
                        <a:buNone/>
                      </a:pPr>
                      <a:r>
                        <a:rPr lang="en-US" sz="1200" dirty="0"/>
                        <a:t>40477</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8DB4E2"/>
                    </a:solidFill>
                  </a:tcPr>
                </a:tc>
                <a:tc>
                  <a:txBody>
                    <a:bodyPr/>
                    <a:lstStyle/>
                    <a:p>
                      <a:pPr marL="0" lvl="0" indent="0" algn="ctr" rtl="0">
                        <a:spcBef>
                          <a:spcPts val="0"/>
                        </a:spcBef>
                        <a:spcAft>
                          <a:spcPts val="0"/>
                        </a:spcAft>
                        <a:buNone/>
                      </a:pPr>
                      <a:r>
                        <a:rPr lang="en-US" sz="1200" dirty="0"/>
                        <a:t>508061</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THYROID STIMULATING HORMONE</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TSH</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1"/>
                  </a:ext>
                </a:extLst>
              </a:tr>
              <a:tr h="370840">
                <a:tc>
                  <a:txBody>
                    <a:bodyPr/>
                    <a:lstStyle/>
                    <a:p>
                      <a:pPr marL="0" lvl="0" indent="0" algn="ctr" rtl="0">
                        <a:spcBef>
                          <a:spcPts val="0"/>
                        </a:spcBef>
                        <a:spcAft>
                          <a:spcPts val="0"/>
                        </a:spcAft>
                        <a:buNone/>
                      </a:pPr>
                      <a:r>
                        <a:rPr lang="en-US" sz="1200" dirty="0"/>
                        <a:t>97641</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508061</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T4, FREE</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T4FR</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2"/>
                  </a:ext>
                </a:extLst>
              </a:tr>
            </a:tbl>
          </a:graphicData>
        </a:graphic>
      </p:graphicFrame>
      <p:cxnSp>
        <p:nvCxnSpPr>
          <p:cNvPr id="4" name="Straight Arrow Connector 3"/>
          <p:cNvCxnSpPr/>
          <p:nvPr/>
        </p:nvCxnSpPr>
        <p:spPr>
          <a:xfrm>
            <a:off x="5879835" y="4651867"/>
            <a:ext cx="486241" cy="14570"/>
          </a:xfrm>
          <a:prstGeom prst="straightConnector1">
            <a:avLst/>
          </a:prstGeom>
          <a:ln w="762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51339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3" name="Google Shape;131;p17"/>
          <p:cNvSpPr/>
          <p:nvPr/>
        </p:nvSpPr>
        <p:spPr>
          <a:xfrm>
            <a:off x="1758718" y="2201670"/>
            <a:ext cx="886968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3" name="Rounded Rectangular Callout 2"/>
          <p:cNvSpPr/>
          <p:nvPr/>
        </p:nvSpPr>
        <p:spPr>
          <a:xfrm>
            <a:off x="7048071" y="2750816"/>
            <a:ext cx="2928396" cy="2552214"/>
          </a:xfrm>
          <a:custGeom>
            <a:avLst/>
            <a:gdLst>
              <a:gd name="connsiteX0" fmla="*/ 0 w 2928396"/>
              <a:gd name="connsiteY0" fmla="*/ 285509 h 1713022"/>
              <a:gd name="connsiteX1" fmla="*/ 285509 w 2928396"/>
              <a:gd name="connsiteY1" fmla="*/ 0 h 1713022"/>
              <a:gd name="connsiteX2" fmla="*/ 488066 w 2928396"/>
              <a:gd name="connsiteY2" fmla="*/ 0 h 1713022"/>
              <a:gd name="connsiteX3" fmla="*/ 1050884 w 2928396"/>
              <a:gd name="connsiteY3" fmla="*/ -839192 h 1713022"/>
              <a:gd name="connsiteX4" fmla="*/ 1220165 w 2928396"/>
              <a:gd name="connsiteY4" fmla="*/ 0 h 1713022"/>
              <a:gd name="connsiteX5" fmla="*/ 2642887 w 2928396"/>
              <a:gd name="connsiteY5" fmla="*/ 0 h 1713022"/>
              <a:gd name="connsiteX6" fmla="*/ 2928396 w 2928396"/>
              <a:gd name="connsiteY6" fmla="*/ 285509 h 1713022"/>
              <a:gd name="connsiteX7" fmla="*/ 2928396 w 2928396"/>
              <a:gd name="connsiteY7" fmla="*/ 285504 h 1713022"/>
              <a:gd name="connsiteX8" fmla="*/ 2928396 w 2928396"/>
              <a:gd name="connsiteY8" fmla="*/ 285504 h 1713022"/>
              <a:gd name="connsiteX9" fmla="*/ 2928396 w 2928396"/>
              <a:gd name="connsiteY9" fmla="*/ 713759 h 1713022"/>
              <a:gd name="connsiteX10" fmla="*/ 2928396 w 2928396"/>
              <a:gd name="connsiteY10" fmla="*/ 1427513 h 1713022"/>
              <a:gd name="connsiteX11" fmla="*/ 2642887 w 2928396"/>
              <a:gd name="connsiteY11" fmla="*/ 1713022 h 1713022"/>
              <a:gd name="connsiteX12" fmla="*/ 1220165 w 2928396"/>
              <a:gd name="connsiteY12" fmla="*/ 1713022 h 1713022"/>
              <a:gd name="connsiteX13" fmla="*/ 488066 w 2928396"/>
              <a:gd name="connsiteY13" fmla="*/ 1713022 h 1713022"/>
              <a:gd name="connsiteX14" fmla="*/ 488066 w 2928396"/>
              <a:gd name="connsiteY14" fmla="*/ 1713022 h 1713022"/>
              <a:gd name="connsiteX15" fmla="*/ 285509 w 2928396"/>
              <a:gd name="connsiteY15" fmla="*/ 1713022 h 1713022"/>
              <a:gd name="connsiteX16" fmla="*/ 0 w 2928396"/>
              <a:gd name="connsiteY16" fmla="*/ 1427513 h 1713022"/>
              <a:gd name="connsiteX17" fmla="*/ 0 w 2928396"/>
              <a:gd name="connsiteY17" fmla="*/ 713759 h 1713022"/>
              <a:gd name="connsiteX18" fmla="*/ 0 w 2928396"/>
              <a:gd name="connsiteY18" fmla="*/ 285504 h 1713022"/>
              <a:gd name="connsiteX19" fmla="*/ 0 w 2928396"/>
              <a:gd name="connsiteY19" fmla="*/ 285504 h 1713022"/>
              <a:gd name="connsiteX20" fmla="*/ 0 w 2928396"/>
              <a:gd name="connsiteY20" fmla="*/ 285509 h 1713022"/>
              <a:gd name="connsiteX0" fmla="*/ 0 w 2928396"/>
              <a:gd name="connsiteY0" fmla="*/ 1124701 h 2552214"/>
              <a:gd name="connsiteX1" fmla="*/ 285509 w 2928396"/>
              <a:gd name="connsiteY1" fmla="*/ 839192 h 2552214"/>
              <a:gd name="connsiteX2" fmla="*/ 904754 w 2928396"/>
              <a:gd name="connsiteY2" fmla="*/ 862342 h 2552214"/>
              <a:gd name="connsiteX3" fmla="*/ 1050884 w 2928396"/>
              <a:gd name="connsiteY3" fmla="*/ 0 h 2552214"/>
              <a:gd name="connsiteX4" fmla="*/ 1220165 w 2928396"/>
              <a:gd name="connsiteY4" fmla="*/ 839192 h 2552214"/>
              <a:gd name="connsiteX5" fmla="*/ 2642887 w 2928396"/>
              <a:gd name="connsiteY5" fmla="*/ 839192 h 2552214"/>
              <a:gd name="connsiteX6" fmla="*/ 2928396 w 2928396"/>
              <a:gd name="connsiteY6" fmla="*/ 1124701 h 2552214"/>
              <a:gd name="connsiteX7" fmla="*/ 2928396 w 2928396"/>
              <a:gd name="connsiteY7" fmla="*/ 1124696 h 2552214"/>
              <a:gd name="connsiteX8" fmla="*/ 2928396 w 2928396"/>
              <a:gd name="connsiteY8" fmla="*/ 1124696 h 2552214"/>
              <a:gd name="connsiteX9" fmla="*/ 2928396 w 2928396"/>
              <a:gd name="connsiteY9" fmla="*/ 1552951 h 2552214"/>
              <a:gd name="connsiteX10" fmla="*/ 2928396 w 2928396"/>
              <a:gd name="connsiteY10" fmla="*/ 2266705 h 2552214"/>
              <a:gd name="connsiteX11" fmla="*/ 2642887 w 2928396"/>
              <a:gd name="connsiteY11" fmla="*/ 2552214 h 2552214"/>
              <a:gd name="connsiteX12" fmla="*/ 1220165 w 2928396"/>
              <a:gd name="connsiteY12" fmla="*/ 2552214 h 2552214"/>
              <a:gd name="connsiteX13" fmla="*/ 488066 w 2928396"/>
              <a:gd name="connsiteY13" fmla="*/ 2552214 h 2552214"/>
              <a:gd name="connsiteX14" fmla="*/ 488066 w 2928396"/>
              <a:gd name="connsiteY14" fmla="*/ 2552214 h 2552214"/>
              <a:gd name="connsiteX15" fmla="*/ 285509 w 2928396"/>
              <a:gd name="connsiteY15" fmla="*/ 2552214 h 2552214"/>
              <a:gd name="connsiteX16" fmla="*/ 0 w 2928396"/>
              <a:gd name="connsiteY16" fmla="*/ 2266705 h 2552214"/>
              <a:gd name="connsiteX17" fmla="*/ 0 w 2928396"/>
              <a:gd name="connsiteY17" fmla="*/ 1552951 h 2552214"/>
              <a:gd name="connsiteX18" fmla="*/ 0 w 2928396"/>
              <a:gd name="connsiteY18" fmla="*/ 1124696 h 2552214"/>
              <a:gd name="connsiteX19" fmla="*/ 0 w 2928396"/>
              <a:gd name="connsiteY19" fmla="*/ 1124696 h 2552214"/>
              <a:gd name="connsiteX20" fmla="*/ 0 w 2928396"/>
              <a:gd name="connsiteY20" fmla="*/ 1124701 h 255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28396" h="2552214">
                <a:moveTo>
                  <a:pt x="0" y="1124701"/>
                </a:moveTo>
                <a:cubicBezTo>
                  <a:pt x="0" y="967019"/>
                  <a:pt x="127827" y="839192"/>
                  <a:pt x="285509" y="839192"/>
                </a:cubicBezTo>
                <a:lnTo>
                  <a:pt x="904754" y="862342"/>
                </a:lnTo>
                <a:lnTo>
                  <a:pt x="1050884" y="0"/>
                </a:lnTo>
                <a:lnTo>
                  <a:pt x="1220165" y="839192"/>
                </a:lnTo>
                <a:lnTo>
                  <a:pt x="2642887" y="839192"/>
                </a:lnTo>
                <a:cubicBezTo>
                  <a:pt x="2800569" y="839192"/>
                  <a:pt x="2928396" y="967019"/>
                  <a:pt x="2928396" y="1124701"/>
                </a:cubicBezTo>
                <a:lnTo>
                  <a:pt x="2928396" y="1124696"/>
                </a:lnTo>
                <a:lnTo>
                  <a:pt x="2928396" y="1124696"/>
                </a:lnTo>
                <a:lnTo>
                  <a:pt x="2928396" y="1552951"/>
                </a:lnTo>
                <a:lnTo>
                  <a:pt x="2928396" y="2266705"/>
                </a:lnTo>
                <a:cubicBezTo>
                  <a:pt x="2928396" y="2424387"/>
                  <a:pt x="2800569" y="2552214"/>
                  <a:pt x="2642887" y="2552214"/>
                </a:cubicBezTo>
                <a:lnTo>
                  <a:pt x="1220165" y="2552214"/>
                </a:lnTo>
                <a:lnTo>
                  <a:pt x="488066" y="2552214"/>
                </a:lnTo>
                <a:lnTo>
                  <a:pt x="488066" y="2552214"/>
                </a:lnTo>
                <a:lnTo>
                  <a:pt x="285509" y="2552214"/>
                </a:lnTo>
                <a:cubicBezTo>
                  <a:pt x="127827" y="2552214"/>
                  <a:pt x="0" y="2424387"/>
                  <a:pt x="0" y="2266705"/>
                </a:cubicBezTo>
                <a:lnTo>
                  <a:pt x="0" y="1552951"/>
                </a:lnTo>
                <a:lnTo>
                  <a:pt x="0" y="1124696"/>
                </a:lnTo>
                <a:lnTo>
                  <a:pt x="0" y="1124696"/>
                </a:lnTo>
                <a:lnTo>
                  <a:pt x="0" y="1124701"/>
                </a:lnTo>
                <a:close/>
              </a:path>
            </a:pathLst>
          </a:custGeom>
          <a:solidFill>
            <a:schemeClr val="tx1">
              <a:lumMod val="75000"/>
              <a:lumOff val="25000"/>
            </a:schemeClr>
          </a:solidFill>
          <a:ln>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93" name="Google Shape;293;p32"/>
          <p:cNvSpPr txBox="1">
            <a:spLocks noGrp="1"/>
          </p:cNvSpPr>
          <p:nvPr>
            <p:ph type="title"/>
          </p:nvPr>
        </p:nvSpPr>
        <p:spPr>
          <a:xfrm>
            <a:off x="4927600" y="684400"/>
            <a:ext cx="1904470"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filter()</a:t>
            </a:r>
            <a:endParaRPr dirty="0"/>
          </a:p>
        </p:txBody>
      </p:sp>
      <p:sp>
        <p:nvSpPr>
          <p:cNvPr id="296" name="Google Shape;296;p32"/>
          <p:cNvSpPr txBox="1"/>
          <p:nvPr/>
        </p:nvSpPr>
        <p:spPr>
          <a:xfrm>
            <a:off x="2190655" y="1713022"/>
            <a:ext cx="6159054" cy="1167589"/>
          </a:xfrm>
          <a:prstGeom prst="rect">
            <a:avLst/>
          </a:prstGeom>
          <a:noFill/>
          <a:ln>
            <a:noFill/>
          </a:ln>
        </p:spPr>
        <p:txBody>
          <a:bodyPr spcFirstLastPara="1" wrap="square" lIns="0" tIns="6455" rIns="0" bIns="0" anchor="t" anchorCtr="0">
            <a:noAutofit/>
          </a:bodyPr>
          <a:lstStyle/>
          <a:p>
            <a:pPr marL="6803"/>
            <a:r>
              <a:rPr lang="en-US" sz="2652" dirty="0">
                <a:latin typeface="Calibri"/>
                <a:ea typeface="Calibri"/>
                <a:cs typeface="Calibri"/>
                <a:sym typeface="Calibri"/>
              </a:rPr>
              <a:t>Extract rows that meet logical criteria.</a:t>
            </a:r>
            <a:endParaRPr sz="2652" dirty="0">
              <a:latin typeface="Calibri"/>
              <a:ea typeface="Calibri"/>
              <a:cs typeface="Calibri"/>
              <a:sym typeface="Calibri"/>
            </a:endParaRPr>
          </a:p>
        </p:txBody>
      </p:sp>
      <p:sp>
        <p:nvSpPr>
          <p:cNvPr id="14" name="Rectangle 13"/>
          <p:cNvSpPr/>
          <p:nvPr/>
        </p:nvSpPr>
        <p:spPr>
          <a:xfrm>
            <a:off x="1970276" y="2313797"/>
            <a:ext cx="8321509" cy="584775"/>
          </a:xfrm>
          <a:prstGeom prst="rect">
            <a:avLst/>
          </a:prstGeom>
        </p:spPr>
        <p:txBody>
          <a:bodyPr wrap="none">
            <a:spAutoFit/>
          </a:bodyPr>
          <a:lstStyle/>
          <a:p>
            <a:r>
              <a:rPr lang="en-US" sz="3200" dirty="0">
                <a:latin typeface="Consolas" panose="020B0609020204030204" pitchFamily="49" charset="0"/>
                <a:ea typeface="Courier New"/>
                <a:cs typeface="Consolas" panose="020B0609020204030204" pitchFamily="49" charset="0"/>
                <a:sym typeface="Courier New"/>
              </a:rPr>
              <a:t>filter(</a:t>
            </a:r>
            <a:r>
              <a:rPr lang="en-US" sz="3200" dirty="0">
                <a:solidFill>
                  <a:srgbClr val="0365C0"/>
                </a:solidFill>
                <a:latin typeface="Consolas" panose="020B0609020204030204" pitchFamily="49" charset="0"/>
                <a:ea typeface="Courier New"/>
                <a:cs typeface="Consolas" panose="020B0609020204030204" pitchFamily="49" charset="0"/>
                <a:sym typeface="Courier New"/>
              </a:rPr>
              <a:t>orders, </a:t>
            </a:r>
            <a:r>
              <a:rPr lang="en-US" sz="3200" dirty="0" err="1">
                <a:solidFill>
                  <a:srgbClr val="9BBB59"/>
                </a:solidFill>
                <a:latin typeface="Consolas" panose="020B0609020204030204" pitchFamily="49" charset="0"/>
                <a:ea typeface="Courier New"/>
                <a:cs typeface="Consolas" panose="020B0609020204030204" pitchFamily="49" charset="0"/>
                <a:sym typeface="Courier New"/>
              </a:rPr>
              <a:t>patient_id</a:t>
            </a:r>
            <a:r>
              <a:rPr lang="en-US" sz="3200" dirty="0">
                <a:solidFill>
                  <a:srgbClr val="9BBB59"/>
                </a:solidFill>
                <a:latin typeface="Consolas" panose="020B0609020204030204" pitchFamily="49" charset="0"/>
                <a:ea typeface="Courier New"/>
                <a:cs typeface="Consolas" panose="020B0609020204030204" pitchFamily="49" charset="0"/>
                <a:sym typeface="Courier New"/>
              </a:rPr>
              <a:t> == 508061</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12" name="Google Shape;138;p17"/>
          <p:cNvSpPr txBox="1"/>
          <p:nvPr/>
        </p:nvSpPr>
        <p:spPr>
          <a:xfrm>
            <a:off x="1762309" y="3800330"/>
            <a:ext cx="2327721" cy="1143810"/>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800" b="1" dirty="0">
                <a:solidFill>
                  <a:srgbClr val="FFFFFF"/>
                </a:solidFill>
                <a:latin typeface="Trebuchet MS"/>
                <a:ea typeface="Trebuchet MS"/>
                <a:cs typeface="Trebuchet MS"/>
                <a:sym typeface="Trebuchet MS"/>
              </a:rPr>
              <a:t>data frame to transform</a:t>
            </a:r>
            <a:endParaRPr sz="2800" dirty="0">
              <a:latin typeface="Trebuchet MS"/>
              <a:ea typeface="Trebuchet MS"/>
              <a:cs typeface="Trebuchet MS"/>
              <a:sym typeface="Trebuchet MS"/>
            </a:endParaRPr>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aphicFrame>
        <p:nvGraphicFramePr>
          <p:cNvPr id="2" name="Table 1"/>
          <p:cNvGraphicFramePr>
            <a:graphicFrameLocks noGrp="1"/>
          </p:cNvGraphicFramePr>
          <p:nvPr>
            <p:extLst>
              <p:ext uri="{D42A27DB-BD31-4B8C-83A1-F6EECF244321}">
                <p14:modId xmlns:p14="http://schemas.microsoft.com/office/powerpoint/2010/main" val="2600725562"/>
              </p:ext>
            </p:extLst>
          </p:nvPr>
        </p:nvGraphicFramePr>
        <p:xfrm>
          <a:off x="291052" y="3590008"/>
          <a:ext cx="5588783" cy="2152859"/>
        </p:xfrm>
        <a:graphic>
          <a:graphicData uri="http://schemas.openxmlformats.org/drawingml/2006/table">
            <a:tbl>
              <a:tblPr firstRow="1" bandRow="1">
                <a:tableStyleId>{71CB66AA-850D-4605-A19E-2ED404D436C7}</a:tableStyleId>
              </a:tblPr>
              <a:tblGrid>
                <a:gridCol w="1294575">
                  <a:extLst>
                    <a:ext uri="{9D8B030D-6E8A-4147-A177-3AD203B41FA5}">
                      <a16:colId xmlns:a16="http://schemas.microsoft.com/office/drawing/2014/main" val="20000"/>
                    </a:ext>
                  </a:extLst>
                </a:gridCol>
                <a:gridCol w="1099594">
                  <a:extLst>
                    <a:ext uri="{9D8B030D-6E8A-4147-A177-3AD203B41FA5}">
                      <a16:colId xmlns:a16="http://schemas.microsoft.com/office/drawing/2014/main" val="20001"/>
                    </a:ext>
                  </a:extLst>
                </a:gridCol>
                <a:gridCol w="2002421">
                  <a:extLst>
                    <a:ext uri="{9D8B030D-6E8A-4147-A177-3AD203B41FA5}">
                      <a16:colId xmlns:a16="http://schemas.microsoft.com/office/drawing/2014/main" val="20002"/>
                    </a:ext>
                  </a:extLst>
                </a:gridCol>
                <a:gridCol w="1192193">
                  <a:extLst>
                    <a:ext uri="{9D8B030D-6E8A-4147-A177-3AD203B41FA5}">
                      <a16:colId xmlns:a16="http://schemas.microsoft.com/office/drawing/2014/main" val="20003"/>
                    </a:ext>
                  </a:extLst>
                </a:gridCol>
              </a:tblGrid>
              <a:tr h="370840">
                <a:tc>
                  <a:txBody>
                    <a:bodyPr/>
                    <a:lstStyle/>
                    <a:p>
                      <a:pPr marL="0" lvl="0" indent="0" algn="ctr" rtl="0">
                        <a:spcBef>
                          <a:spcPts val="0"/>
                        </a:spcBef>
                        <a:spcAft>
                          <a:spcPts val="0"/>
                        </a:spcAft>
                        <a:buNone/>
                      </a:pPr>
                      <a:r>
                        <a:rPr lang="en-US" sz="1600" b="1" dirty="0" err="1">
                          <a:solidFill>
                            <a:schemeClr val="lt1"/>
                          </a:solidFill>
                        </a:rPr>
                        <a:t>order_id</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err="1">
                          <a:solidFill>
                            <a:schemeClr val="lt1"/>
                          </a:solidFill>
                        </a:rPr>
                        <a:t>patient_id</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a:solidFill>
                            <a:schemeClr val="lt1"/>
                          </a:solidFill>
                        </a:rPr>
                        <a:t>description</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err="1">
                          <a:solidFill>
                            <a:schemeClr val="lt1"/>
                          </a:solidFill>
                        </a:rPr>
                        <a:t>proc_code</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1200" dirty="0"/>
                        <a:t>19766</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dirty="0"/>
                        <a:t>511388</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dirty="0"/>
                        <a:t>PROTHROMBIN TIME</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dirty="0"/>
                        <a:t>PRO</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1"/>
                  </a:ext>
                </a:extLst>
              </a:tr>
              <a:tr h="370840">
                <a:tc>
                  <a:txBody>
                    <a:bodyPr/>
                    <a:lstStyle/>
                    <a:p>
                      <a:pPr marL="0" lvl="0" indent="0" algn="ctr" rtl="0">
                        <a:spcBef>
                          <a:spcPts val="0"/>
                        </a:spcBef>
                        <a:spcAft>
                          <a:spcPts val="0"/>
                        </a:spcAft>
                        <a:buNone/>
                      </a:pPr>
                      <a:r>
                        <a:rPr lang="en-US" sz="1200" dirty="0"/>
                        <a:t>88444</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dirty="0"/>
                        <a:t>511388</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dirty="0"/>
                        <a:t>BASIC METABOLIC PANEL</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dirty="0"/>
                        <a:t>BMP</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2"/>
                  </a:ext>
                </a:extLst>
              </a:tr>
              <a:tr h="563687">
                <a:tc>
                  <a:txBody>
                    <a:bodyPr/>
                    <a:lstStyle/>
                    <a:p>
                      <a:pPr marL="0" lvl="0" indent="0" algn="ctr" rtl="0">
                        <a:spcBef>
                          <a:spcPts val="0"/>
                        </a:spcBef>
                        <a:spcAft>
                          <a:spcPts val="0"/>
                        </a:spcAft>
                        <a:buNone/>
                      </a:pPr>
                      <a:r>
                        <a:rPr lang="en-US" sz="1200" dirty="0"/>
                        <a:t>40477</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8DB4E2"/>
                    </a:solidFill>
                  </a:tcPr>
                </a:tc>
                <a:tc>
                  <a:txBody>
                    <a:bodyPr/>
                    <a:lstStyle/>
                    <a:p>
                      <a:pPr marL="0" lvl="0" indent="0" algn="ctr" rtl="0">
                        <a:spcBef>
                          <a:spcPts val="0"/>
                        </a:spcBef>
                        <a:spcAft>
                          <a:spcPts val="0"/>
                        </a:spcAft>
                        <a:buNone/>
                      </a:pPr>
                      <a:r>
                        <a:rPr lang="en-US" sz="1200" dirty="0"/>
                        <a:t>508061</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THYROID STIMULATING HORMONE</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TSH</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3"/>
                  </a:ext>
                </a:extLst>
              </a:tr>
              <a:tr h="370840">
                <a:tc>
                  <a:txBody>
                    <a:bodyPr/>
                    <a:lstStyle/>
                    <a:p>
                      <a:pPr marL="0" lvl="0" indent="0" algn="ctr" rtl="0">
                        <a:spcBef>
                          <a:spcPts val="0"/>
                        </a:spcBef>
                        <a:spcAft>
                          <a:spcPts val="0"/>
                        </a:spcAft>
                        <a:buNone/>
                      </a:pPr>
                      <a:r>
                        <a:rPr lang="en-US" sz="1200" dirty="0"/>
                        <a:t>97641</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508061</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T4, FREE</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T4FR</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4"/>
                  </a:ext>
                </a:extLst>
              </a:tr>
            </a:tbl>
          </a:graphicData>
        </a:graphic>
      </p:graphicFrame>
      <p:sp>
        <p:nvSpPr>
          <p:cNvPr id="16" name="Google Shape;324;p34"/>
          <p:cNvSpPr txBox="1"/>
          <p:nvPr/>
        </p:nvSpPr>
        <p:spPr>
          <a:xfrm>
            <a:off x="7203250" y="3601619"/>
            <a:ext cx="2618036" cy="1510232"/>
          </a:xfrm>
          <a:prstGeom prst="rect">
            <a:avLst/>
          </a:prstGeom>
          <a:noFill/>
          <a:ln>
            <a:noFill/>
          </a:ln>
        </p:spPr>
        <p:txBody>
          <a:bodyPr spcFirstLastPara="1" wrap="square" lIns="0" tIns="8504" rIns="0" bIns="0" anchor="t" anchorCtr="0">
            <a:noAutofit/>
          </a:bodyPr>
          <a:lstStyle/>
          <a:p>
            <a:pPr marL="8164" algn="ctr">
              <a:lnSpc>
                <a:spcPct val="116753"/>
              </a:lnSpc>
            </a:pPr>
            <a:r>
              <a:rPr lang="en-US" sz="2062" b="1" dirty="0">
                <a:solidFill>
                  <a:srgbClr val="FFFFFF"/>
                </a:solidFill>
                <a:latin typeface="Trebuchet MS"/>
                <a:ea typeface="Trebuchet MS"/>
                <a:cs typeface="Trebuchet MS"/>
                <a:sym typeface="Trebuchet MS"/>
              </a:rPr>
              <a:t>= sets</a:t>
            </a:r>
            <a:endParaRPr sz="2062" dirty="0">
              <a:latin typeface="Trebuchet MS"/>
              <a:ea typeface="Trebuchet MS"/>
              <a:cs typeface="Trebuchet MS"/>
              <a:sym typeface="Trebuchet MS"/>
            </a:endParaRPr>
          </a:p>
          <a:p>
            <a:pPr marL="7484" algn="ctr">
              <a:lnSpc>
                <a:spcPct val="116753"/>
              </a:lnSpc>
            </a:pPr>
            <a:r>
              <a:rPr lang="en-US" sz="2062" dirty="0">
                <a:solidFill>
                  <a:srgbClr val="FFFFFF"/>
                </a:solidFill>
                <a:latin typeface="Calibri"/>
                <a:ea typeface="Calibri"/>
                <a:cs typeface="Calibri"/>
                <a:sym typeface="Calibri"/>
              </a:rPr>
              <a:t>(returns nothing)</a:t>
            </a:r>
            <a:endParaRPr sz="2062" dirty="0">
              <a:latin typeface="Calibri"/>
              <a:ea typeface="Calibri"/>
              <a:cs typeface="Calibri"/>
              <a:sym typeface="Calibri"/>
            </a:endParaRPr>
          </a:p>
          <a:p>
            <a:pPr marL="7823" algn="ctr">
              <a:lnSpc>
                <a:spcPct val="116753"/>
              </a:lnSpc>
              <a:spcBef>
                <a:spcPts val="747"/>
              </a:spcBef>
            </a:pPr>
            <a:r>
              <a:rPr lang="en-US" sz="2062" b="1" dirty="0">
                <a:solidFill>
                  <a:srgbClr val="FFFFFF"/>
                </a:solidFill>
                <a:latin typeface="Trebuchet MS"/>
                <a:ea typeface="Trebuchet MS"/>
                <a:cs typeface="Trebuchet MS"/>
                <a:sym typeface="Trebuchet MS"/>
              </a:rPr>
              <a:t>== tests if equal</a:t>
            </a:r>
            <a:endParaRPr sz="2062" dirty="0">
              <a:latin typeface="Trebuchet MS"/>
              <a:ea typeface="Trebuchet MS"/>
              <a:cs typeface="Trebuchet MS"/>
              <a:sym typeface="Trebuchet MS"/>
            </a:endParaRPr>
          </a:p>
          <a:p>
            <a:pPr algn="ctr">
              <a:lnSpc>
                <a:spcPct val="116753"/>
              </a:lnSpc>
            </a:pPr>
            <a:r>
              <a:rPr lang="en-US" sz="2062" dirty="0">
                <a:solidFill>
                  <a:srgbClr val="FFFFFF"/>
                </a:solidFill>
                <a:latin typeface="Calibri"/>
                <a:ea typeface="Calibri"/>
                <a:cs typeface="Calibri"/>
                <a:sym typeface="Calibri"/>
              </a:rPr>
              <a:t>(returns TRUE or FALSE)</a:t>
            </a:r>
            <a:endParaRPr sz="2062" dirty="0">
              <a:latin typeface="Calibri"/>
              <a:ea typeface="Calibri"/>
              <a:cs typeface="Calibri"/>
              <a:sym typeface="Calibri"/>
            </a:endParaRPr>
          </a:p>
        </p:txBody>
      </p:sp>
    </p:spTree>
    <p:extLst>
      <p:ext uri="{BB962C8B-B14F-4D97-AF65-F5344CB8AC3E}">
        <p14:creationId xmlns:p14="http://schemas.microsoft.com/office/powerpoint/2010/main" val="194517761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3" name="Google Shape;131;p17"/>
          <p:cNvSpPr/>
          <p:nvPr/>
        </p:nvSpPr>
        <p:spPr>
          <a:xfrm>
            <a:off x="1758718" y="2201670"/>
            <a:ext cx="886968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293" name="Google Shape;293;p32"/>
          <p:cNvSpPr txBox="1">
            <a:spLocks noGrp="1"/>
          </p:cNvSpPr>
          <p:nvPr>
            <p:ph type="title"/>
          </p:nvPr>
        </p:nvSpPr>
        <p:spPr>
          <a:xfrm>
            <a:off x="4927600" y="684400"/>
            <a:ext cx="1904470"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filter()</a:t>
            </a:r>
            <a:endParaRPr dirty="0"/>
          </a:p>
        </p:txBody>
      </p:sp>
      <p:sp>
        <p:nvSpPr>
          <p:cNvPr id="296" name="Google Shape;296;p32"/>
          <p:cNvSpPr txBox="1"/>
          <p:nvPr/>
        </p:nvSpPr>
        <p:spPr>
          <a:xfrm>
            <a:off x="2190655" y="1713022"/>
            <a:ext cx="6159054" cy="1167589"/>
          </a:xfrm>
          <a:prstGeom prst="rect">
            <a:avLst/>
          </a:prstGeom>
          <a:noFill/>
          <a:ln>
            <a:noFill/>
          </a:ln>
        </p:spPr>
        <p:txBody>
          <a:bodyPr spcFirstLastPara="1" wrap="square" lIns="0" tIns="6455" rIns="0" bIns="0" anchor="t" anchorCtr="0">
            <a:noAutofit/>
          </a:bodyPr>
          <a:lstStyle/>
          <a:p>
            <a:pPr marL="6803"/>
            <a:r>
              <a:rPr lang="en-US" sz="2652" dirty="0">
                <a:latin typeface="Calibri"/>
                <a:ea typeface="Calibri"/>
                <a:cs typeface="Calibri"/>
                <a:sym typeface="Calibri"/>
              </a:rPr>
              <a:t>Extract rows that meet logical criteria.</a:t>
            </a:r>
            <a:endParaRPr sz="2652" dirty="0">
              <a:latin typeface="Calibri"/>
              <a:ea typeface="Calibri"/>
              <a:cs typeface="Calibri"/>
              <a:sym typeface="Calibri"/>
            </a:endParaRPr>
          </a:p>
        </p:txBody>
      </p:sp>
      <p:sp>
        <p:nvSpPr>
          <p:cNvPr id="14" name="Rectangle 13"/>
          <p:cNvSpPr/>
          <p:nvPr/>
        </p:nvSpPr>
        <p:spPr>
          <a:xfrm>
            <a:off x="1970276" y="2313797"/>
            <a:ext cx="7417415" cy="584775"/>
          </a:xfrm>
          <a:prstGeom prst="rect">
            <a:avLst/>
          </a:prstGeom>
        </p:spPr>
        <p:txBody>
          <a:bodyPr wrap="none">
            <a:spAutoFit/>
          </a:bodyPr>
          <a:lstStyle/>
          <a:p>
            <a:r>
              <a:rPr lang="en-US" sz="3200" dirty="0">
                <a:latin typeface="Consolas" panose="020B0609020204030204" pitchFamily="49" charset="0"/>
                <a:ea typeface="Courier New"/>
                <a:cs typeface="Consolas" panose="020B0609020204030204" pitchFamily="49" charset="0"/>
                <a:sym typeface="Courier New"/>
              </a:rPr>
              <a:t>filter(</a:t>
            </a:r>
            <a:r>
              <a:rPr lang="en-US" sz="3200" dirty="0">
                <a:solidFill>
                  <a:srgbClr val="0365C0"/>
                </a:solidFill>
                <a:latin typeface="Consolas" panose="020B0609020204030204" pitchFamily="49" charset="0"/>
                <a:ea typeface="Courier New"/>
                <a:cs typeface="Consolas" panose="020B0609020204030204" pitchFamily="49" charset="0"/>
                <a:sym typeface="Courier New"/>
              </a:rPr>
              <a:t>orders, </a:t>
            </a:r>
            <a:r>
              <a:rPr lang="en-US" sz="3200" dirty="0" err="1">
                <a:solidFill>
                  <a:srgbClr val="9BBB59"/>
                </a:solidFill>
                <a:latin typeface="Consolas" panose="020B0609020204030204" pitchFamily="49" charset="0"/>
                <a:ea typeface="Courier New"/>
                <a:cs typeface="Consolas" panose="020B0609020204030204" pitchFamily="49" charset="0"/>
                <a:sym typeface="Courier New"/>
              </a:rPr>
              <a:t>proc_code</a:t>
            </a:r>
            <a:r>
              <a:rPr lang="en-US" sz="3200" dirty="0">
                <a:solidFill>
                  <a:srgbClr val="9BBB59"/>
                </a:solidFill>
                <a:latin typeface="Consolas" panose="020B0609020204030204" pitchFamily="49" charset="0"/>
                <a:ea typeface="Courier New"/>
                <a:cs typeface="Consolas" panose="020B0609020204030204" pitchFamily="49" charset="0"/>
                <a:sym typeface="Courier New"/>
              </a:rPr>
              <a:t>=="BMP"</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aphicFrame>
        <p:nvGraphicFramePr>
          <p:cNvPr id="2" name="Table 1"/>
          <p:cNvGraphicFramePr>
            <a:graphicFrameLocks noGrp="1"/>
          </p:cNvGraphicFramePr>
          <p:nvPr>
            <p:extLst>
              <p:ext uri="{D42A27DB-BD31-4B8C-83A1-F6EECF244321}">
                <p14:modId xmlns:p14="http://schemas.microsoft.com/office/powerpoint/2010/main" val="1635859998"/>
              </p:ext>
            </p:extLst>
          </p:nvPr>
        </p:nvGraphicFramePr>
        <p:xfrm>
          <a:off x="291052" y="3590008"/>
          <a:ext cx="5588783" cy="2152859"/>
        </p:xfrm>
        <a:graphic>
          <a:graphicData uri="http://schemas.openxmlformats.org/drawingml/2006/table">
            <a:tbl>
              <a:tblPr firstRow="1" bandRow="1">
                <a:tableStyleId>{71CB66AA-850D-4605-A19E-2ED404D436C7}</a:tableStyleId>
              </a:tblPr>
              <a:tblGrid>
                <a:gridCol w="1294575">
                  <a:extLst>
                    <a:ext uri="{9D8B030D-6E8A-4147-A177-3AD203B41FA5}">
                      <a16:colId xmlns:a16="http://schemas.microsoft.com/office/drawing/2014/main" val="20000"/>
                    </a:ext>
                  </a:extLst>
                </a:gridCol>
                <a:gridCol w="1099594">
                  <a:extLst>
                    <a:ext uri="{9D8B030D-6E8A-4147-A177-3AD203B41FA5}">
                      <a16:colId xmlns:a16="http://schemas.microsoft.com/office/drawing/2014/main" val="20001"/>
                    </a:ext>
                  </a:extLst>
                </a:gridCol>
                <a:gridCol w="2002421">
                  <a:extLst>
                    <a:ext uri="{9D8B030D-6E8A-4147-A177-3AD203B41FA5}">
                      <a16:colId xmlns:a16="http://schemas.microsoft.com/office/drawing/2014/main" val="20002"/>
                    </a:ext>
                  </a:extLst>
                </a:gridCol>
                <a:gridCol w="1192193">
                  <a:extLst>
                    <a:ext uri="{9D8B030D-6E8A-4147-A177-3AD203B41FA5}">
                      <a16:colId xmlns:a16="http://schemas.microsoft.com/office/drawing/2014/main" val="20003"/>
                    </a:ext>
                  </a:extLst>
                </a:gridCol>
              </a:tblGrid>
              <a:tr h="370840">
                <a:tc>
                  <a:txBody>
                    <a:bodyPr/>
                    <a:lstStyle/>
                    <a:p>
                      <a:pPr marL="0" lvl="0" indent="0" algn="ctr" rtl="0">
                        <a:spcBef>
                          <a:spcPts val="0"/>
                        </a:spcBef>
                        <a:spcAft>
                          <a:spcPts val="0"/>
                        </a:spcAft>
                        <a:buNone/>
                      </a:pPr>
                      <a:r>
                        <a:rPr lang="en-US" sz="1600" b="1" dirty="0" err="1">
                          <a:solidFill>
                            <a:schemeClr val="lt1"/>
                          </a:solidFill>
                        </a:rPr>
                        <a:t>order_id</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err="1">
                          <a:solidFill>
                            <a:schemeClr val="lt1"/>
                          </a:solidFill>
                        </a:rPr>
                        <a:t>patient_id</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a:solidFill>
                            <a:schemeClr val="lt1"/>
                          </a:solidFill>
                        </a:rPr>
                        <a:t>description</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err="1">
                          <a:solidFill>
                            <a:schemeClr val="lt1"/>
                          </a:solidFill>
                        </a:rPr>
                        <a:t>proc_code</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1400" dirty="0"/>
                        <a:t>19766</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400" dirty="0"/>
                        <a:t>511388</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dirty="0"/>
                        <a:t>PROTHROMBIN TIME</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400" dirty="0"/>
                        <a:t>PRO</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1"/>
                  </a:ext>
                </a:extLst>
              </a:tr>
              <a:tr h="370840">
                <a:tc>
                  <a:txBody>
                    <a:bodyPr/>
                    <a:lstStyle/>
                    <a:p>
                      <a:pPr marL="0" lvl="0" indent="0" algn="ctr" rtl="0">
                        <a:spcBef>
                          <a:spcPts val="0"/>
                        </a:spcBef>
                        <a:spcAft>
                          <a:spcPts val="0"/>
                        </a:spcAft>
                        <a:buNone/>
                      </a:pPr>
                      <a:r>
                        <a:rPr lang="en-US" sz="1400" dirty="0"/>
                        <a:t>88444</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400" dirty="0"/>
                        <a:t>511388</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BASIC METABOLIC PANEL</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400" dirty="0"/>
                        <a:t>BMP</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2"/>
                  </a:ext>
                </a:extLst>
              </a:tr>
              <a:tr h="563687">
                <a:tc>
                  <a:txBody>
                    <a:bodyPr/>
                    <a:lstStyle/>
                    <a:p>
                      <a:pPr marL="0" lvl="0" indent="0" algn="ctr" rtl="0">
                        <a:spcBef>
                          <a:spcPts val="0"/>
                        </a:spcBef>
                        <a:spcAft>
                          <a:spcPts val="0"/>
                        </a:spcAft>
                        <a:buNone/>
                      </a:pPr>
                      <a:r>
                        <a:rPr lang="en-US" sz="1400" dirty="0"/>
                        <a:t>40477</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marL="0" lvl="0" indent="0" algn="ctr" rtl="0">
                        <a:spcBef>
                          <a:spcPts val="0"/>
                        </a:spcBef>
                        <a:spcAft>
                          <a:spcPts val="0"/>
                        </a:spcAft>
                        <a:buNone/>
                      </a:pPr>
                      <a:r>
                        <a:rPr lang="en-US" sz="1400" dirty="0"/>
                        <a:t>508061</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1200" dirty="0"/>
                        <a:t>THYROID STIMULATING HORMONE</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1400" dirty="0"/>
                        <a:t>TSH</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3"/>
                  </a:ext>
                </a:extLst>
              </a:tr>
              <a:tr h="370840">
                <a:tc>
                  <a:txBody>
                    <a:bodyPr/>
                    <a:lstStyle/>
                    <a:p>
                      <a:pPr marL="0" lvl="0" indent="0" algn="ctr" rtl="0">
                        <a:spcBef>
                          <a:spcPts val="0"/>
                        </a:spcBef>
                        <a:spcAft>
                          <a:spcPts val="0"/>
                        </a:spcAft>
                        <a:buNone/>
                      </a:pPr>
                      <a:r>
                        <a:rPr lang="en-US" sz="1400" dirty="0"/>
                        <a:t>97641</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1400" dirty="0"/>
                        <a:t>508061</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1200" dirty="0"/>
                        <a:t>T4, FREE</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1400" dirty="0"/>
                        <a:t>T4FR</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4"/>
                  </a:ext>
                </a:extLst>
              </a:tr>
            </a:tbl>
          </a:graphicData>
        </a:graphic>
      </p:graphicFrame>
      <p:sp>
        <p:nvSpPr>
          <p:cNvPr id="16" name="Google Shape;324;p34"/>
          <p:cNvSpPr txBox="1"/>
          <p:nvPr/>
        </p:nvSpPr>
        <p:spPr>
          <a:xfrm>
            <a:off x="7040690" y="3601619"/>
            <a:ext cx="2618036" cy="1510232"/>
          </a:xfrm>
          <a:prstGeom prst="rect">
            <a:avLst/>
          </a:prstGeom>
          <a:noFill/>
          <a:ln>
            <a:noFill/>
          </a:ln>
        </p:spPr>
        <p:txBody>
          <a:bodyPr spcFirstLastPara="1" wrap="square" lIns="0" tIns="8504" rIns="0" bIns="0" anchor="t" anchorCtr="0">
            <a:noAutofit/>
          </a:bodyPr>
          <a:lstStyle/>
          <a:p>
            <a:pPr marL="8164" algn="ctr">
              <a:lnSpc>
                <a:spcPct val="116753"/>
              </a:lnSpc>
            </a:pPr>
            <a:r>
              <a:rPr lang="en-US" sz="2062" b="1" dirty="0">
                <a:solidFill>
                  <a:srgbClr val="FFFFFF"/>
                </a:solidFill>
                <a:latin typeface="Trebuchet MS"/>
                <a:ea typeface="Trebuchet MS"/>
                <a:cs typeface="Trebuchet MS"/>
                <a:sym typeface="Trebuchet MS"/>
              </a:rPr>
              <a:t>= sets</a:t>
            </a:r>
            <a:endParaRPr sz="2062" dirty="0">
              <a:latin typeface="Trebuchet MS"/>
              <a:ea typeface="Trebuchet MS"/>
              <a:cs typeface="Trebuchet MS"/>
              <a:sym typeface="Trebuchet MS"/>
            </a:endParaRPr>
          </a:p>
          <a:p>
            <a:pPr marL="7484" algn="ctr">
              <a:lnSpc>
                <a:spcPct val="116753"/>
              </a:lnSpc>
            </a:pPr>
            <a:r>
              <a:rPr lang="en-US" sz="2062" dirty="0">
                <a:solidFill>
                  <a:srgbClr val="FFFFFF"/>
                </a:solidFill>
                <a:latin typeface="Calibri"/>
                <a:ea typeface="Calibri"/>
                <a:cs typeface="Calibri"/>
                <a:sym typeface="Calibri"/>
              </a:rPr>
              <a:t>(returns nothing)</a:t>
            </a:r>
            <a:endParaRPr sz="2062" dirty="0">
              <a:latin typeface="Calibri"/>
              <a:ea typeface="Calibri"/>
              <a:cs typeface="Calibri"/>
              <a:sym typeface="Calibri"/>
            </a:endParaRPr>
          </a:p>
          <a:p>
            <a:pPr marL="7823" algn="ctr">
              <a:lnSpc>
                <a:spcPct val="116753"/>
              </a:lnSpc>
              <a:spcBef>
                <a:spcPts val="747"/>
              </a:spcBef>
            </a:pPr>
            <a:r>
              <a:rPr lang="en-US" sz="2062" b="1" dirty="0">
                <a:solidFill>
                  <a:srgbClr val="FFFFFF"/>
                </a:solidFill>
                <a:latin typeface="Trebuchet MS"/>
                <a:ea typeface="Trebuchet MS"/>
                <a:cs typeface="Trebuchet MS"/>
                <a:sym typeface="Trebuchet MS"/>
              </a:rPr>
              <a:t>== tests if equal</a:t>
            </a:r>
            <a:endParaRPr sz="2062" dirty="0">
              <a:latin typeface="Trebuchet MS"/>
              <a:ea typeface="Trebuchet MS"/>
              <a:cs typeface="Trebuchet MS"/>
              <a:sym typeface="Trebuchet MS"/>
            </a:endParaRPr>
          </a:p>
          <a:p>
            <a:pPr algn="ctr">
              <a:lnSpc>
                <a:spcPct val="116753"/>
              </a:lnSpc>
            </a:pPr>
            <a:r>
              <a:rPr lang="en-US" sz="2062" dirty="0">
                <a:solidFill>
                  <a:srgbClr val="FFFFFF"/>
                </a:solidFill>
                <a:latin typeface="Calibri"/>
                <a:ea typeface="Calibri"/>
                <a:cs typeface="Calibri"/>
                <a:sym typeface="Calibri"/>
              </a:rPr>
              <a:t>(returns TRUE or FALSE)</a:t>
            </a:r>
            <a:endParaRPr sz="2062" dirty="0">
              <a:latin typeface="Calibri"/>
              <a:ea typeface="Calibri"/>
              <a:cs typeface="Calibri"/>
              <a:sym typeface="Calibri"/>
            </a:endParaRPr>
          </a:p>
        </p:txBody>
      </p:sp>
      <p:graphicFrame>
        <p:nvGraphicFramePr>
          <p:cNvPr id="11" name="Table 10"/>
          <p:cNvGraphicFramePr>
            <a:graphicFrameLocks noGrp="1"/>
          </p:cNvGraphicFramePr>
          <p:nvPr>
            <p:extLst>
              <p:ext uri="{D42A27DB-BD31-4B8C-83A1-F6EECF244321}">
                <p14:modId xmlns:p14="http://schemas.microsoft.com/office/powerpoint/2010/main" val="1530817418"/>
              </p:ext>
            </p:extLst>
          </p:nvPr>
        </p:nvGraphicFramePr>
        <p:xfrm>
          <a:off x="6193558" y="3508983"/>
          <a:ext cx="5588783" cy="2261340"/>
        </p:xfrm>
        <a:graphic>
          <a:graphicData uri="http://schemas.openxmlformats.org/drawingml/2006/table">
            <a:tbl>
              <a:tblPr firstRow="1" bandRow="1">
                <a:tableStyleId>{71CB66AA-850D-4605-A19E-2ED404D436C7}</a:tableStyleId>
              </a:tblPr>
              <a:tblGrid>
                <a:gridCol w="1294575">
                  <a:extLst>
                    <a:ext uri="{9D8B030D-6E8A-4147-A177-3AD203B41FA5}">
                      <a16:colId xmlns:a16="http://schemas.microsoft.com/office/drawing/2014/main" val="20000"/>
                    </a:ext>
                  </a:extLst>
                </a:gridCol>
                <a:gridCol w="1099594">
                  <a:extLst>
                    <a:ext uri="{9D8B030D-6E8A-4147-A177-3AD203B41FA5}">
                      <a16:colId xmlns:a16="http://schemas.microsoft.com/office/drawing/2014/main" val="20001"/>
                    </a:ext>
                  </a:extLst>
                </a:gridCol>
                <a:gridCol w="2002421">
                  <a:extLst>
                    <a:ext uri="{9D8B030D-6E8A-4147-A177-3AD203B41FA5}">
                      <a16:colId xmlns:a16="http://schemas.microsoft.com/office/drawing/2014/main" val="20002"/>
                    </a:ext>
                  </a:extLst>
                </a:gridCol>
                <a:gridCol w="1192193">
                  <a:extLst>
                    <a:ext uri="{9D8B030D-6E8A-4147-A177-3AD203B41FA5}">
                      <a16:colId xmlns:a16="http://schemas.microsoft.com/office/drawing/2014/main" val="20003"/>
                    </a:ext>
                  </a:extLst>
                </a:gridCol>
              </a:tblGrid>
              <a:tr h="317836">
                <a:tc>
                  <a:txBody>
                    <a:bodyPr/>
                    <a:lstStyle/>
                    <a:p>
                      <a:pPr marL="0" lvl="0" indent="0" algn="ctr" rtl="0">
                        <a:spcBef>
                          <a:spcPts val="0"/>
                        </a:spcBef>
                        <a:spcAft>
                          <a:spcPts val="0"/>
                        </a:spcAft>
                        <a:buNone/>
                      </a:pPr>
                      <a:r>
                        <a:rPr lang="en-US" sz="1600" b="1" dirty="0" err="1">
                          <a:solidFill>
                            <a:schemeClr val="lt1"/>
                          </a:solidFill>
                        </a:rPr>
                        <a:t>order_id</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err="1">
                          <a:solidFill>
                            <a:schemeClr val="lt1"/>
                          </a:solidFill>
                        </a:rPr>
                        <a:t>patient_id</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a:solidFill>
                            <a:schemeClr val="lt1"/>
                          </a:solidFill>
                        </a:rPr>
                        <a:t>description</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err="1">
                          <a:solidFill>
                            <a:schemeClr val="lt1"/>
                          </a:solidFill>
                        </a:rPr>
                        <a:t>proc_code</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417288">
                <a:tc>
                  <a:txBody>
                    <a:bodyPr/>
                    <a:lstStyle/>
                    <a:p>
                      <a:pPr marL="0" lvl="0" indent="0" algn="ctr" rtl="0">
                        <a:spcBef>
                          <a:spcPts val="0"/>
                        </a:spcBef>
                        <a:spcAft>
                          <a:spcPts val="0"/>
                        </a:spcAft>
                        <a:buNone/>
                      </a:pPr>
                      <a:r>
                        <a:rPr lang="en-US" sz="1400" dirty="0"/>
                        <a:t>88444</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400" dirty="0"/>
                        <a:t>511388</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BASIC METABOLIC PANEL</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BMP</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1"/>
                  </a:ext>
                </a:extLst>
              </a:tr>
              <a:tr h="414097">
                <a:tc>
                  <a:txBody>
                    <a:bodyPr/>
                    <a:lstStyle/>
                    <a:p>
                      <a:pPr algn="ctr"/>
                      <a:r>
                        <a:rPr lang="en-US" sz="1400" dirty="0">
                          <a:effectLst/>
                        </a:rPr>
                        <a:t>55526</a:t>
                      </a: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algn="ctr"/>
                      <a:r>
                        <a:rPr lang="en-US" sz="1400" dirty="0">
                          <a:effectLst/>
                        </a:rPr>
                        <a:t>511303</a:t>
                      </a: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BASIC METABOLIC PANEL</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BMP</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2"/>
                  </a:ext>
                </a:extLst>
              </a:tr>
              <a:tr h="414097">
                <a:tc>
                  <a:txBody>
                    <a:bodyPr/>
                    <a:lstStyle/>
                    <a:p>
                      <a:pPr algn="ctr"/>
                      <a:r>
                        <a:rPr lang="en-US" sz="1400" dirty="0">
                          <a:effectLst/>
                        </a:rPr>
                        <a:t>69809</a:t>
                      </a: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algn="ctr"/>
                      <a:r>
                        <a:rPr lang="en-US" sz="1400" dirty="0">
                          <a:effectLst/>
                        </a:rPr>
                        <a:t>509686</a:t>
                      </a: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BASIC METABOLIC PANEL</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BMP</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3"/>
                  </a:ext>
                </a:extLst>
              </a:tr>
              <a:tr h="414097">
                <a:tc>
                  <a:txBody>
                    <a:bodyPr/>
                    <a:lstStyle/>
                    <a:p>
                      <a:pPr algn="ctr"/>
                      <a:r>
                        <a:rPr lang="en-US" sz="1400" dirty="0">
                          <a:effectLst/>
                        </a:rPr>
                        <a:t>24316</a:t>
                      </a: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algn="ctr"/>
                      <a:r>
                        <a:rPr lang="en-US" sz="1400" dirty="0">
                          <a:effectLst/>
                        </a:rPr>
                        <a:t>503847</a:t>
                      </a: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BASIC METABOLIC PANEL</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BMP</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4"/>
                  </a:ext>
                </a:extLst>
              </a:tr>
            </a:tbl>
          </a:graphicData>
        </a:graphic>
      </p:graphicFrame>
      <p:cxnSp>
        <p:nvCxnSpPr>
          <p:cNvPr id="17" name="Straight Arrow Connector 16"/>
          <p:cNvCxnSpPr/>
          <p:nvPr/>
        </p:nvCxnSpPr>
        <p:spPr>
          <a:xfrm>
            <a:off x="5879835" y="4651867"/>
            <a:ext cx="486241" cy="14570"/>
          </a:xfrm>
          <a:prstGeom prst="straightConnector1">
            <a:avLst/>
          </a:prstGeom>
          <a:ln w="762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 name="Rounded Rectangular Callout 2"/>
          <p:cNvSpPr/>
          <p:nvPr/>
        </p:nvSpPr>
        <p:spPr>
          <a:xfrm rot="10800000" flipH="1">
            <a:off x="7523750" y="381000"/>
            <a:ext cx="3220449" cy="1785377"/>
          </a:xfrm>
          <a:custGeom>
            <a:avLst/>
            <a:gdLst>
              <a:gd name="connsiteX0" fmla="*/ 0 w 2928396"/>
              <a:gd name="connsiteY0" fmla="*/ 285509 h 1713022"/>
              <a:gd name="connsiteX1" fmla="*/ 285509 w 2928396"/>
              <a:gd name="connsiteY1" fmla="*/ 0 h 1713022"/>
              <a:gd name="connsiteX2" fmla="*/ 488066 w 2928396"/>
              <a:gd name="connsiteY2" fmla="*/ 0 h 1713022"/>
              <a:gd name="connsiteX3" fmla="*/ 1050884 w 2928396"/>
              <a:gd name="connsiteY3" fmla="*/ -839192 h 1713022"/>
              <a:gd name="connsiteX4" fmla="*/ 1220165 w 2928396"/>
              <a:gd name="connsiteY4" fmla="*/ 0 h 1713022"/>
              <a:gd name="connsiteX5" fmla="*/ 2642887 w 2928396"/>
              <a:gd name="connsiteY5" fmla="*/ 0 h 1713022"/>
              <a:gd name="connsiteX6" fmla="*/ 2928396 w 2928396"/>
              <a:gd name="connsiteY6" fmla="*/ 285509 h 1713022"/>
              <a:gd name="connsiteX7" fmla="*/ 2928396 w 2928396"/>
              <a:gd name="connsiteY7" fmla="*/ 285504 h 1713022"/>
              <a:gd name="connsiteX8" fmla="*/ 2928396 w 2928396"/>
              <a:gd name="connsiteY8" fmla="*/ 285504 h 1713022"/>
              <a:gd name="connsiteX9" fmla="*/ 2928396 w 2928396"/>
              <a:gd name="connsiteY9" fmla="*/ 713759 h 1713022"/>
              <a:gd name="connsiteX10" fmla="*/ 2928396 w 2928396"/>
              <a:gd name="connsiteY10" fmla="*/ 1427513 h 1713022"/>
              <a:gd name="connsiteX11" fmla="*/ 2642887 w 2928396"/>
              <a:gd name="connsiteY11" fmla="*/ 1713022 h 1713022"/>
              <a:gd name="connsiteX12" fmla="*/ 1220165 w 2928396"/>
              <a:gd name="connsiteY12" fmla="*/ 1713022 h 1713022"/>
              <a:gd name="connsiteX13" fmla="*/ 488066 w 2928396"/>
              <a:gd name="connsiteY13" fmla="*/ 1713022 h 1713022"/>
              <a:gd name="connsiteX14" fmla="*/ 488066 w 2928396"/>
              <a:gd name="connsiteY14" fmla="*/ 1713022 h 1713022"/>
              <a:gd name="connsiteX15" fmla="*/ 285509 w 2928396"/>
              <a:gd name="connsiteY15" fmla="*/ 1713022 h 1713022"/>
              <a:gd name="connsiteX16" fmla="*/ 0 w 2928396"/>
              <a:gd name="connsiteY16" fmla="*/ 1427513 h 1713022"/>
              <a:gd name="connsiteX17" fmla="*/ 0 w 2928396"/>
              <a:gd name="connsiteY17" fmla="*/ 713759 h 1713022"/>
              <a:gd name="connsiteX18" fmla="*/ 0 w 2928396"/>
              <a:gd name="connsiteY18" fmla="*/ 285504 h 1713022"/>
              <a:gd name="connsiteX19" fmla="*/ 0 w 2928396"/>
              <a:gd name="connsiteY19" fmla="*/ 285504 h 1713022"/>
              <a:gd name="connsiteX20" fmla="*/ 0 w 2928396"/>
              <a:gd name="connsiteY20" fmla="*/ 285509 h 1713022"/>
              <a:gd name="connsiteX0" fmla="*/ 0 w 2928396"/>
              <a:gd name="connsiteY0" fmla="*/ 1124701 h 2552214"/>
              <a:gd name="connsiteX1" fmla="*/ 285509 w 2928396"/>
              <a:gd name="connsiteY1" fmla="*/ 839192 h 2552214"/>
              <a:gd name="connsiteX2" fmla="*/ 904754 w 2928396"/>
              <a:gd name="connsiteY2" fmla="*/ 862342 h 2552214"/>
              <a:gd name="connsiteX3" fmla="*/ 1050884 w 2928396"/>
              <a:gd name="connsiteY3" fmla="*/ 0 h 2552214"/>
              <a:gd name="connsiteX4" fmla="*/ 1220165 w 2928396"/>
              <a:gd name="connsiteY4" fmla="*/ 839192 h 2552214"/>
              <a:gd name="connsiteX5" fmla="*/ 2642887 w 2928396"/>
              <a:gd name="connsiteY5" fmla="*/ 839192 h 2552214"/>
              <a:gd name="connsiteX6" fmla="*/ 2928396 w 2928396"/>
              <a:gd name="connsiteY6" fmla="*/ 1124701 h 2552214"/>
              <a:gd name="connsiteX7" fmla="*/ 2928396 w 2928396"/>
              <a:gd name="connsiteY7" fmla="*/ 1124696 h 2552214"/>
              <a:gd name="connsiteX8" fmla="*/ 2928396 w 2928396"/>
              <a:gd name="connsiteY8" fmla="*/ 1124696 h 2552214"/>
              <a:gd name="connsiteX9" fmla="*/ 2928396 w 2928396"/>
              <a:gd name="connsiteY9" fmla="*/ 1552951 h 2552214"/>
              <a:gd name="connsiteX10" fmla="*/ 2928396 w 2928396"/>
              <a:gd name="connsiteY10" fmla="*/ 2266705 h 2552214"/>
              <a:gd name="connsiteX11" fmla="*/ 2642887 w 2928396"/>
              <a:gd name="connsiteY11" fmla="*/ 2552214 h 2552214"/>
              <a:gd name="connsiteX12" fmla="*/ 1220165 w 2928396"/>
              <a:gd name="connsiteY12" fmla="*/ 2552214 h 2552214"/>
              <a:gd name="connsiteX13" fmla="*/ 488066 w 2928396"/>
              <a:gd name="connsiteY13" fmla="*/ 2552214 h 2552214"/>
              <a:gd name="connsiteX14" fmla="*/ 488066 w 2928396"/>
              <a:gd name="connsiteY14" fmla="*/ 2552214 h 2552214"/>
              <a:gd name="connsiteX15" fmla="*/ 285509 w 2928396"/>
              <a:gd name="connsiteY15" fmla="*/ 2552214 h 2552214"/>
              <a:gd name="connsiteX16" fmla="*/ 0 w 2928396"/>
              <a:gd name="connsiteY16" fmla="*/ 2266705 h 2552214"/>
              <a:gd name="connsiteX17" fmla="*/ 0 w 2928396"/>
              <a:gd name="connsiteY17" fmla="*/ 1552951 h 2552214"/>
              <a:gd name="connsiteX18" fmla="*/ 0 w 2928396"/>
              <a:gd name="connsiteY18" fmla="*/ 1124696 h 2552214"/>
              <a:gd name="connsiteX19" fmla="*/ 0 w 2928396"/>
              <a:gd name="connsiteY19" fmla="*/ 1124696 h 2552214"/>
              <a:gd name="connsiteX20" fmla="*/ 0 w 2928396"/>
              <a:gd name="connsiteY20" fmla="*/ 1124701 h 255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28396" h="2552214">
                <a:moveTo>
                  <a:pt x="0" y="1124701"/>
                </a:moveTo>
                <a:cubicBezTo>
                  <a:pt x="0" y="967019"/>
                  <a:pt x="127827" y="839192"/>
                  <a:pt x="285509" y="839192"/>
                </a:cubicBezTo>
                <a:lnTo>
                  <a:pt x="904754" y="862342"/>
                </a:lnTo>
                <a:lnTo>
                  <a:pt x="1050884" y="0"/>
                </a:lnTo>
                <a:lnTo>
                  <a:pt x="1220165" y="839192"/>
                </a:lnTo>
                <a:lnTo>
                  <a:pt x="2642887" y="839192"/>
                </a:lnTo>
                <a:cubicBezTo>
                  <a:pt x="2800569" y="839192"/>
                  <a:pt x="2928396" y="967019"/>
                  <a:pt x="2928396" y="1124701"/>
                </a:cubicBezTo>
                <a:lnTo>
                  <a:pt x="2928396" y="1124696"/>
                </a:lnTo>
                <a:lnTo>
                  <a:pt x="2928396" y="1124696"/>
                </a:lnTo>
                <a:lnTo>
                  <a:pt x="2928396" y="1552951"/>
                </a:lnTo>
                <a:lnTo>
                  <a:pt x="2928396" y="2266705"/>
                </a:lnTo>
                <a:cubicBezTo>
                  <a:pt x="2928396" y="2424387"/>
                  <a:pt x="2800569" y="2552214"/>
                  <a:pt x="2642887" y="2552214"/>
                </a:cubicBezTo>
                <a:lnTo>
                  <a:pt x="1220165" y="2552214"/>
                </a:lnTo>
                <a:lnTo>
                  <a:pt x="488066" y="2552214"/>
                </a:lnTo>
                <a:lnTo>
                  <a:pt x="488066" y="2552214"/>
                </a:lnTo>
                <a:lnTo>
                  <a:pt x="285509" y="2552214"/>
                </a:lnTo>
                <a:cubicBezTo>
                  <a:pt x="127827" y="2552214"/>
                  <a:pt x="0" y="2424387"/>
                  <a:pt x="0" y="2266705"/>
                </a:cubicBezTo>
                <a:lnTo>
                  <a:pt x="0" y="1552951"/>
                </a:lnTo>
                <a:lnTo>
                  <a:pt x="0" y="1124696"/>
                </a:lnTo>
                <a:lnTo>
                  <a:pt x="0" y="1124696"/>
                </a:lnTo>
                <a:lnTo>
                  <a:pt x="0" y="1124701"/>
                </a:lnTo>
                <a:close/>
              </a:path>
            </a:pathLst>
          </a:custGeom>
          <a:solidFill>
            <a:schemeClr val="tx1">
              <a:lumMod val="75000"/>
              <a:lumOff val="25000"/>
            </a:schemeClr>
          </a:solidFill>
          <a:ln>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8" name="Google Shape;324;p34"/>
          <p:cNvSpPr txBox="1"/>
          <p:nvPr/>
        </p:nvSpPr>
        <p:spPr>
          <a:xfrm>
            <a:off x="7659240" y="423343"/>
            <a:ext cx="2949467" cy="1043052"/>
          </a:xfrm>
          <a:prstGeom prst="rect">
            <a:avLst/>
          </a:prstGeom>
          <a:noFill/>
          <a:ln>
            <a:noFill/>
          </a:ln>
        </p:spPr>
        <p:txBody>
          <a:bodyPr spcFirstLastPara="1" wrap="square" lIns="0" tIns="8504" rIns="0" bIns="0" anchor="t" anchorCtr="0">
            <a:noAutofit/>
          </a:bodyPr>
          <a:lstStyle/>
          <a:p>
            <a:pPr marL="8164" algn="ctr">
              <a:lnSpc>
                <a:spcPct val="116753"/>
              </a:lnSpc>
            </a:pPr>
            <a:r>
              <a:rPr lang="en-US" sz="2062" dirty="0">
                <a:solidFill>
                  <a:schemeClr val="bg1"/>
                </a:solidFill>
                <a:latin typeface="Calibri"/>
                <a:ea typeface="Calibri"/>
                <a:cs typeface="Calibri"/>
                <a:sym typeface="Calibri"/>
              </a:rPr>
              <a:t>Values coded as character strings must be surrounded by quotes</a:t>
            </a:r>
            <a:endParaRPr sz="2062" dirty="0">
              <a:solidFill>
                <a:schemeClr val="bg1"/>
              </a:solidFill>
              <a:latin typeface="Calibri"/>
              <a:ea typeface="Calibri"/>
              <a:cs typeface="Calibri"/>
              <a:sym typeface="Calibri"/>
            </a:endParaRPr>
          </a:p>
        </p:txBody>
      </p:sp>
    </p:spTree>
    <p:extLst>
      <p:ext uri="{BB962C8B-B14F-4D97-AF65-F5344CB8AC3E}">
        <p14:creationId xmlns:p14="http://schemas.microsoft.com/office/powerpoint/2010/main" val="15102626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Shape 340"/>
        <p:cNvGrpSpPr/>
        <p:nvPr/>
      </p:nvGrpSpPr>
      <p:grpSpPr>
        <a:xfrm>
          <a:off x="0" y="0"/>
          <a:ext cx="0" cy="0"/>
          <a:chOff x="0" y="0"/>
          <a:chExt cx="0" cy="0"/>
        </a:xfrm>
      </p:grpSpPr>
      <p:sp>
        <p:nvSpPr>
          <p:cNvPr id="342" name="Google Shape;342;p36"/>
          <p:cNvSpPr txBox="1">
            <a:spLocks noGrp="1"/>
          </p:cNvSpPr>
          <p:nvPr>
            <p:ph type="title"/>
          </p:nvPr>
        </p:nvSpPr>
        <p:spPr>
          <a:xfrm>
            <a:off x="4323129" y="671341"/>
            <a:ext cx="3535721"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Logical tests</a:t>
            </a:r>
            <a:endParaRPr dirty="0"/>
          </a:p>
        </p:txBody>
      </p:sp>
      <p:graphicFrame>
        <p:nvGraphicFramePr>
          <p:cNvPr id="344" name="Google Shape;344;p36"/>
          <p:cNvGraphicFramePr/>
          <p:nvPr>
            <p:extLst>
              <p:ext uri="{D42A27DB-BD31-4B8C-83A1-F6EECF244321}">
                <p14:modId xmlns:p14="http://schemas.microsoft.com/office/powerpoint/2010/main" val="2006190313"/>
              </p:ext>
            </p:extLst>
          </p:nvPr>
        </p:nvGraphicFramePr>
        <p:xfrm>
          <a:off x="2687324" y="1843423"/>
          <a:ext cx="7268900" cy="4552140"/>
        </p:xfrm>
        <a:graphic>
          <a:graphicData uri="http://schemas.openxmlformats.org/drawingml/2006/table">
            <a:tbl>
              <a:tblPr firstRow="1" bandRow="1">
                <a:noFill/>
                <a:tableStyleId>{809C1C93-8995-4D9E-87C8-A8817AF97DB9}</a:tableStyleId>
              </a:tblPr>
              <a:tblGrid>
                <a:gridCol w="2366752">
                  <a:extLst>
                    <a:ext uri="{9D8B030D-6E8A-4147-A177-3AD203B41FA5}">
                      <a16:colId xmlns:a16="http://schemas.microsoft.com/office/drawing/2014/main" val="20000"/>
                    </a:ext>
                  </a:extLst>
                </a:gridCol>
                <a:gridCol w="4902148">
                  <a:extLst>
                    <a:ext uri="{9D8B030D-6E8A-4147-A177-3AD203B41FA5}">
                      <a16:colId xmlns:a16="http://schemas.microsoft.com/office/drawing/2014/main" val="20001"/>
                    </a:ext>
                  </a:extLst>
                </a:gridCol>
              </a:tblGrid>
              <a:tr h="427339">
                <a:tc>
                  <a:txBody>
                    <a:bodyPr/>
                    <a:lstStyle/>
                    <a:p>
                      <a:pPr marL="12700" marR="0" lvl="0" indent="0" algn="ctr" rtl="0">
                        <a:lnSpc>
                          <a:spcPct val="100000"/>
                        </a:lnSpc>
                        <a:spcBef>
                          <a:spcPts val="0"/>
                        </a:spcBef>
                        <a:spcAft>
                          <a:spcPts val="0"/>
                        </a:spcAft>
                        <a:buNone/>
                      </a:pP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2800" u="none" strike="noStrike" cap="none" dirty="0">
                          <a:solidFill>
                            <a:srgbClr val="D6D6D6"/>
                          </a:solidFill>
                          <a:latin typeface="Consolas" panose="020B0609020204030204" pitchFamily="49" charset="0"/>
                          <a:ea typeface="Courier New"/>
                          <a:cs typeface="Consolas" panose="020B0609020204030204" pitchFamily="49" charset="0"/>
                          <a:sym typeface="Courier New"/>
                        </a:rPr>
                        <a:t> </a:t>
                      </a:r>
                      <a:r>
                        <a:rPr lang="en-US" sz="2800" u="none" strike="noStrike" cap="none" dirty="0">
                          <a:latin typeface="Consolas" panose="020B0609020204030204" pitchFamily="49" charset="0"/>
                          <a:ea typeface="Courier New"/>
                          <a:cs typeface="Consolas" panose="020B0609020204030204" pitchFamily="49" charset="0"/>
                          <a:sym typeface="Courier New"/>
                        </a:rPr>
                        <a:t>&lt; </a:t>
                      </a: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y</a:t>
                      </a:r>
                      <a:endParaRPr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endParaRPr>
                    </a:p>
                  </a:txBody>
                  <a:tcPr marL="0" marR="0" marT="38879"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2500" u="none" strike="noStrike" cap="none">
                          <a:latin typeface="Calibri"/>
                          <a:ea typeface="Calibri"/>
                          <a:cs typeface="Calibri"/>
                          <a:sym typeface="Calibri"/>
                        </a:rPr>
                        <a:t>Less than</a:t>
                      </a:r>
                      <a:endParaRPr sz="2500" u="none" strike="noStrike" cap="none">
                        <a:latin typeface="Calibri"/>
                        <a:ea typeface="Calibri"/>
                        <a:cs typeface="Calibri"/>
                        <a:sym typeface="Calibri"/>
                      </a:endParaRPr>
                    </a:p>
                  </a:txBody>
                  <a:tcPr marL="0" marR="0" marT="33509"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0"/>
                  </a:ext>
                </a:extLst>
              </a:tr>
              <a:tr h="427339">
                <a:tc>
                  <a:txBody>
                    <a:bodyPr/>
                    <a:lstStyle/>
                    <a:p>
                      <a:pPr marL="12700" marR="0" lvl="0" indent="0" algn="ctr" rtl="0">
                        <a:lnSpc>
                          <a:spcPct val="100000"/>
                        </a:lnSpc>
                        <a:spcBef>
                          <a:spcPts val="0"/>
                        </a:spcBef>
                        <a:spcAft>
                          <a:spcPts val="0"/>
                        </a:spcAft>
                        <a:buNone/>
                      </a:pP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2800" u="none" strike="noStrike" cap="none" dirty="0">
                          <a:solidFill>
                            <a:srgbClr val="D6D6D6"/>
                          </a:solidFill>
                          <a:latin typeface="Consolas" panose="020B0609020204030204" pitchFamily="49" charset="0"/>
                          <a:ea typeface="Courier New"/>
                          <a:cs typeface="Consolas" panose="020B0609020204030204" pitchFamily="49" charset="0"/>
                          <a:sym typeface="Courier New"/>
                        </a:rPr>
                        <a:t> </a:t>
                      </a:r>
                      <a:r>
                        <a:rPr lang="en-US" sz="2800" u="none" strike="noStrike" cap="none" dirty="0">
                          <a:latin typeface="Consolas" panose="020B0609020204030204" pitchFamily="49" charset="0"/>
                          <a:ea typeface="Courier New"/>
                          <a:cs typeface="Consolas" panose="020B0609020204030204" pitchFamily="49" charset="0"/>
                          <a:sym typeface="Courier New"/>
                        </a:rPr>
                        <a:t>&gt; </a:t>
                      </a: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y</a:t>
                      </a:r>
                      <a:endParaRPr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endParaRPr>
                    </a:p>
                  </a:txBody>
                  <a:tcPr marL="0" marR="0" marT="36964"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2500" u="none" strike="noStrike" cap="none">
                          <a:latin typeface="Calibri"/>
                          <a:ea typeface="Calibri"/>
                          <a:cs typeface="Calibri"/>
                          <a:sym typeface="Calibri"/>
                        </a:rPr>
                        <a:t>Greater than</a:t>
                      </a:r>
                      <a:endParaRPr sz="2500" u="none" strike="noStrike" cap="none">
                        <a:latin typeface="Calibri"/>
                        <a:ea typeface="Calibri"/>
                        <a:cs typeface="Calibri"/>
                        <a:sym typeface="Calibri"/>
                      </a:endParaRPr>
                    </a:p>
                  </a:txBody>
                  <a:tcPr marL="0" marR="0" marT="37728"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1"/>
                  </a:ext>
                </a:extLst>
              </a:tr>
              <a:tr h="427339">
                <a:tc>
                  <a:txBody>
                    <a:bodyPr/>
                    <a:lstStyle/>
                    <a:p>
                      <a:pPr marL="0" marR="0" lvl="0" indent="0" algn="ctr" rtl="0">
                        <a:lnSpc>
                          <a:spcPct val="100000"/>
                        </a:lnSpc>
                        <a:spcBef>
                          <a:spcPts val="0"/>
                        </a:spcBef>
                        <a:spcAft>
                          <a:spcPts val="0"/>
                        </a:spcAft>
                        <a:buNone/>
                      </a:pP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2800" u="none" strike="noStrike" cap="none" dirty="0">
                          <a:solidFill>
                            <a:srgbClr val="D6D6D6"/>
                          </a:solidFill>
                          <a:latin typeface="Consolas" panose="020B0609020204030204" pitchFamily="49" charset="0"/>
                          <a:ea typeface="Courier New"/>
                          <a:cs typeface="Consolas" panose="020B0609020204030204" pitchFamily="49" charset="0"/>
                          <a:sym typeface="Courier New"/>
                        </a:rPr>
                        <a:t> </a:t>
                      </a:r>
                      <a:r>
                        <a:rPr lang="en-US" sz="2800" u="none" strike="noStrike" cap="none" dirty="0">
                          <a:latin typeface="Consolas" panose="020B0609020204030204" pitchFamily="49" charset="0"/>
                          <a:ea typeface="Courier New"/>
                          <a:cs typeface="Consolas" panose="020B0609020204030204" pitchFamily="49" charset="0"/>
                          <a:sym typeface="Courier New"/>
                        </a:rPr>
                        <a:t>== </a:t>
                      </a: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y</a:t>
                      </a:r>
                      <a:endParaRPr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endParaRPr>
                    </a:p>
                  </a:txBody>
                  <a:tcPr marL="0" marR="0" marT="41210"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2500" u="none" strike="noStrike" cap="none">
                          <a:latin typeface="Calibri"/>
                          <a:ea typeface="Calibri"/>
                          <a:cs typeface="Calibri"/>
                          <a:sym typeface="Calibri"/>
                        </a:rPr>
                        <a:t>Equal to</a:t>
                      </a:r>
                      <a:endParaRPr sz="2500" u="none" strike="noStrike" cap="none">
                        <a:latin typeface="Calibri"/>
                        <a:ea typeface="Calibri"/>
                        <a:cs typeface="Calibri"/>
                        <a:sym typeface="Calibri"/>
                      </a:endParaRPr>
                    </a:p>
                  </a:txBody>
                  <a:tcPr marL="0" marR="0" marT="35813"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2"/>
                  </a:ext>
                </a:extLst>
              </a:tr>
              <a:tr h="427339">
                <a:tc>
                  <a:txBody>
                    <a:bodyPr/>
                    <a:lstStyle/>
                    <a:p>
                      <a:pPr marL="0" marR="0" lvl="0" indent="0" algn="ctr" rtl="0">
                        <a:lnSpc>
                          <a:spcPct val="100000"/>
                        </a:lnSpc>
                        <a:spcBef>
                          <a:spcPts val="0"/>
                        </a:spcBef>
                        <a:spcAft>
                          <a:spcPts val="0"/>
                        </a:spcAft>
                        <a:buNone/>
                      </a:pP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2800" u="none" strike="noStrike" cap="none" dirty="0">
                          <a:solidFill>
                            <a:srgbClr val="D6D6D6"/>
                          </a:solidFill>
                          <a:latin typeface="Consolas" panose="020B0609020204030204" pitchFamily="49" charset="0"/>
                          <a:ea typeface="Courier New"/>
                          <a:cs typeface="Consolas" panose="020B0609020204030204" pitchFamily="49" charset="0"/>
                          <a:sym typeface="Courier New"/>
                        </a:rPr>
                        <a:t> </a:t>
                      </a:r>
                      <a:r>
                        <a:rPr lang="en-US" sz="2800" u="none" strike="noStrike" cap="none" dirty="0">
                          <a:latin typeface="Consolas" panose="020B0609020204030204" pitchFamily="49" charset="0"/>
                          <a:ea typeface="Courier New"/>
                          <a:cs typeface="Consolas" panose="020B0609020204030204" pitchFamily="49" charset="0"/>
                          <a:sym typeface="Courier New"/>
                        </a:rPr>
                        <a:t>&lt;= </a:t>
                      </a: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y</a:t>
                      </a:r>
                      <a:endParaRPr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endParaRPr>
                    </a:p>
                  </a:txBody>
                  <a:tcPr marL="0" marR="0" marT="39281"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2500" u="none" strike="noStrike" cap="none">
                          <a:latin typeface="Calibri"/>
                          <a:ea typeface="Calibri"/>
                          <a:cs typeface="Calibri"/>
                          <a:sym typeface="Calibri"/>
                        </a:rPr>
                        <a:t>Less than or equal to</a:t>
                      </a:r>
                      <a:endParaRPr sz="2500" u="none" strike="noStrike" cap="none">
                        <a:latin typeface="Calibri"/>
                        <a:ea typeface="Calibri"/>
                        <a:cs typeface="Calibri"/>
                        <a:sym typeface="Calibri"/>
                      </a:endParaRPr>
                    </a:p>
                  </a:txBody>
                  <a:tcPr marL="0" marR="0" marT="33884"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3"/>
                  </a:ext>
                </a:extLst>
              </a:tr>
              <a:tr h="789619">
                <a:tc>
                  <a:txBody>
                    <a:bodyPr/>
                    <a:lstStyle/>
                    <a:p>
                      <a:pPr marL="0" marR="0" lvl="0" indent="0" algn="ctr" rtl="0">
                        <a:lnSpc>
                          <a:spcPct val="100000"/>
                        </a:lnSpc>
                        <a:spcBef>
                          <a:spcPts val="0"/>
                        </a:spcBef>
                        <a:spcAft>
                          <a:spcPts val="0"/>
                        </a:spcAft>
                        <a:buNone/>
                      </a:pP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2800" u="none" strike="noStrike" cap="none" dirty="0">
                          <a:solidFill>
                            <a:srgbClr val="D6D6D6"/>
                          </a:solidFill>
                          <a:latin typeface="Consolas" panose="020B0609020204030204" pitchFamily="49" charset="0"/>
                          <a:ea typeface="Courier New"/>
                          <a:cs typeface="Consolas" panose="020B0609020204030204" pitchFamily="49" charset="0"/>
                          <a:sym typeface="Courier New"/>
                        </a:rPr>
                        <a:t> </a:t>
                      </a:r>
                      <a:r>
                        <a:rPr lang="en-US" sz="2800" u="none" strike="noStrike" cap="none" dirty="0">
                          <a:latin typeface="Consolas" panose="020B0609020204030204" pitchFamily="49" charset="0"/>
                          <a:ea typeface="Courier New"/>
                          <a:cs typeface="Consolas" panose="020B0609020204030204" pitchFamily="49" charset="0"/>
                          <a:sym typeface="Courier New"/>
                        </a:rPr>
                        <a:t>&gt;= </a:t>
                      </a: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y</a:t>
                      </a:r>
                      <a:endParaRPr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endParaRPr>
                    </a:p>
                  </a:txBody>
                  <a:tcPr marL="0" marR="0" marT="37353"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2500" u="none" strike="noStrike" cap="none">
                          <a:latin typeface="Calibri"/>
                          <a:ea typeface="Calibri"/>
                          <a:cs typeface="Calibri"/>
                          <a:sym typeface="Calibri"/>
                        </a:rPr>
                        <a:t>Greater than or equal to</a:t>
                      </a:r>
                      <a:endParaRPr sz="2500" u="none" strike="noStrike" cap="none">
                        <a:latin typeface="Calibri"/>
                        <a:ea typeface="Calibri"/>
                        <a:cs typeface="Calibri"/>
                        <a:sym typeface="Calibri"/>
                      </a:endParaRPr>
                    </a:p>
                  </a:txBody>
                  <a:tcPr marL="0" marR="0" marT="38504"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4"/>
                  </a:ext>
                </a:extLst>
              </a:tr>
              <a:tr h="427339">
                <a:tc>
                  <a:txBody>
                    <a:bodyPr/>
                    <a:lstStyle/>
                    <a:p>
                      <a:pPr marL="0" marR="0" lvl="0" indent="0" algn="ctr" rtl="0">
                        <a:lnSpc>
                          <a:spcPct val="100000"/>
                        </a:lnSpc>
                        <a:spcBef>
                          <a:spcPts val="0"/>
                        </a:spcBef>
                        <a:spcAft>
                          <a:spcPts val="0"/>
                        </a:spcAft>
                        <a:buNone/>
                      </a:pP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2800" u="none" strike="noStrike" cap="none" dirty="0">
                          <a:solidFill>
                            <a:srgbClr val="D6D6D6"/>
                          </a:solidFill>
                          <a:latin typeface="Consolas" panose="020B0609020204030204" pitchFamily="49" charset="0"/>
                          <a:ea typeface="Courier New"/>
                          <a:cs typeface="Consolas" panose="020B0609020204030204" pitchFamily="49" charset="0"/>
                          <a:sym typeface="Courier New"/>
                        </a:rPr>
                        <a:t> </a:t>
                      </a:r>
                      <a:r>
                        <a:rPr lang="en-US" sz="2800" u="none" strike="noStrike" cap="none" dirty="0">
                          <a:latin typeface="Consolas" panose="020B0609020204030204" pitchFamily="49" charset="0"/>
                          <a:ea typeface="Courier New"/>
                          <a:cs typeface="Consolas" panose="020B0609020204030204" pitchFamily="49" charset="0"/>
                          <a:sym typeface="Courier New"/>
                        </a:rPr>
                        <a:t>!= </a:t>
                      </a: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y</a:t>
                      </a:r>
                      <a:endParaRPr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endParaRPr>
                    </a:p>
                  </a:txBody>
                  <a:tcPr marL="0" marR="0" marT="41973"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2500" u="none" strike="noStrike" cap="none" dirty="0">
                          <a:latin typeface="Calibri"/>
                          <a:ea typeface="Calibri"/>
                          <a:cs typeface="Calibri"/>
                          <a:sym typeface="Calibri"/>
                        </a:rPr>
                        <a:t>Not equal to</a:t>
                      </a:r>
                      <a:endParaRPr sz="2500" u="none" strike="noStrike" cap="none" dirty="0">
                        <a:latin typeface="Calibri"/>
                        <a:ea typeface="Calibri"/>
                        <a:cs typeface="Calibri"/>
                        <a:sym typeface="Calibri"/>
                      </a:endParaRPr>
                    </a:p>
                  </a:txBody>
                  <a:tcPr marL="0" marR="0" marT="36576"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5"/>
                  </a:ext>
                </a:extLst>
              </a:tr>
              <a:tr h="427339">
                <a:tc>
                  <a:txBody>
                    <a:bodyPr/>
                    <a:lstStyle/>
                    <a:p>
                      <a:pPr marL="0" marR="0" lvl="0" indent="0" algn="ctr" rtl="0">
                        <a:lnSpc>
                          <a:spcPct val="100000"/>
                        </a:lnSpc>
                        <a:spcBef>
                          <a:spcPts val="0"/>
                        </a:spcBef>
                        <a:spcAft>
                          <a:spcPts val="0"/>
                        </a:spcAft>
                        <a:buNone/>
                      </a:pP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2800" u="none" strike="noStrike" cap="none" dirty="0">
                          <a:solidFill>
                            <a:srgbClr val="D6D6D6"/>
                          </a:solidFill>
                          <a:latin typeface="Consolas" panose="020B0609020204030204" pitchFamily="49" charset="0"/>
                          <a:ea typeface="Courier New"/>
                          <a:cs typeface="Consolas" panose="020B0609020204030204" pitchFamily="49" charset="0"/>
                          <a:sym typeface="Courier New"/>
                        </a:rPr>
                        <a:t> </a:t>
                      </a:r>
                      <a:r>
                        <a:rPr lang="en-US" sz="2800" u="none" strike="noStrike" cap="none" dirty="0">
                          <a:latin typeface="Consolas" panose="020B0609020204030204" pitchFamily="49" charset="0"/>
                          <a:ea typeface="Courier New"/>
                          <a:cs typeface="Consolas" panose="020B0609020204030204" pitchFamily="49" charset="0"/>
                          <a:sym typeface="Courier New"/>
                        </a:rPr>
                        <a:t>%in% </a:t>
                      </a: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y</a:t>
                      </a:r>
                      <a:endParaRPr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endParaRPr>
                    </a:p>
                  </a:txBody>
                  <a:tcPr marL="0" marR="0" marT="40058"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2500" u="none" strike="noStrike" cap="none">
                          <a:latin typeface="Calibri"/>
                          <a:ea typeface="Calibri"/>
                          <a:cs typeface="Calibri"/>
                          <a:sym typeface="Calibri"/>
                        </a:rPr>
                        <a:t>Group membership</a:t>
                      </a:r>
                      <a:endParaRPr sz="2500" u="none" strike="noStrike" cap="none">
                        <a:latin typeface="Calibri"/>
                        <a:ea typeface="Calibri"/>
                        <a:cs typeface="Calibri"/>
                        <a:sym typeface="Calibri"/>
                      </a:endParaRPr>
                    </a:p>
                  </a:txBody>
                  <a:tcPr marL="0" marR="0" marT="34272"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6"/>
                  </a:ext>
                </a:extLst>
              </a:tr>
              <a:tr h="427339">
                <a:tc>
                  <a:txBody>
                    <a:bodyPr/>
                    <a:lstStyle/>
                    <a:p>
                      <a:pPr marL="0" marR="0" lvl="0" indent="0" algn="ctr" rtl="0">
                        <a:lnSpc>
                          <a:spcPct val="100000"/>
                        </a:lnSpc>
                        <a:spcBef>
                          <a:spcPts val="0"/>
                        </a:spcBef>
                        <a:spcAft>
                          <a:spcPts val="0"/>
                        </a:spcAft>
                        <a:buNone/>
                      </a:pPr>
                      <a:r>
                        <a:rPr lang="en-US" sz="2800" u="none" strike="noStrike" cap="none" dirty="0">
                          <a:latin typeface="Consolas" panose="020B0609020204030204" pitchFamily="49" charset="0"/>
                          <a:ea typeface="Courier New"/>
                          <a:cs typeface="Consolas" panose="020B0609020204030204" pitchFamily="49" charset="0"/>
                          <a:sym typeface="Courier New"/>
                        </a:rPr>
                        <a:t>is.na(</a:t>
                      </a:r>
                      <a:r>
                        <a:rPr lang="en-US" sz="280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2800" u="none" strike="noStrike" cap="none" dirty="0">
                          <a:latin typeface="Consolas" panose="020B0609020204030204" pitchFamily="49" charset="0"/>
                          <a:ea typeface="Courier New"/>
                          <a:cs typeface="Consolas" panose="020B0609020204030204" pitchFamily="49" charset="0"/>
                          <a:sym typeface="Courier New"/>
                        </a:rPr>
                        <a:t>)</a:t>
                      </a:r>
                      <a:endParaRPr sz="2800" u="none" strike="noStrike" cap="none" dirty="0">
                        <a:latin typeface="Consolas" panose="020B0609020204030204" pitchFamily="49" charset="0"/>
                        <a:ea typeface="Courier New"/>
                        <a:cs typeface="Consolas" panose="020B0609020204030204" pitchFamily="49" charset="0"/>
                        <a:sym typeface="Courier New"/>
                      </a:endParaRPr>
                    </a:p>
                  </a:txBody>
                  <a:tcPr marL="0" marR="0" marT="38129"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2500" u="none" strike="noStrike" cap="none">
                          <a:latin typeface="Calibri"/>
                          <a:ea typeface="Calibri"/>
                          <a:cs typeface="Calibri"/>
                          <a:sym typeface="Calibri"/>
                        </a:rPr>
                        <a:t>Is NA</a:t>
                      </a:r>
                      <a:endParaRPr sz="2500" u="none" strike="noStrike" cap="none">
                        <a:latin typeface="Calibri"/>
                        <a:ea typeface="Calibri"/>
                        <a:cs typeface="Calibri"/>
                        <a:sym typeface="Calibri"/>
                      </a:endParaRPr>
                    </a:p>
                  </a:txBody>
                  <a:tcPr marL="0" marR="0" marT="32357"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7"/>
                  </a:ext>
                </a:extLst>
              </a:tr>
              <a:tr h="498987">
                <a:tc>
                  <a:txBody>
                    <a:bodyPr/>
                    <a:lstStyle/>
                    <a:p>
                      <a:pPr marL="12700" marR="0" lvl="0" indent="0" algn="ctr" rtl="0">
                        <a:lnSpc>
                          <a:spcPct val="100000"/>
                        </a:lnSpc>
                        <a:spcBef>
                          <a:spcPts val="0"/>
                        </a:spcBef>
                        <a:spcAft>
                          <a:spcPts val="0"/>
                        </a:spcAft>
                        <a:buNone/>
                      </a:pPr>
                      <a:r>
                        <a:rPr lang="en-US" sz="2800" u="none" strike="noStrike" cap="none" dirty="0">
                          <a:latin typeface="Consolas" panose="020B0609020204030204" pitchFamily="49" charset="0"/>
                          <a:ea typeface="Courier New"/>
                          <a:cs typeface="Consolas" panose="020B0609020204030204" pitchFamily="49" charset="0"/>
                          <a:sym typeface="Courier New"/>
                        </a:rPr>
                        <a:t>!is.na(</a:t>
                      </a:r>
                      <a:r>
                        <a:rPr lang="en-US" sz="280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2800" u="none" strike="noStrike" cap="none" dirty="0">
                          <a:latin typeface="Consolas" panose="020B0609020204030204" pitchFamily="49" charset="0"/>
                          <a:ea typeface="Courier New"/>
                          <a:cs typeface="Consolas" panose="020B0609020204030204" pitchFamily="49" charset="0"/>
                          <a:sym typeface="Courier New"/>
                        </a:rPr>
                        <a:t>)</a:t>
                      </a:r>
                      <a:endParaRPr sz="2800" u="none" strike="noStrike" cap="none" dirty="0">
                        <a:latin typeface="Consolas" panose="020B0609020204030204" pitchFamily="49" charset="0"/>
                        <a:ea typeface="Courier New"/>
                        <a:cs typeface="Consolas" panose="020B0609020204030204" pitchFamily="49" charset="0"/>
                        <a:sym typeface="Courier New"/>
                      </a:endParaRPr>
                    </a:p>
                  </a:txBody>
                  <a:tcPr marL="0" marR="0" marT="35813"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2500" u="none" strike="noStrike" cap="none" dirty="0">
                          <a:latin typeface="Calibri"/>
                          <a:ea typeface="Calibri"/>
                          <a:cs typeface="Calibri"/>
                          <a:sym typeface="Calibri"/>
                        </a:rPr>
                        <a:t>Is not NA</a:t>
                      </a:r>
                      <a:endParaRPr sz="2500" u="none" strike="noStrike" cap="none" dirty="0">
                        <a:latin typeface="Calibri"/>
                        <a:ea typeface="Calibri"/>
                        <a:cs typeface="Calibri"/>
                        <a:sym typeface="Calibri"/>
                      </a:endParaRPr>
                    </a:p>
                  </a:txBody>
                  <a:tcPr marL="0" marR="0" marT="36964"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8"/>
                  </a:ext>
                </a:extLst>
              </a:tr>
            </a:tbl>
          </a:graphicData>
        </a:graphic>
      </p:graphicFrame>
      <p:sp>
        <p:nvSpPr>
          <p:cNvPr id="6"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04CD91-ABF6-9145-B3A6-62656B5F8B17}"/>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7A4948D8-D2BF-CB44-BFE5-34F93BC4DB25}"/>
              </a:ext>
            </a:extLst>
          </p:cNvPr>
          <p:cNvSpPr>
            <a:spLocks noGrp="1"/>
          </p:cNvSpPr>
          <p:nvPr>
            <p:ph type="body" sz="quarter" idx="13"/>
          </p:nvPr>
        </p:nvSpPr>
        <p:spPr/>
        <p:txBody>
          <a:bodyPr/>
          <a:lstStyle/>
          <a:p>
            <a:endParaRPr lang="en-US"/>
          </a:p>
        </p:txBody>
      </p:sp>
      <p:sp>
        <p:nvSpPr>
          <p:cNvPr id="4" name="Freeform 3"/>
          <p:cNvSpPr/>
          <p:nvPr/>
        </p:nvSpPr>
        <p:spPr>
          <a:xfrm>
            <a:off x="0" y="0"/>
            <a:ext cx="12192000" cy="6857518"/>
          </a:xfrm>
          <a:custGeom>
            <a:avLst/>
            <a:gdLst>
              <a:gd name="connsiteX0" fmla="*/ 9692640 w 12192000"/>
              <a:gd name="connsiteY0" fmla="*/ 5694218 h 6857518"/>
              <a:gd name="connsiteX1" fmla="*/ 9692640 w 12192000"/>
              <a:gd name="connsiteY1" fmla="*/ 6321565 h 6857518"/>
              <a:gd name="connsiteX2" fmla="*/ 11813437 w 12192000"/>
              <a:gd name="connsiteY2" fmla="*/ 6321565 h 6857518"/>
              <a:gd name="connsiteX3" fmla="*/ 11813437 w 12192000"/>
              <a:gd name="connsiteY3" fmla="*/ 5694218 h 6857518"/>
              <a:gd name="connsiteX4" fmla="*/ 0 w 12192000"/>
              <a:gd name="connsiteY4" fmla="*/ 0 h 6857518"/>
              <a:gd name="connsiteX5" fmla="*/ 12192000 w 12192000"/>
              <a:gd name="connsiteY5" fmla="*/ 0 h 6857518"/>
              <a:gd name="connsiteX6" fmla="*/ 12192000 w 12192000"/>
              <a:gd name="connsiteY6" fmla="*/ 6857518 h 6857518"/>
              <a:gd name="connsiteX7" fmla="*/ 0 w 12192000"/>
              <a:gd name="connsiteY7" fmla="*/ 6857518 h 6857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7518">
                <a:moveTo>
                  <a:pt x="9692640" y="5694218"/>
                </a:moveTo>
                <a:lnTo>
                  <a:pt x="9692640" y="6321565"/>
                </a:lnTo>
                <a:lnTo>
                  <a:pt x="11813437" y="6321565"/>
                </a:lnTo>
                <a:lnTo>
                  <a:pt x="11813437" y="5694218"/>
                </a:lnTo>
                <a:close/>
                <a:moveTo>
                  <a:pt x="0" y="0"/>
                </a:moveTo>
                <a:lnTo>
                  <a:pt x="12192000" y="0"/>
                </a:lnTo>
                <a:lnTo>
                  <a:pt x="12192000" y="6857518"/>
                </a:lnTo>
                <a:lnTo>
                  <a:pt x="0" y="6857518"/>
                </a:lnTo>
                <a:close/>
              </a:path>
            </a:pathLst>
          </a:cu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5" name="Google Shape;350;p37"/>
          <p:cNvSpPr txBox="1">
            <a:spLocks/>
          </p:cNvSpPr>
          <p:nvPr/>
        </p:nvSpPr>
        <p:spPr>
          <a:xfrm>
            <a:off x="4236721" y="614555"/>
            <a:ext cx="4016028"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400"/>
              <a:buFont typeface="Arial"/>
              <a:buNone/>
              <a:defRPr sz="6600" b="0" i="0" u="none" strike="noStrike" cap="none">
                <a:solidFill>
                  <a:schemeClr val="accent4">
                    <a:lumMod val="75000"/>
                  </a:schemeClr>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10545"/>
            <a:r>
              <a:rPr lang="en-US" dirty="0">
                <a:solidFill>
                  <a:srgbClr val="005493"/>
                </a:solidFill>
              </a:rPr>
              <a:t>Your Turn 3</a:t>
            </a:r>
          </a:p>
        </p:txBody>
      </p:sp>
      <p:sp>
        <p:nvSpPr>
          <p:cNvPr id="6" name="Google Shape;351;p37"/>
          <p:cNvSpPr txBox="1"/>
          <p:nvPr/>
        </p:nvSpPr>
        <p:spPr>
          <a:xfrm>
            <a:off x="1405053" y="1890818"/>
            <a:ext cx="10715009" cy="3355554"/>
          </a:xfrm>
          <a:prstGeom prst="rect">
            <a:avLst/>
          </a:prstGeom>
          <a:noFill/>
          <a:ln>
            <a:noFill/>
          </a:ln>
        </p:spPr>
        <p:txBody>
          <a:bodyPr spcFirstLastPara="1" wrap="square" lIns="0" tIns="6804" rIns="0" bIns="0" anchor="t" anchorCtr="0">
            <a:noAutofit/>
          </a:bodyPr>
          <a:lstStyle/>
          <a:p>
            <a:pPr marL="6803" marR="2721">
              <a:lnSpc>
                <a:spcPct val="124848"/>
              </a:lnSpc>
            </a:pPr>
            <a:r>
              <a:rPr lang="en-US" sz="3200" dirty="0">
                <a:solidFill>
                  <a:srgbClr val="005493"/>
                </a:solidFill>
                <a:latin typeface="Calibri"/>
                <a:ea typeface="Calibri"/>
                <a:cs typeface="Calibri"/>
                <a:sym typeface="Calibri"/>
              </a:rPr>
              <a:t>Use filter() with the logical operators to find:</a:t>
            </a:r>
            <a:endParaRPr lang="en-US" sz="3600" dirty="0">
              <a:solidFill>
                <a:srgbClr val="005493"/>
              </a:solidFill>
              <a:latin typeface="Calibri"/>
              <a:ea typeface="Calibri"/>
              <a:cs typeface="Calibri"/>
              <a:sym typeface="Calibri"/>
            </a:endParaRPr>
          </a:p>
          <a:p>
            <a:pPr marL="6803" marR="2721">
              <a:lnSpc>
                <a:spcPct val="124848"/>
              </a:lnSpc>
            </a:pPr>
            <a:endParaRPr lang="en-US" sz="2800" dirty="0">
              <a:solidFill>
                <a:srgbClr val="005493"/>
              </a:solidFill>
              <a:latin typeface="Calibri"/>
              <a:ea typeface="Calibri"/>
              <a:cs typeface="Calibri"/>
              <a:sym typeface="Calibri"/>
            </a:endParaRPr>
          </a:p>
          <a:p>
            <a:pPr marL="464003" marR="2721" indent="-457200">
              <a:lnSpc>
                <a:spcPct val="124848"/>
              </a:lnSpc>
              <a:buClr>
                <a:srgbClr val="3577A9"/>
              </a:buClr>
              <a:buFont typeface="Arial" panose="020B0604020202020204" pitchFamily="34" charset="0"/>
              <a:buChar char="•"/>
            </a:pPr>
            <a:r>
              <a:rPr lang="en-US" sz="2800" dirty="0">
                <a:solidFill>
                  <a:srgbClr val="005493"/>
                </a:solidFill>
                <a:latin typeface="Calibri"/>
                <a:ea typeface="Calibri"/>
                <a:cs typeface="Calibri"/>
                <a:sym typeface="Calibri"/>
              </a:rPr>
              <a:t>Every </a:t>
            </a:r>
            <a:r>
              <a:rPr lang="en-US" sz="2800" b="1" dirty="0" err="1">
                <a:solidFill>
                  <a:srgbClr val="005493"/>
                </a:solidFill>
                <a:latin typeface="Calibri"/>
                <a:ea typeface="Calibri"/>
                <a:cs typeface="Calibri"/>
                <a:sym typeface="Calibri"/>
              </a:rPr>
              <a:t>order_id</a:t>
            </a:r>
            <a:r>
              <a:rPr lang="en-US" sz="2800" dirty="0">
                <a:solidFill>
                  <a:srgbClr val="005493"/>
                </a:solidFill>
                <a:latin typeface="Calibri"/>
                <a:ea typeface="Calibri"/>
                <a:cs typeface="Calibri"/>
                <a:sym typeface="Calibri"/>
              </a:rPr>
              <a:t> that is greater than 100000</a:t>
            </a:r>
          </a:p>
          <a:p>
            <a:pPr marL="464003" marR="2721" indent="-457200">
              <a:lnSpc>
                <a:spcPct val="124848"/>
              </a:lnSpc>
              <a:buClr>
                <a:srgbClr val="3577A9"/>
              </a:buClr>
              <a:buFont typeface="Arial" panose="020B0604020202020204" pitchFamily="34" charset="0"/>
              <a:buChar char="•"/>
            </a:pPr>
            <a:r>
              <a:rPr lang="en-US" sz="2800" dirty="0">
                <a:solidFill>
                  <a:srgbClr val="005493"/>
                </a:solidFill>
                <a:latin typeface="Calibri"/>
                <a:ea typeface="Calibri"/>
                <a:cs typeface="Calibri"/>
                <a:sym typeface="Calibri"/>
              </a:rPr>
              <a:t>All of the orders where </a:t>
            </a:r>
            <a:r>
              <a:rPr lang="en-US" sz="2800" b="1" dirty="0" err="1">
                <a:solidFill>
                  <a:srgbClr val="005493"/>
                </a:solidFill>
                <a:latin typeface="Calibri"/>
                <a:ea typeface="Calibri"/>
                <a:cs typeface="Calibri"/>
                <a:sym typeface="Calibri"/>
              </a:rPr>
              <a:t>lab_status_c_descr</a:t>
            </a:r>
            <a:r>
              <a:rPr lang="en-US" sz="2800" dirty="0">
                <a:solidFill>
                  <a:srgbClr val="005493"/>
                </a:solidFill>
                <a:latin typeface="Calibri"/>
                <a:ea typeface="Calibri"/>
                <a:cs typeface="Calibri"/>
                <a:sym typeface="Calibri"/>
              </a:rPr>
              <a:t> is equal to "Final result"</a:t>
            </a:r>
          </a:p>
          <a:p>
            <a:pPr marL="464003" marR="2721" indent="-457200">
              <a:lnSpc>
                <a:spcPct val="124848"/>
              </a:lnSpc>
              <a:buClr>
                <a:srgbClr val="3577A9"/>
              </a:buClr>
              <a:buFont typeface="Arial" panose="020B0604020202020204" pitchFamily="34" charset="0"/>
              <a:buChar char="•"/>
            </a:pPr>
            <a:r>
              <a:rPr lang="en-US" sz="2800" dirty="0">
                <a:solidFill>
                  <a:srgbClr val="005493"/>
                </a:solidFill>
                <a:latin typeface="Calibri"/>
                <a:ea typeface="Calibri"/>
                <a:cs typeface="Calibri"/>
                <a:sym typeface="Calibri"/>
              </a:rPr>
              <a:t>CHALLENGE: </a:t>
            </a:r>
          </a:p>
          <a:p>
            <a:pPr marL="914400" marR="2721" lvl="3" indent="-450850">
              <a:lnSpc>
                <a:spcPct val="124848"/>
              </a:lnSpc>
              <a:buClr>
                <a:srgbClr val="3577A9"/>
              </a:buClr>
              <a:buFont typeface="Arial" panose="020B0604020202020204" pitchFamily="34" charset="0"/>
              <a:buChar char="•"/>
            </a:pPr>
            <a:r>
              <a:rPr lang="en-US" sz="2800" dirty="0">
                <a:solidFill>
                  <a:srgbClr val="005493"/>
                </a:solidFill>
                <a:latin typeface="Calibri"/>
                <a:ea typeface="Calibri"/>
                <a:cs typeface="Calibri"/>
                <a:sym typeface="Calibri"/>
              </a:rPr>
              <a:t>All of the orders where </a:t>
            </a:r>
            <a:r>
              <a:rPr lang="en-US" sz="2800" b="1" dirty="0" err="1">
                <a:solidFill>
                  <a:srgbClr val="005493"/>
                </a:solidFill>
                <a:latin typeface="Calibri"/>
                <a:ea typeface="Calibri"/>
                <a:cs typeface="Calibri"/>
                <a:sym typeface="Calibri"/>
              </a:rPr>
              <a:t>reason_for_canc_c_descr</a:t>
            </a:r>
            <a:r>
              <a:rPr lang="en-US" sz="2800" dirty="0">
                <a:solidFill>
                  <a:srgbClr val="005493"/>
                </a:solidFill>
                <a:latin typeface="Calibri"/>
                <a:ea typeface="Calibri"/>
                <a:cs typeface="Calibri"/>
                <a:sym typeface="Calibri"/>
              </a:rPr>
              <a:t> is not NA </a:t>
            </a:r>
            <a:endParaRPr sz="2800" dirty="0">
              <a:solidFill>
                <a:srgbClr val="005493"/>
              </a:solidFill>
              <a:latin typeface="Calibri"/>
              <a:ea typeface="Calibri"/>
              <a:cs typeface="Calibri"/>
              <a:sym typeface="Calibri"/>
            </a:endParaRPr>
          </a:p>
        </p:txBody>
      </p:sp>
    </p:spTree>
    <p:extLst>
      <p:ext uri="{BB962C8B-B14F-4D97-AF65-F5344CB8AC3E}">
        <p14:creationId xmlns:p14="http://schemas.microsoft.com/office/powerpoint/2010/main" val="297713003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12" name="Rectangle 11"/>
          <p:cNvSpPr/>
          <p:nvPr/>
        </p:nvSpPr>
        <p:spPr>
          <a:xfrm>
            <a:off x="594738" y="4104463"/>
            <a:ext cx="10400363" cy="1930504"/>
          </a:xfrm>
          <a:prstGeom prst="rect">
            <a:avLst/>
          </a:prstGeom>
          <a:solidFill>
            <a:srgbClr val="F0F2F4"/>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594739" y="1904144"/>
            <a:ext cx="10400363" cy="2090624"/>
          </a:xfrm>
          <a:prstGeom prst="rect">
            <a:avLst/>
          </a:prstGeom>
          <a:solidFill>
            <a:srgbClr val="F0F2F4"/>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594739" y="315411"/>
            <a:ext cx="10400363" cy="1528379"/>
          </a:xfrm>
          <a:prstGeom prst="rect">
            <a:avLst/>
          </a:prstGeom>
          <a:solidFill>
            <a:srgbClr val="F0F2F4"/>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4" name="TextBox 3"/>
          <p:cNvSpPr txBox="1"/>
          <p:nvPr/>
        </p:nvSpPr>
        <p:spPr>
          <a:xfrm>
            <a:off x="862370" y="659328"/>
            <a:ext cx="10615961" cy="523220"/>
          </a:xfrm>
          <a:prstGeom prst="rect">
            <a:avLst/>
          </a:prstGeom>
          <a:noFill/>
        </p:spPr>
        <p:txBody>
          <a:bodyPr wrap="square" rtlCol="0">
            <a:spAutoFit/>
          </a:bodyPr>
          <a:lstStyle/>
          <a:p>
            <a:r>
              <a:rPr lang="en-US" sz="2800" dirty="0">
                <a:solidFill>
                  <a:srgbClr val="164F86"/>
                </a:solidFill>
                <a:latin typeface="Consolas" panose="020B0609020204030204" pitchFamily="49" charset="0"/>
                <a:ea typeface="Courier New"/>
                <a:cs typeface="Consolas" panose="020B0609020204030204" pitchFamily="49" charset="0"/>
                <a:sym typeface="Courier New"/>
              </a:rPr>
              <a:t>filter(orders, </a:t>
            </a:r>
            <a:r>
              <a:rPr lang="en-US" sz="2800" dirty="0" err="1">
                <a:solidFill>
                  <a:srgbClr val="164F86"/>
                </a:solidFill>
                <a:latin typeface="Consolas" panose="020B0609020204030204" pitchFamily="49" charset="0"/>
                <a:ea typeface="Courier New"/>
                <a:cs typeface="Consolas" panose="020B0609020204030204" pitchFamily="49" charset="0"/>
                <a:sym typeface="Courier New"/>
              </a:rPr>
              <a:t>order_id</a:t>
            </a:r>
            <a:r>
              <a:rPr lang="en-US" sz="2800" dirty="0">
                <a:solidFill>
                  <a:srgbClr val="164F86"/>
                </a:solidFill>
                <a:latin typeface="Consolas" panose="020B0609020204030204" pitchFamily="49" charset="0"/>
                <a:ea typeface="Courier New"/>
                <a:cs typeface="Consolas" panose="020B0609020204030204" pitchFamily="49" charset="0"/>
                <a:sym typeface="Courier New"/>
              </a:rPr>
              <a:t> &gt; 100000)</a:t>
            </a:r>
          </a:p>
        </p:txBody>
      </p:sp>
      <p:pic>
        <p:nvPicPr>
          <p:cNvPr id="6" name="Picture 5"/>
          <p:cNvPicPr>
            <a:picLocks noChangeAspect="1"/>
          </p:cNvPicPr>
          <p:nvPr/>
        </p:nvPicPr>
        <p:blipFill>
          <a:blip r:embed="rId4"/>
          <a:stretch>
            <a:fillRect/>
          </a:stretch>
        </p:blipFill>
        <p:spPr>
          <a:xfrm>
            <a:off x="1016050" y="1343297"/>
            <a:ext cx="5059313" cy="400098"/>
          </a:xfrm>
          <a:prstGeom prst="rect">
            <a:avLst/>
          </a:prstGeom>
        </p:spPr>
      </p:pic>
      <p:pic>
        <p:nvPicPr>
          <p:cNvPr id="7" name="Picture 6"/>
          <p:cNvPicPr>
            <a:picLocks noChangeAspect="1"/>
          </p:cNvPicPr>
          <p:nvPr/>
        </p:nvPicPr>
        <p:blipFill rotWithShape="1">
          <a:blip r:embed="rId5"/>
          <a:srcRect b="49245"/>
          <a:stretch/>
        </p:blipFill>
        <p:spPr>
          <a:xfrm>
            <a:off x="1016050" y="2551475"/>
            <a:ext cx="6217920" cy="1284078"/>
          </a:xfrm>
          <a:prstGeom prst="rect">
            <a:avLst/>
          </a:prstGeom>
        </p:spPr>
      </p:pic>
      <p:sp>
        <p:nvSpPr>
          <p:cNvPr id="13" name="TextBox 12"/>
          <p:cNvSpPr txBox="1"/>
          <p:nvPr/>
        </p:nvSpPr>
        <p:spPr>
          <a:xfrm>
            <a:off x="862370" y="2005141"/>
            <a:ext cx="10615961" cy="523220"/>
          </a:xfrm>
          <a:prstGeom prst="rect">
            <a:avLst/>
          </a:prstGeom>
          <a:noFill/>
        </p:spPr>
        <p:txBody>
          <a:bodyPr wrap="square" rtlCol="0">
            <a:spAutoFit/>
          </a:bodyPr>
          <a:lstStyle/>
          <a:p>
            <a:r>
              <a:rPr lang="en-US" sz="2800" dirty="0">
                <a:solidFill>
                  <a:srgbClr val="164F86"/>
                </a:solidFill>
                <a:latin typeface="Consolas" panose="020B0609020204030204" pitchFamily="49" charset="0"/>
                <a:ea typeface="Courier New"/>
                <a:cs typeface="Consolas" panose="020B0609020204030204" pitchFamily="49" charset="0"/>
                <a:sym typeface="Courier New"/>
              </a:rPr>
              <a:t>filter(orders, </a:t>
            </a:r>
            <a:r>
              <a:rPr lang="en-US" sz="2800" dirty="0" err="1">
                <a:solidFill>
                  <a:srgbClr val="164F86"/>
                </a:solidFill>
                <a:latin typeface="Consolas" panose="020B0609020204030204" pitchFamily="49" charset="0"/>
                <a:ea typeface="Courier New"/>
                <a:cs typeface="Consolas" panose="020B0609020204030204" pitchFamily="49" charset="0"/>
                <a:sym typeface="Courier New"/>
              </a:rPr>
              <a:t>lab_status_c_descr</a:t>
            </a:r>
            <a:r>
              <a:rPr lang="en-US" sz="2800" dirty="0">
                <a:solidFill>
                  <a:srgbClr val="164F86"/>
                </a:solidFill>
                <a:latin typeface="Consolas" panose="020B0609020204030204" pitchFamily="49" charset="0"/>
                <a:ea typeface="Courier New"/>
                <a:cs typeface="Consolas" panose="020B0609020204030204" pitchFamily="49" charset="0"/>
                <a:sym typeface="Courier New"/>
              </a:rPr>
              <a:t> == "Final result")</a:t>
            </a:r>
          </a:p>
        </p:txBody>
      </p:sp>
      <p:sp>
        <p:nvSpPr>
          <p:cNvPr id="14" name="TextBox 13"/>
          <p:cNvSpPr txBox="1"/>
          <p:nvPr/>
        </p:nvSpPr>
        <p:spPr>
          <a:xfrm>
            <a:off x="862369" y="4095163"/>
            <a:ext cx="10615961" cy="523220"/>
          </a:xfrm>
          <a:prstGeom prst="rect">
            <a:avLst/>
          </a:prstGeom>
          <a:noFill/>
        </p:spPr>
        <p:txBody>
          <a:bodyPr wrap="square" rtlCol="0">
            <a:spAutoFit/>
          </a:bodyPr>
          <a:lstStyle/>
          <a:p>
            <a:r>
              <a:rPr lang="en-US" sz="2800" dirty="0">
                <a:solidFill>
                  <a:srgbClr val="164F86"/>
                </a:solidFill>
                <a:latin typeface="Consolas" panose="020B0609020204030204" pitchFamily="49" charset="0"/>
                <a:ea typeface="Courier New"/>
                <a:cs typeface="Consolas" panose="020B0609020204030204" pitchFamily="49" charset="0"/>
                <a:sym typeface="Courier New"/>
              </a:rPr>
              <a:t>filter(orders, !is.na(</a:t>
            </a:r>
            <a:r>
              <a:rPr lang="en-US" sz="2800" dirty="0" err="1">
                <a:solidFill>
                  <a:srgbClr val="164F86"/>
                </a:solidFill>
                <a:latin typeface="Consolas" panose="020B0609020204030204" pitchFamily="49" charset="0"/>
                <a:ea typeface="Courier New"/>
                <a:cs typeface="Consolas" panose="020B0609020204030204" pitchFamily="49" charset="0"/>
                <a:sym typeface="Calibri"/>
              </a:rPr>
              <a:t>reason_for_canc_c_descr</a:t>
            </a:r>
            <a:r>
              <a:rPr lang="en-US" sz="2800" dirty="0">
                <a:solidFill>
                  <a:srgbClr val="164F86"/>
                </a:solidFill>
                <a:latin typeface="Consolas" panose="020B0609020204030204" pitchFamily="49" charset="0"/>
                <a:ea typeface="Courier New"/>
                <a:cs typeface="Consolas" panose="020B0609020204030204" pitchFamily="49" charset="0"/>
                <a:sym typeface="Calibri"/>
              </a:rPr>
              <a:t>))</a:t>
            </a:r>
            <a:endParaRPr lang="en-US" sz="2800" dirty="0">
              <a:solidFill>
                <a:srgbClr val="164F86"/>
              </a:solidFill>
              <a:latin typeface="Consolas" panose="020B0609020204030204" pitchFamily="49" charset="0"/>
              <a:ea typeface="Courier New"/>
              <a:cs typeface="Consolas" panose="020B0609020204030204" pitchFamily="49" charset="0"/>
              <a:sym typeface="Courier New"/>
            </a:endParaRPr>
          </a:p>
        </p:txBody>
      </p:sp>
      <p:pic>
        <p:nvPicPr>
          <p:cNvPr id="8" name="Picture 7"/>
          <p:cNvPicPr>
            <a:picLocks noChangeAspect="1"/>
          </p:cNvPicPr>
          <p:nvPr/>
        </p:nvPicPr>
        <p:blipFill>
          <a:blip r:embed="rId6"/>
          <a:stretch>
            <a:fillRect/>
          </a:stretch>
        </p:blipFill>
        <p:spPr>
          <a:xfrm>
            <a:off x="1016049" y="4618383"/>
            <a:ext cx="6217920" cy="1331712"/>
          </a:xfrm>
          <a:prstGeom prst="rect">
            <a:avLst/>
          </a:prstGeom>
        </p:spPr>
      </p:pic>
    </p:spTree>
    <p:extLst>
      <p:ext uri="{BB962C8B-B14F-4D97-AF65-F5344CB8AC3E}">
        <p14:creationId xmlns:p14="http://schemas.microsoft.com/office/powerpoint/2010/main" val="59764461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Shape 371"/>
        <p:cNvGrpSpPr/>
        <p:nvPr/>
      </p:nvGrpSpPr>
      <p:grpSpPr>
        <a:xfrm>
          <a:off x="0" y="0"/>
          <a:ext cx="0" cy="0"/>
          <a:chOff x="0" y="0"/>
          <a:chExt cx="0" cy="0"/>
        </a:xfrm>
      </p:grpSpPr>
      <p:sp>
        <p:nvSpPr>
          <p:cNvPr id="10" name="Rectangle 9"/>
          <p:cNvSpPr/>
          <p:nvPr/>
        </p:nvSpPr>
        <p:spPr>
          <a:xfrm>
            <a:off x="3132094" y="4908320"/>
            <a:ext cx="6269143" cy="822960"/>
          </a:xfrm>
          <a:prstGeom prst="rect">
            <a:avLst/>
          </a:prstGeom>
          <a:solidFill>
            <a:srgbClr val="F0F2F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53416"/>
            <a:r>
              <a:rPr lang="fr-FR" sz="2400" dirty="0" err="1">
                <a:solidFill>
                  <a:schemeClr val="accent2">
                    <a:lumMod val="60000"/>
                    <a:lumOff val="40000"/>
                  </a:schemeClr>
                </a:solidFill>
                <a:latin typeface="Consolas" panose="020B0609020204030204" pitchFamily="49" charset="0"/>
                <a:ea typeface="Courier New"/>
                <a:cs typeface="Courier New"/>
                <a:sym typeface="Courier New"/>
              </a:rPr>
              <a:t>filter</a:t>
            </a:r>
            <a:r>
              <a:rPr lang="fr-FR" sz="2400" dirty="0">
                <a:solidFill>
                  <a:schemeClr val="accent2">
                    <a:lumMod val="60000"/>
                    <a:lumOff val="40000"/>
                  </a:schemeClr>
                </a:solidFill>
                <a:latin typeface="Consolas" panose="020B0609020204030204" pitchFamily="49" charset="0"/>
                <a:ea typeface="Courier New"/>
                <a:cs typeface="Courier New"/>
                <a:sym typeface="Courier New"/>
              </a:rPr>
              <a:t>(</a:t>
            </a:r>
            <a:r>
              <a:rPr lang="fr-FR" sz="2400" dirty="0" err="1">
                <a:solidFill>
                  <a:schemeClr val="accent2">
                    <a:lumMod val="60000"/>
                    <a:lumOff val="40000"/>
                  </a:schemeClr>
                </a:solidFill>
                <a:latin typeface="Consolas" panose="020B0609020204030204" pitchFamily="49" charset="0"/>
                <a:ea typeface="Courier New"/>
                <a:cs typeface="Courier New"/>
                <a:sym typeface="Courier New"/>
              </a:rPr>
              <a:t>orders</a:t>
            </a:r>
            <a:r>
              <a:rPr lang="fr-FR" sz="2400" dirty="0">
                <a:solidFill>
                  <a:schemeClr val="accent2">
                    <a:lumMod val="60000"/>
                    <a:lumOff val="40000"/>
                  </a:schemeClr>
                </a:solidFill>
                <a:latin typeface="Consolas" panose="020B0609020204030204" pitchFamily="49" charset="0"/>
                <a:ea typeface="Courier New"/>
                <a:cs typeface="Courier New"/>
                <a:sym typeface="Courier New"/>
              </a:rPr>
              <a:t>, </a:t>
            </a:r>
            <a:r>
              <a:rPr lang="fr-FR" sz="2400" dirty="0" err="1">
                <a:solidFill>
                  <a:schemeClr val="accent2">
                    <a:lumMod val="60000"/>
                    <a:lumOff val="40000"/>
                  </a:schemeClr>
                </a:solidFill>
                <a:latin typeface="Consolas" panose="020B0609020204030204" pitchFamily="49" charset="0"/>
                <a:ea typeface="Courier New"/>
                <a:cs typeface="Courier New"/>
                <a:sym typeface="Courier New"/>
              </a:rPr>
              <a:t>proc_code</a:t>
            </a:r>
            <a:r>
              <a:rPr lang="fr-FR" sz="2400" dirty="0">
                <a:solidFill>
                  <a:schemeClr val="accent2">
                    <a:lumMod val="60000"/>
                    <a:lumOff val="40000"/>
                  </a:schemeClr>
                </a:solidFill>
                <a:latin typeface="Consolas" panose="020B0609020204030204" pitchFamily="49" charset="0"/>
                <a:ea typeface="Courier New"/>
                <a:cs typeface="Courier New"/>
                <a:sym typeface="Courier New"/>
              </a:rPr>
              <a:t> == COMP)</a:t>
            </a:r>
          </a:p>
          <a:p>
            <a:pPr marL="153416">
              <a:buClr>
                <a:schemeClr val="dk1"/>
              </a:buClr>
            </a:pPr>
            <a:r>
              <a:rPr lang="fr-FR" sz="2400" dirty="0" err="1">
                <a:solidFill>
                  <a:srgbClr val="00B050"/>
                </a:solidFill>
                <a:latin typeface="Consolas" panose="020B0609020204030204" pitchFamily="49" charset="0"/>
                <a:ea typeface="Courier New"/>
                <a:cs typeface="Courier New"/>
                <a:sym typeface="Courier New"/>
              </a:rPr>
              <a:t>filter</a:t>
            </a:r>
            <a:r>
              <a:rPr lang="fr-FR" sz="2400" dirty="0">
                <a:solidFill>
                  <a:srgbClr val="00B050"/>
                </a:solidFill>
                <a:latin typeface="Consolas" panose="020B0609020204030204" pitchFamily="49" charset="0"/>
                <a:ea typeface="Courier New"/>
                <a:cs typeface="Courier New"/>
                <a:sym typeface="Courier New"/>
              </a:rPr>
              <a:t>(</a:t>
            </a:r>
            <a:r>
              <a:rPr lang="fr-FR" sz="2400" dirty="0" err="1">
                <a:solidFill>
                  <a:srgbClr val="00B050"/>
                </a:solidFill>
                <a:latin typeface="Consolas" panose="020B0609020204030204" pitchFamily="49" charset="0"/>
                <a:ea typeface="Courier New"/>
                <a:cs typeface="Courier New"/>
                <a:sym typeface="Courier New"/>
              </a:rPr>
              <a:t>orders</a:t>
            </a:r>
            <a:r>
              <a:rPr lang="fr-FR" sz="2400" dirty="0">
                <a:solidFill>
                  <a:srgbClr val="00B050"/>
                </a:solidFill>
                <a:latin typeface="Consolas" panose="020B0609020204030204" pitchFamily="49" charset="0"/>
                <a:ea typeface="Courier New"/>
                <a:cs typeface="Courier New"/>
                <a:sym typeface="Courier New"/>
              </a:rPr>
              <a:t>, </a:t>
            </a:r>
            <a:r>
              <a:rPr lang="fr-FR" sz="2400" dirty="0" err="1">
                <a:solidFill>
                  <a:schemeClr val="accent2">
                    <a:lumMod val="60000"/>
                    <a:lumOff val="40000"/>
                  </a:schemeClr>
                </a:solidFill>
                <a:latin typeface="Consolas" panose="020B0609020204030204" pitchFamily="49" charset="0"/>
                <a:ea typeface="Courier New"/>
                <a:cs typeface="Courier New"/>
                <a:sym typeface="Courier New"/>
              </a:rPr>
              <a:t>proc_code</a:t>
            </a:r>
            <a:r>
              <a:rPr lang="fr-FR" sz="2400" dirty="0">
                <a:solidFill>
                  <a:srgbClr val="00B050"/>
                </a:solidFill>
                <a:latin typeface="Consolas" panose="020B0609020204030204" pitchFamily="49" charset="0"/>
                <a:ea typeface="Courier New"/>
                <a:cs typeface="Courier New"/>
                <a:sym typeface="Courier New"/>
              </a:rPr>
              <a:t> == "COMP")</a:t>
            </a:r>
          </a:p>
        </p:txBody>
      </p:sp>
      <p:sp>
        <p:nvSpPr>
          <p:cNvPr id="372" name="Google Shape;372;p39"/>
          <p:cNvSpPr txBox="1">
            <a:spLocks noGrp="1"/>
          </p:cNvSpPr>
          <p:nvPr>
            <p:ph type="title"/>
          </p:nvPr>
        </p:nvSpPr>
        <p:spPr>
          <a:xfrm>
            <a:off x="2898971" y="624884"/>
            <a:ext cx="6706322" cy="777536"/>
          </a:xfrm>
          <a:prstGeom prst="rect">
            <a:avLst/>
          </a:prstGeom>
          <a:noFill/>
          <a:ln>
            <a:noFill/>
          </a:ln>
        </p:spPr>
        <p:txBody>
          <a:bodyPr spcFirstLastPara="1" wrap="square" lIns="0" tIns="6455" rIns="0" bIns="0" anchor="t" anchorCtr="0">
            <a:noAutofit/>
          </a:bodyPr>
          <a:lstStyle/>
          <a:p>
            <a:pPr marL="6803" algn="ctr"/>
            <a:r>
              <a:rPr lang="en-US" dirty="0">
                <a:solidFill>
                  <a:srgbClr val="000000"/>
                </a:solidFill>
              </a:rPr>
              <a:t>Common mistakes</a:t>
            </a:r>
            <a:endParaRPr dirty="0"/>
          </a:p>
        </p:txBody>
      </p:sp>
      <p:sp>
        <p:nvSpPr>
          <p:cNvPr id="374" name="Google Shape;374;p39"/>
          <p:cNvSpPr txBox="1"/>
          <p:nvPr/>
        </p:nvSpPr>
        <p:spPr>
          <a:xfrm>
            <a:off x="2740378" y="1916212"/>
            <a:ext cx="4984875" cy="472821"/>
          </a:xfrm>
          <a:prstGeom prst="rect">
            <a:avLst/>
          </a:prstGeom>
          <a:noFill/>
          <a:ln>
            <a:noFill/>
          </a:ln>
        </p:spPr>
        <p:txBody>
          <a:bodyPr spcFirstLastPara="1" wrap="square" lIns="0" tIns="6455" rIns="0" bIns="0" anchor="t" anchorCtr="0">
            <a:noAutofit/>
          </a:bodyPr>
          <a:lstStyle/>
          <a:p>
            <a:pPr marL="6803"/>
            <a:r>
              <a:rPr lang="en-US" sz="2652">
                <a:latin typeface="Calibri"/>
                <a:ea typeface="Calibri"/>
                <a:cs typeface="Calibri"/>
                <a:sym typeface="Calibri"/>
              </a:rPr>
              <a:t>1.	Using	</a:t>
            </a:r>
            <a:r>
              <a:rPr lang="en-US" sz="2652" b="1">
                <a:solidFill>
                  <a:srgbClr val="FF2600"/>
                </a:solidFill>
              </a:rPr>
              <a:t>= </a:t>
            </a:r>
            <a:r>
              <a:rPr lang="en-US" sz="2652">
                <a:latin typeface="Calibri"/>
                <a:ea typeface="Calibri"/>
                <a:cs typeface="Calibri"/>
                <a:sym typeface="Calibri"/>
              </a:rPr>
              <a:t>instead of	</a:t>
            </a:r>
            <a:r>
              <a:rPr lang="en-US" sz="2652" b="1">
                <a:solidFill>
                  <a:srgbClr val="00882B"/>
                </a:solidFill>
              </a:rPr>
              <a:t>==</a:t>
            </a:r>
            <a:endParaRPr sz="2652"/>
          </a:p>
        </p:txBody>
      </p:sp>
      <p:sp>
        <p:nvSpPr>
          <p:cNvPr id="375" name="Google Shape;375;p39"/>
          <p:cNvSpPr txBox="1"/>
          <p:nvPr/>
        </p:nvSpPr>
        <p:spPr>
          <a:xfrm>
            <a:off x="3132094" y="2547830"/>
            <a:ext cx="6269143" cy="832705"/>
          </a:xfrm>
          <a:prstGeom prst="rect">
            <a:avLst/>
          </a:prstGeom>
          <a:solidFill>
            <a:srgbClr val="F0F2F4"/>
          </a:solidFill>
          <a:ln w="10450" cap="flat" cmpd="sng">
            <a:solidFill>
              <a:srgbClr val="000000"/>
            </a:solidFill>
            <a:prstDash val="solid"/>
            <a:round/>
            <a:headEnd type="none" w="sm" len="sm"/>
            <a:tailEnd type="none" w="sm" len="sm"/>
          </a:ln>
        </p:spPr>
        <p:txBody>
          <a:bodyPr spcFirstLastPara="1" wrap="square" lIns="0" tIns="78576" rIns="0" bIns="0" anchor="t" anchorCtr="0">
            <a:noAutofit/>
          </a:bodyPr>
          <a:lstStyle/>
          <a:p>
            <a:pPr marL="153416"/>
            <a:r>
              <a:rPr lang="en-US" sz="2400" dirty="0">
                <a:solidFill>
                  <a:schemeClr val="accent2">
                    <a:lumMod val="60000"/>
                    <a:lumOff val="40000"/>
                  </a:schemeClr>
                </a:solidFill>
                <a:latin typeface="Consolas" panose="020B0609020204030204" pitchFamily="49" charset="0"/>
                <a:ea typeface="Courier New"/>
                <a:cs typeface="Courier New"/>
                <a:sym typeface="Courier New"/>
              </a:rPr>
              <a:t>filter(orders, </a:t>
            </a:r>
            <a:r>
              <a:rPr lang="en-US" sz="2400" dirty="0" err="1">
                <a:solidFill>
                  <a:schemeClr val="accent2">
                    <a:lumMod val="60000"/>
                    <a:lumOff val="40000"/>
                  </a:schemeClr>
                </a:solidFill>
                <a:latin typeface="Consolas" panose="020B0609020204030204" pitchFamily="49" charset="0"/>
                <a:ea typeface="Courier New"/>
                <a:cs typeface="Courier New"/>
                <a:sym typeface="Courier New"/>
              </a:rPr>
              <a:t>proc_code</a:t>
            </a:r>
            <a:r>
              <a:rPr lang="en-US" sz="2400" dirty="0">
                <a:solidFill>
                  <a:schemeClr val="accent2">
                    <a:lumMod val="60000"/>
                    <a:lumOff val="40000"/>
                  </a:schemeClr>
                </a:solidFill>
                <a:latin typeface="Consolas" panose="020B0609020204030204" pitchFamily="49" charset="0"/>
                <a:ea typeface="Courier New"/>
                <a:cs typeface="Courier New"/>
                <a:sym typeface="Courier New"/>
              </a:rPr>
              <a:t> = "BMP")</a:t>
            </a:r>
            <a:endParaRPr sz="2400" dirty="0">
              <a:solidFill>
                <a:schemeClr val="accent2">
                  <a:lumMod val="60000"/>
                  <a:lumOff val="40000"/>
                </a:schemeClr>
              </a:solidFill>
              <a:latin typeface="Consolas" panose="020B0609020204030204" pitchFamily="49" charset="0"/>
              <a:ea typeface="Courier New"/>
              <a:cs typeface="Courier New"/>
              <a:sym typeface="Courier New"/>
            </a:endParaRPr>
          </a:p>
          <a:p>
            <a:pPr marL="153416">
              <a:buClr>
                <a:schemeClr val="dk1"/>
              </a:buClr>
            </a:pPr>
            <a:r>
              <a:rPr lang="en-US" sz="2400" dirty="0">
                <a:solidFill>
                  <a:srgbClr val="00B050"/>
                </a:solidFill>
                <a:latin typeface="Consolas" panose="020B0609020204030204" pitchFamily="49" charset="0"/>
                <a:ea typeface="Courier New"/>
                <a:cs typeface="Courier New"/>
                <a:sym typeface="Courier New"/>
              </a:rPr>
              <a:t>filter(orders, </a:t>
            </a:r>
            <a:r>
              <a:rPr lang="en-US" sz="2400" dirty="0" err="1">
                <a:solidFill>
                  <a:srgbClr val="00B050"/>
                </a:solidFill>
                <a:latin typeface="Consolas" panose="020B0609020204030204" pitchFamily="49" charset="0"/>
                <a:ea typeface="Courier New"/>
                <a:cs typeface="Courier New"/>
                <a:sym typeface="Courier New"/>
              </a:rPr>
              <a:t>proc_code</a:t>
            </a:r>
            <a:r>
              <a:rPr lang="en-US" sz="2400" dirty="0">
                <a:solidFill>
                  <a:srgbClr val="00B050"/>
                </a:solidFill>
                <a:latin typeface="Consolas" panose="020B0609020204030204" pitchFamily="49" charset="0"/>
                <a:ea typeface="Courier New"/>
                <a:cs typeface="Courier New"/>
                <a:sym typeface="Courier New"/>
              </a:rPr>
              <a:t> == "BMP")</a:t>
            </a:r>
            <a:endParaRPr sz="2400" dirty="0">
              <a:solidFill>
                <a:srgbClr val="00B050"/>
              </a:solidFill>
              <a:latin typeface="Consolas" panose="020B0609020204030204" pitchFamily="49" charset="0"/>
              <a:ea typeface="Courier New"/>
              <a:cs typeface="Courier New"/>
              <a:sym typeface="Courier New"/>
            </a:endParaRPr>
          </a:p>
        </p:txBody>
      </p:sp>
      <p:sp>
        <p:nvSpPr>
          <p:cNvPr id="379" name="Google Shape;379;p39"/>
          <p:cNvSpPr txBox="1"/>
          <p:nvPr/>
        </p:nvSpPr>
        <p:spPr>
          <a:xfrm>
            <a:off x="2740377" y="4367148"/>
            <a:ext cx="4922036" cy="472821"/>
          </a:xfrm>
          <a:prstGeom prst="rect">
            <a:avLst/>
          </a:prstGeom>
          <a:noFill/>
          <a:ln>
            <a:noFill/>
          </a:ln>
        </p:spPr>
        <p:txBody>
          <a:bodyPr spcFirstLastPara="1" wrap="square" lIns="0" tIns="6455" rIns="0" bIns="0" anchor="t" anchorCtr="0">
            <a:noAutofit/>
          </a:bodyPr>
          <a:lstStyle/>
          <a:p>
            <a:pPr marL="6803"/>
            <a:r>
              <a:rPr lang="en-US" sz="2652">
                <a:latin typeface="Calibri"/>
                <a:ea typeface="Calibri"/>
                <a:cs typeface="Calibri"/>
                <a:sym typeface="Calibri"/>
              </a:rPr>
              <a:t>2.	Forgetting quotes</a:t>
            </a:r>
            <a:endParaRPr sz="2652">
              <a:latin typeface="Calibri"/>
              <a:ea typeface="Calibri"/>
              <a:cs typeface="Calibri"/>
              <a:sym typeface="Calibri"/>
            </a:endParaRPr>
          </a:p>
        </p:txBody>
      </p:sp>
      <p:sp>
        <p:nvSpPr>
          <p:cNvPr id="11"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10" name="Rectangle 9"/>
          <p:cNvSpPr/>
          <p:nvPr/>
        </p:nvSpPr>
        <p:spPr>
          <a:xfrm>
            <a:off x="3132094" y="4908320"/>
            <a:ext cx="6269143" cy="822960"/>
          </a:xfrm>
          <a:prstGeom prst="rect">
            <a:avLst/>
          </a:prstGeom>
          <a:solidFill>
            <a:srgbClr val="F0F2F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53416"/>
            <a:r>
              <a:rPr lang="fr-FR" sz="2400" dirty="0" err="1">
                <a:solidFill>
                  <a:schemeClr val="accent2">
                    <a:lumMod val="60000"/>
                    <a:lumOff val="40000"/>
                  </a:schemeClr>
                </a:solidFill>
                <a:latin typeface="Consolas" panose="020B0609020204030204" pitchFamily="49" charset="0"/>
                <a:ea typeface="Courier New"/>
                <a:cs typeface="Courier New"/>
                <a:sym typeface="Courier New"/>
              </a:rPr>
              <a:t>fitler</a:t>
            </a:r>
            <a:r>
              <a:rPr lang="fr-FR" sz="2400" dirty="0">
                <a:solidFill>
                  <a:schemeClr val="accent2">
                    <a:lumMod val="60000"/>
                    <a:lumOff val="40000"/>
                  </a:schemeClr>
                </a:solidFill>
                <a:latin typeface="Consolas" panose="020B0609020204030204" pitchFamily="49" charset="0"/>
                <a:ea typeface="Courier New"/>
                <a:cs typeface="Courier New"/>
                <a:sym typeface="Courier New"/>
              </a:rPr>
              <a:t>(</a:t>
            </a:r>
            <a:r>
              <a:rPr lang="fr-FR" sz="2400" dirty="0" err="1">
                <a:solidFill>
                  <a:schemeClr val="accent2">
                    <a:lumMod val="60000"/>
                    <a:lumOff val="40000"/>
                  </a:schemeClr>
                </a:solidFill>
                <a:latin typeface="Consolas" panose="020B0609020204030204" pitchFamily="49" charset="0"/>
                <a:ea typeface="Courier New"/>
                <a:cs typeface="Courier New"/>
                <a:sym typeface="Courier New"/>
              </a:rPr>
              <a:t>orders</a:t>
            </a:r>
            <a:r>
              <a:rPr lang="fr-FR" sz="2400" dirty="0">
                <a:solidFill>
                  <a:schemeClr val="accent2">
                    <a:lumMod val="60000"/>
                    <a:lumOff val="40000"/>
                  </a:schemeClr>
                </a:solidFill>
                <a:latin typeface="Consolas" panose="020B0609020204030204" pitchFamily="49" charset="0"/>
                <a:ea typeface="Courier New"/>
                <a:cs typeface="Courier New"/>
                <a:sym typeface="Courier New"/>
              </a:rPr>
              <a:t>, proc_code == "COMP")</a:t>
            </a:r>
          </a:p>
          <a:p>
            <a:pPr marL="153416">
              <a:buClr>
                <a:schemeClr val="dk1"/>
              </a:buClr>
            </a:pPr>
            <a:r>
              <a:rPr lang="fr-FR" sz="2400" dirty="0" err="1">
                <a:solidFill>
                  <a:srgbClr val="00B050"/>
                </a:solidFill>
                <a:latin typeface="Consolas" panose="020B0609020204030204" pitchFamily="49" charset="0"/>
                <a:ea typeface="Courier New"/>
                <a:cs typeface="Courier New"/>
                <a:sym typeface="Courier New"/>
              </a:rPr>
              <a:t>filter</a:t>
            </a:r>
            <a:r>
              <a:rPr lang="fr-FR" sz="2400" dirty="0">
                <a:solidFill>
                  <a:srgbClr val="00B050"/>
                </a:solidFill>
                <a:latin typeface="Consolas" panose="020B0609020204030204" pitchFamily="49" charset="0"/>
                <a:ea typeface="Courier New"/>
                <a:cs typeface="Courier New"/>
                <a:sym typeface="Courier New"/>
              </a:rPr>
              <a:t>(</a:t>
            </a:r>
            <a:r>
              <a:rPr lang="fr-FR" sz="2400" dirty="0" err="1">
                <a:solidFill>
                  <a:srgbClr val="00B050"/>
                </a:solidFill>
                <a:latin typeface="Consolas" panose="020B0609020204030204" pitchFamily="49" charset="0"/>
                <a:ea typeface="Courier New"/>
                <a:cs typeface="Courier New"/>
                <a:sym typeface="Courier New"/>
              </a:rPr>
              <a:t>orders</a:t>
            </a:r>
            <a:r>
              <a:rPr lang="fr-FR" sz="2400" dirty="0">
                <a:solidFill>
                  <a:srgbClr val="00B050"/>
                </a:solidFill>
                <a:latin typeface="Consolas" panose="020B0609020204030204" pitchFamily="49" charset="0"/>
                <a:ea typeface="Courier New"/>
                <a:cs typeface="Courier New"/>
                <a:sym typeface="Courier New"/>
              </a:rPr>
              <a:t>, </a:t>
            </a:r>
            <a:r>
              <a:rPr lang="fr-FR" sz="2400" dirty="0" err="1">
                <a:solidFill>
                  <a:schemeClr val="accent2">
                    <a:lumMod val="60000"/>
                    <a:lumOff val="40000"/>
                  </a:schemeClr>
                </a:solidFill>
                <a:latin typeface="Consolas" panose="020B0609020204030204" pitchFamily="49" charset="0"/>
                <a:ea typeface="Courier New"/>
                <a:cs typeface="Courier New"/>
                <a:sym typeface="Courier New"/>
              </a:rPr>
              <a:t>proc_code</a:t>
            </a:r>
            <a:r>
              <a:rPr lang="fr-FR" sz="2400" dirty="0">
                <a:solidFill>
                  <a:srgbClr val="00B050"/>
                </a:solidFill>
                <a:latin typeface="Consolas" panose="020B0609020204030204" pitchFamily="49" charset="0"/>
                <a:ea typeface="Courier New"/>
                <a:cs typeface="Courier New"/>
                <a:sym typeface="Courier New"/>
              </a:rPr>
              <a:t> == "COMP")</a:t>
            </a:r>
          </a:p>
        </p:txBody>
      </p:sp>
      <p:sp>
        <p:nvSpPr>
          <p:cNvPr id="372" name="Google Shape;372;p39"/>
          <p:cNvSpPr txBox="1">
            <a:spLocks noGrp="1"/>
          </p:cNvSpPr>
          <p:nvPr>
            <p:ph type="title"/>
          </p:nvPr>
        </p:nvSpPr>
        <p:spPr>
          <a:xfrm>
            <a:off x="2898971" y="624884"/>
            <a:ext cx="6706322" cy="777536"/>
          </a:xfrm>
          <a:prstGeom prst="rect">
            <a:avLst/>
          </a:prstGeom>
          <a:noFill/>
          <a:ln>
            <a:noFill/>
          </a:ln>
        </p:spPr>
        <p:txBody>
          <a:bodyPr spcFirstLastPara="1" wrap="square" lIns="0" tIns="6455" rIns="0" bIns="0" anchor="t" anchorCtr="0">
            <a:noAutofit/>
          </a:bodyPr>
          <a:lstStyle/>
          <a:p>
            <a:pPr marL="6803" algn="ctr"/>
            <a:r>
              <a:rPr lang="en-US" dirty="0">
                <a:solidFill>
                  <a:srgbClr val="000000"/>
                </a:solidFill>
              </a:rPr>
              <a:t>Common mistakes</a:t>
            </a:r>
            <a:endParaRPr dirty="0"/>
          </a:p>
        </p:txBody>
      </p:sp>
      <p:sp>
        <p:nvSpPr>
          <p:cNvPr id="374" name="Google Shape;374;p39"/>
          <p:cNvSpPr txBox="1"/>
          <p:nvPr/>
        </p:nvSpPr>
        <p:spPr>
          <a:xfrm>
            <a:off x="2740378" y="1916212"/>
            <a:ext cx="4984875" cy="472821"/>
          </a:xfrm>
          <a:prstGeom prst="rect">
            <a:avLst/>
          </a:prstGeom>
          <a:noFill/>
          <a:ln>
            <a:noFill/>
          </a:ln>
        </p:spPr>
        <p:txBody>
          <a:bodyPr spcFirstLastPara="1" wrap="square" lIns="0" tIns="6455" rIns="0" bIns="0" anchor="t" anchorCtr="0">
            <a:noAutofit/>
          </a:bodyPr>
          <a:lstStyle/>
          <a:p>
            <a:pPr marL="6803"/>
            <a:r>
              <a:rPr lang="en-US" sz="2652" dirty="0">
                <a:latin typeface="Calibri"/>
                <a:ea typeface="Calibri"/>
                <a:cs typeface="Calibri"/>
                <a:sym typeface="Calibri"/>
              </a:rPr>
              <a:t>3.	Capitalization matters</a:t>
            </a:r>
            <a:endParaRPr sz="2652" dirty="0"/>
          </a:p>
        </p:txBody>
      </p:sp>
      <p:sp>
        <p:nvSpPr>
          <p:cNvPr id="375" name="Google Shape;375;p39"/>
          <p:cNvSpPr txBox="1"/>
          <p:nvPr/>
        </p:nvSpPr>
        <p:spPr>
          <a:xfrm>
            <a:off x="3132094" y="2547830"/>
            <a:ext cx="6269143" cy="832705"/>
          </a:xfrm>
          <a:prstGeom prst="rect">
            <a:avLst/>
          </a:prstGeom>
          <a:solidFill>
            <a:srgbClr val="F0F2F4"/>
          </a:solidFill>
          <a:ln w="10450" cap="flat" cmpd="sng">
            <a:solidFill>
              <a:srgbClr val="000000"/>
            </a:solidFill>
            <a:prstDash val="solid"/>
            <a:round/>
            <a:headEnd type="none" w="sm" len="sm"/>
            <a:tailEnd type="none" w="sm" len="sm"/>
          </a:ln>
        </p:spPr>
        <p:txBody>
          <a:bodyPr spcFirstLastPara="1" wrap="square" lIns="0" tIns="78576" rIns="0" bIns="0" anchor="t" anchorCtr="0">
            <a:noAutofit/>
          </a:bodyPr>
          <a:lstStyle/>
          <a:p>
            <a:pPr marL="153416"/>
            <a:r>
              <a:rPr lang="en-US" sz="2400" dirty="0">
                <a:solidFill>
                  <a:schemeClr val="accent2">
                    <a:lumMod val="60000"/>
                    <a:lumOff val="40000"/>
                  </a:schemeClr>
                </a:solidFill>
                <a:latin typeface="Consolas" panose="020B0609020204030204" pitchFamily="49" charset="0"/>
                <a:ea typeface="Courier New"/>
                <a:cs typeface="Courier New"/>
                <a:sym typeface="Courier New"/>
              </a:rPr>
              <a:t>Filter(Orders, </a:t>
            </a:r>
            <a:r>
              <a:rPr lang="en-US" sz="2400" dirty="0" err="1">
                <a:solidFill>
                  <a:schemeClr val="accent2">
                    <a:lumMod val="60000"/>
                    <a:lumOff val="40000"/>
                  </a:schemeClr>
                </a:solidFill>
                <a:latin typeface="Consolas" panose="020B0609020204030204" pitchFamily="49" charset="0"/>
                <a:ea typeface="Courier New"/>
                <a:cs typeface="Courier New"/>
                <a:sym typeface="Courier New"/>
              </a:rPr>
              <a:t>proc_code</a:t>
            </a:r>
            <a:r>
              <a:rPr lang="en-US" sz="2400" dirty="0">
                <a:solidFill>
                  <a:schemeClr val="accent2">
                    <a:lumMod val="60000"/>
                    <a:lumOff val="40000"/>
                  </a:schemeClr>
                </a:solidFill>
                <a:latin typeface="Consolas" panose="020B0609020204030204" pitchFamily="49" charset="0"/>
                <a:ea typeface="Courier New"/>
                <a:cs typeface="Courier New"/>
                <a:sym typeface="Courier New"/>
              </a:rPr>
              <a:t> == "BMP")</a:t>
            </a:r>
            <a:endParaRPr sz="2400" dirty="0">
              <a:solidFill>
                <a:schemeClr val="accent2">
                  <a:lumMod val="60000"/>
                  <a:lumOff val="40000"/>
                </a:schemeClr>
              </a:solidFill>
              <a:latin typeface="Consolas" panose="020B0609020204030204" pitchFamily="49" charset="0"/>
              <a:ea typeface="Courier New"/>
              <a:cs typeface="Courier New"/>
              <a:sym typeface="Courier New"/>
            </a:endParaRPr>
          </a:p>
          <a:p>
            <a:pPr marL="153416">
              <a:buClr>
                <a:schemeClr val="dk1"/>
              </a:buClr>
            </a:pPr>
            <a:r>
              <a:rPr lang="en-US" sz="2400" dirty="0">
                <a:solidFill>
                  <a:srgbClr val="00B050"/>
                </a:solidFill>
                <a:latin typeface="Consolas" panose="020B0609020204030204" pitchFamily="49" charset="0"/>
                <a:ea typeface="Courier New"/>
                <a:cs typeface="Courier New"/>
                <a:sym typeface="Courier New"/>
              </a:rPr>
              <a:t>filter(orders, </a:t>
            </a:r>
            <a:r>
              <a:rPr lang="en-US" sz="2400" dirty="0" err="1">
                <a:solidFill>
                  <a:srgbClr val="00B050"/>
                </a:solidFill>
                <a:latin typeface="Consolas" panose="020B0609020204030204" pitchFamily="49" charset="0"/>
                <a:ea typeface="Courier New"/>
                <a:cs typeface="Courier New"/>
                <a:sym typeface="Courier New"/>
              </a:rPr>
              <a:t>proc_code</a:t>
            </a:r>
            <a:r>
              <a:rPr lang="en-US" sz="2400" dirty="0">
                <a:solidFill>
                  <a:srgbClr val="00B050"/>
                </a:solidFill>
                <a:latin typeface="Consolas" panose="020B0609020204030204" pitchFamily="49" charset="0"/>
                <a:ea typeface="Courier New"/>
                <a:cs typeface="Courier New"/>
                <a:sym typeface="Courier New"/>
              </a:rPr>
              <a:t> == "BMP")</a:t>
            </a:r>
            <a:endParaRPr sz="2400" dirty="0">
              <a:solidFill>
                <a:srgbClr val="00B050"/>
              </a:solidFill>
              <a:latin typeface="Consolas" panose="020B0609020204030204" pitchFamily="49" charset="0"/>
              <a:ea typeface="Courier New"/>
              <a:cs typeface="Courier New"/>
              <a:sym typeface="Courier New"/>
            </a:endParaRPr>
          </a:p>
        </p:txBody>
      </p:sp>
      <p:sp>
        <p:nvSpPr>
          <p:cNvPr id="379" name="Google Shape;379;p39"/>
          <p:cNvSpPr txBox="1"/>
          <p:nvPr/>
        </p:nvSpPr>
        <p:spPr>
          <a:xfrm>
            <a:off x="2740377" y="4367148"/>
            <a:ext cx="4922036" cy="472821"/>
          </a:xfrm>
          <a:prstGeom prst="rect">
            <a:avLst/>
          </a:prstGeom>
          <a:noFill/>
          <a:ln>
            <a:noFill/>
          </a:ln>
        </p:spPr>
        <p:txBody>
          <a:bodyPr spcFirstLastPara="1" wrap="square" lIns="0" tIns="6455" rIns="0" bIns="0" anchor="t" anchorCtr="0">
            <a:noAutofit/>
          </a:bodyPr>
          <a:lstStyle/>
          <a:p>
            <a:pPr marL="6803"/>
            <a:r>
              <a:rPr lang="en-US" sz="2652" dirty="0">
                <a:latin typeface="Calibri"/>
                <a:ea typeface="Calibri"/>
                <a:cs typeface="Calibri"/>
                <a:sym typeface="Calibri"/>
              </a:rPr>
              <a:t>4.	Spelling</a:t>
            </a:r>
            <a:endParaRPr sz="2652" dirty="0">
              <a:latin typeface="Calibri"/>
              <a:ea typeface="Calibri"/>
              <a:cs typeface="Calibri"/>
              <a:sym typeface="Calibri"/>
            </a:endParaRPr>
          </a:p>
        </p:txBody>
      </p:sp>
      <p:sp>
        <p:nvSpPr>
          <p:cNvPr id="11"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Tree>
    <p:extLst>
      <p:ext uri="{BB962C8B-B14F-4D97-AF65-F5344CB8AC3E}">
        <p14:creationId xmlns:p14="http://schemas.microsoft.com/office/powerpoint/2010/main" val="193516487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Shape 383"/>
        <p:cNvGrpSpPr/>
        <p:nvPr/>
      </p:nvGrpSpPr>
      <p:grpSpPr>
        <a:xfrm>
          <a:off x="0" y="0"/>
          <a:ext cx="0" cy="0"/>
          <a:chOff x="0" y="0"/>
          <a:chExt cx="0" cy="0"/>
        </a:xfrm>
      </p:grpSpPr>
      <p:sp>
        <p:nvSpPr>
          <p:cNvPr id="385" name="Google Shape;385;p40"/>
          <p:cNvSpPr txBox="1">
            <a:spLocks noGrp="1"/>
          </p:cNvSpPr>
          <p:nvPr>
            <p:ph type="title"/>
          </p:nvPr>
        </p:nvSpPr>
        <p:spPr>
          <a:xfrm>
            <a:off x="5376802" y="684400"/>
            <a:ext cx="2228330"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filter()</a:t>
            </a:r>
            <a:endParaRPr dirty="0"/>
          </a:p>
        </p:txBody>
      </p:sp>
      <p:sp>
        <p:nvSpPr>
          <p:cNvPr id="386" name="Google Shape;386;p40"/>
          <p:cNvSpPr txBox="1"/>
          <p:nvPr/>
        </p:nvSpPr>
        <p:spPr>
          <a:xfrm>
            <a:off x="1983113" y="1738427"/>
            <a:ext cx="6514116" cy="412836"/>
          </a:xfrm>
          <a:prstGeom prst="rect">
            <a:avLst/>
          </a:prstGeom>
          <a:noFill/>
          <a:ln>
            <a:noFill/>
          </a:ln>
        </p:spPr>
        <p:txBody>
          <a:bodyPr spcFirstLastPara="1" wrap="square" lIns="0" tIns="6455" rIns="0" bIns="0" anchor="t" anchorCtr="0">
            <a:noAutofit/>
          </a:bodyPr>
          <a:lstStyle/>
          <a:p>
            <a:pPr marL="6803"/>
            <a:r>
              <a:rPr lang="en-US" sz="2652" dirty="0">
                <a:latin typeface="Calibri"/>
                <a:ea typeface="Calibri"/>
                <a:cs typeface="Calibri"/>
                <a:sym typeface="Calibri"/>
              </a:rPr>
              <a:t>Extract rows that meet </a:t>
            </a:r>
            <a:r>
              <a:rPr lang="en-US" sz="2652" i="1" dirty="0">
                <a:latin typeface="Cambria"/>
                <a:ea typeface="Cambria"/>
                <a:cs typeface="Cambria"/>
                <a:sym typeface="Cambria"/>
              </a:rPr>
              <a:t>multiple </a:t>
            </a:r>
            <a:r>
              <a:rPr lang="en-US" sz="2652" dirty="0">
                <a:latin typeface="Calibri"/>
                <a:ea typeface="Calibri"/>
                <a:cs typeface="Calibri"/>
                <a:sym typeface="Calibri"/>
              </a:rPr>
              <a:t>logical criteria.</a:t>
            </a:r>
            <a:endParaRPr sz="2652" dirty="0">
              <a:latin typeface="Calibri"/>
              <a:ea typeface="Calibri"/>
              <a:cs typeface="Calibri"/>
              <a:sym typeface="Calibri"/>
            </a:endParaRPr>
          </a:p>
        </p:txBody>
      </p:sp>
      <p:sp>
        <p:nvSpPr>
          <p:cNvPr id="387" name="Google Shape;387;p40"/>
          <p:cNvSpPr/>
          <p:nvPr/>
        </p:nvSpPr>
        <p:spPr>
          <a:xfrm>
            <a:off x="6178959" y="4057136"/>
            <a:ext cx="333375" cy="231922"/>
          </a:xfrm>
          <a:custGeom>
            <a:avLst/>
            <a:gdLst/>
            <a:ahLst/>
            <a:cxnLst/>
            <a:rect l="l" t="t" r="r" b="b"/>
            <a:pathLst>
              <a:path w="622300" h="382270" extrusionOk="0">
                <a:moveTo>
                  <a:pt x="357634" y="0"/>
                </a:moveTo>
                <a:lnTo>
                  <a:pt x="357634" y="133825"/>
                </a:lnTo>
                <a:lnTo>
                  <a:pt x="0" y="133825"/>
                </a:lnTo>
                <a:lnTo>
                  <a:pt x="0" y="247816"/>
                </a:lnTo>
                <a:lnTo>
                  <a:pt x="357634" y="247816"/>
                </a:lnTo>
                <a:lnTo>
                  <a:pt x="357634" y="381642"/>
                </a:lnTo>
                <a:lnTo>
                  <a:pt x="622084" y="190821"/>
                </a:lnTo>
                <a:lnTo>
                  <a:pt x="357634" y="0"/>
                </a:lnTo>
                <a:close/>
              </a:path>
            </a:pathLst>
          </a:custGeom>
          <a:solidFill>
            <a:srgbClr val="53585F"/>
          </a:solidFill>
          <a:ln>
            <a:noFill/>
          </a:ln>
        </p:spPr>
        <p:txBody>
          <a:bodyPr spcFirstLastPara="1" wrap="square" lIns="0" tIns="0" rIns="0" bIns="0" anchor="t" anchorCtr="0">
            <a:noAutofit/>
          </a:bodyPr>
          <a:lstStyle/>
          <a:p>
            <a:endParaRPr sz="964"/>
          </a:p>
        </p:txBody>
      </p:sp>
      <p:sp>
        <p:nvSpPr>
          <p:cNvPr id="389" name="Google Shape;389;p40"/>
          <p:cNvSpPr txBox="1"/>
          <p:nvPr/>
        </p:nvSpPr>
        <p:spPr>
          <a:xfrm>
            <a:off x="725714" y="2325336"/>
            <a:ext cx="10478125" cy="808714"/>
          </a:xfrm>
          <a:prstGeom prst="rect">
            <a:avLst/>
          </a:prstGeom>
          <a:solidFill>
            <a:srgbClr val="F0F2F4"/>
          </a:solidFill>
          <a:ln w="10450" cap="flat" cmpd="sng">
            <a:solidFill>
              <a:srgbClr val="000000"/>
            </a:solidFill>
            <a:prstDash val="solid"/>
            <a:round/>
            <a:headEnd type="none" w="sm" len="sm"/>
            <a:tailEnd type="none" w="sm" len="sm"/>
          </a:ln>
        </p:spPr>
        <p:txBody>
          <a:bodyPr spcFirstLastPara="1" wrap="square" lIns="0" tIns="191170" rIns="0" bIns="0" anchor="t" anchorCtr="0">
            <a:noAutofit/>
          </a:bodyPr>
          <a:lstStyle/>
          <a:p>
            <a:pPr marL="160220"/>
            <a:r>
              <a:rPr lang="en-US" sz="2400" dirty="0">
                <a:solidFill>
                  <a:srgbClr val="0365C0"/>
                </a:solidFill>
                <a:latin typeface="Consolas" panose="020B0609020204030204" pitchFamily="49" charset="0"/>
                <a:ea typeface="Courier New"/>
                <a:cs typeface="Courier New"/>
                <a:sym typeface="Courier New"/>
              </a:rPr>
              <a:t>filter(orders</a:t>
            </a:r>
            <a:r>
              <a:rPr lang="en-US" sz="2400" dirty="0">
                <a:latin typeface="Consolas" panose="020B0609020204030204" pitchFamily="49" charset="0"/>
                <a:ea typeface="Courier New"/>
                <a:cs typeface="Courier New"/>
                <a:sym typeface="Courier New"/>
              </a:rPr>
              <a:t>, </a:t>
            </a:r>
            <a:r>
              <a:rPr lang="en-US" sz="2400" dirty="0" err="1">
                <a:solidFill>
                  <a:srgbClr val="0365C0"/>
                </a:solidFill>
                <a:latin typeface="Consolas" panose="020B0609020204030204" pitchFamily="49" charset="0"/>
                <a:ea typeface="Courier New"/>
                <a:cs typeface="Courier New"/>
                <a:sym typeface="Courier New"/>
              </a:rPr>
              <a:t>patient_id</a:t>
            </a:r>
            <a:r>
              <a:rPr lang="en-US" sz="2400" dirty="0">
                <a:solidFill>
                  <a:srgbClr val="0365C0"/>
                </a:solidFill>
                <a:latin typeface="Consolas" panose="020B0609020204030204" pitchFamily="49" charset="0"/>
                <a:ea typeface="Courier New"/>
                <a:cs typeface="Courier New"/>
                <a:sym typeface="Courier New"/>
              </a:rPr>
              <a:t> == 508061, description=="T4, FREE")</a:t>
            </a:r>
            <a:endParaRPr sz="2400" dirty="0">
              <a:solidFill>
                <a:srgbClr val="0365C0"/>
              </a:solidFill>
              <a:latin typeface="Consolas" panose="020B0609020204030204" pitchFamily="49" charset="0"/>
              <a:ea typeface="Courier New"/>
              <a:cs typeface="Courier New"/>
              <a:sym typeface="Courier New"/>
            </a:endParaRPr>
          </a:p>
        </p:txBody>
      </p:sp>
      <p:sp>
        <p:nvSpPr>
          <p:cNvPr id="397" name="Google Shape;397;p40"/>
          <p:cNvSpPr txBox="1"/>
          <p:nvPr/>
        </p:nvSpPr>
        <p:spPr>
          <a:xfrm>
            <a:off x="3306932" y="3168324"/>
            <a:ext cx="1380857" cy="396643"/>
          </a:xfrm>
          <a:prstGeom prst="rect">
            <a:avLst/>
          </a:prstGeom>
          <a:noFill/>
          <a:ln>
            <a:noFill/>
          </a:ln>
        </p:spPr>
        <p:txBody>
          <a:bodyPr spcFirstLastPara="1" wrap="square" lIns="0" tIns="8156" rIns="0" bIns="0" anchor="t" anchorCtr="0">
            <a:noAutofit/>
          </a:bodyPr>
          <a:lstStyle/>
          <a:p>
            <a:pPr marL="6803"/>
            <a:r>
              <a:rPr lang="en-US" sz="2196">
                <a:solidFill>
                  <a:srgbClr val="A6AAA9"/>
                </a:solidFill>
                <a:latin typeface="Calibri"/>
                <a:ea typeface="Calibri"/>
                <a:cs typeface="Calibri"/>
                <a:sym typeface="Calibri"/>
              </a:rPr>
              <a:t>orders</a:t>
            </a:r>
            <a:endParaRPr sz="2196">
              <a:latin typeface="Calibri"/>
              <a:ea typeface="Calibri"/>
              <a:cs typeface="Calibri"/>
              <a:sym typeface="Calibri"/>
            </a:endParaRPr>
          </a:p>
        </p:txBody>
      </p:sp>
      <p:sp>
        <p:nvSpPr>
          <p:cNvPr id="16"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aphicFrame>
        <p:nvGraphicFramePr>
          <p:cNvPr id="17" name="Table 16"/>
          <p:cNvGraphicFramePr>
            <a:graphicFrameLocks noGrp="1"/>
          </p:cNvGraphicFramePr>
          <p:nvPr>
            <p:extLst>
              <p:ext uri="{D42A27DB-BD31-4B8C-83A1-F6EECF244321}">
                <p14:modId xmlns:p14="http://schemas.microsoft.com/office/powerpoint/2010/main" val="998176495"/>
              </p:ext>
            </p:extLst>
          </p:nvPr>
        </p:nvGraphicFramePr>
        <p:xfrm>
          <a:off x="507274" y="3655638"/>
          <a:ext cx="5588783" cy="2401104"/>
        </p:xfrm>
        <a:graphic>
          <a:graphicData uri="http://schemas.openxmlformats.org/drawingml/2006/table">
            <a:tbl>
              <a:tblPr firstRow="1" bandRow="1">
                <a:tableStyleId>{71CB66AA-850D-4605-A19E-2ED404D436C7}</a:tableStyleId>
              </a:tblPr>
              <a:tblGrid>
                <a:gridCol w="1294575">
                  <a:extLst>
                    <a:ext uri="{9D8B030D-6E8A-4147-A177-3AD203B41FA5}">
                      <a16:colId xmlns:a16="http://schemas.microsoft.com/office/drawing/2014/main" val="20000"/>
                    </a:ext>
                  </a:extLst>
                </a:gridCol>
                <a:gridCol w="1099594">
                  <a:extLst>
                    <a:ext uri="{9D8B030D-6E8A-4147-A177-3AD203B41FA5}">
                      <a16:colId xmlns:a16="http://schemas.microsoft.com/office/drawing/2014/main" val="20001"/>
                    </a:ext>
                  </a:extLst>
                </a:gridCol>
                <a:gridCol w="2002421">
                  <a:extLst>
                    <a:ext uri="{9D8B030D-6E8A-4147-A177-3AD203B41FA5}">
                      <a16:colId xmlns:a16="http://schemas.microsoft.com/office/drawing/2014/main" val="20002"/>
                    </a:ext>
                  </a:extLst>
                </a:gridCol>
                <a:gridCol w="1192193">
                  <a:extLst>
                    <a:ext uri="{9D8B030D-6E8A-4147-A177-3AD203B41FA5}">
                      <a16:colId xmlns:a16="http://schemas.microsoft.com/office/drawing/2014/main" val="20003"/>
                    </a:ext>
                  </a:extLst>
                </a:gridCol>
              </a:tblGrid>
              <a:tr h="370840">
                <a:tc>
                  <a:txBody>
                    <a:bodyPr/>
                    <a:lstStyle/>
                    <a:p>
                      <a:pPr marL="0" lvl="0" indent="0" algn="ctr" rtl="0">
                        <a:spcBef>
                          <a:spcPts val="0"/>
                        </a:spcBef>
                        <a:spcAft>
                          <a:spcPts val="0"/>
                        </a:spcAft>
                        <a:buNone/>
                      </a:pPr>
                      <a:r>
                        <a:rPr lang="en-US" sz="1600" b="1" dirty="0" err="1">
                          <a:solidFill>
                            <a:schemeClr val="lt1"/>
                          </a:solidFill>
                        </a:rPr>
                        <a:t>order_id</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err="1">
                          <a:solidFill>
                            <a:schemeClr val="lt1"/>
                          </a:solidFill>
                        </a:rPr>
                        <a:t>patient_id</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a:solidFill>
                            <a:schemeClr val="lt1"/>
                          </a:solidFill>
                        </a:rPr>
                        <a:t>description</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err="1">
                          <a:solidFill>
                            <a:schemeClr val="lt1"/>
                          </a:solidFill>
                        </a:rPr>
                        <a:t>proc_code</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1400" dirty="0"/>
                        <a:t>19766</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400" dirty="0"/>
                        <a:t>511388</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400" dirty="0"/>
                        <a:t>PROTHROMBIN TIME</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400" dirty="0"/>
                        <a:t>PRO</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1"/>
                  </a:ext>
                </a:extLst>
              </a:tr>
              <a:tr h="370840">
                <a:tc>
                  <a:txBody>
                    <a:bodyPr/>
                    <a:lstStyle/>
                    <a:p>
                      <a:pPr marL="0" lvl="0" indent="0" algn="ctr" rtl="0">
                        <a:spcBef>
                          <a:spcPts val="0"/>
                        </a:spcBef>
                        <a:spcAft>
                          <a:spcPts val="0"/>
                        </a:spcAft>
                        <a:buNone/>
                      </a:pPr>
                      <a:r>
                        <a:rPr lang="en-US" sz="1400" dirty="0"/>
                        <a:t>88444</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1400" dirty="0"/>
                        <a:t>511388</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1400" dirty="0"/>
                        <a:t>BASIC METABOLIC PANEL</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1400" dirty="0"/>
                        <a:t>BMP</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2"/>
                  </a:ext>
                </a:extLst>
              </a:tr>
              <a:tr h="563687">
                <a:tc>
                  <a:txBody>
                    <a:bodyPr/>
                    <a:lstStyle/>
                    <a:p>
                      <a:pPr marL="0" lvl="0" indent="0" algn="ctr" rtl="0">
                        <a:spcBef>
                          <a:spcPts val="0"/>
                        </a:spcBef>
                        <a:spcAft>
                          <a:spcPts val="0"/>
                        </a:spcAft>
                        <a:buNone/>
                      </a:pPr>
                      <a:r>
                        <a:rPr lang="en-US" sz="1400" dirty="0"/>
                        <a:t>40477</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marL="0" lvl="0" indent="0" algn="ctr" rtl="0">
                        <a:spcBef>
                          <a:spcPts val="0"/>
                        </a:spcBef>
                        <a:spcAft>
                          <a:spcPts val="0"/>
                        </a:spcAft>
                        <a:buNone/>
                      </a:pPr>
                      <a:r>
                        <a:rPr lang="en-US" sz="1400" dirty="0"/>
                        <a:t>508061</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1400" dirty="0"/>
                        <a:t>THYROID STIMULATING HORMONE</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1400" dirty="0"/>
                        <a:t>TSH</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3"/>
                  </a:ext>
                </a:extLst>
              </a:tr>
              <a:tr h="370840">
                <a:tc>
                  <a:txBody>
                    <a:bodyPr/>
                    <a:lstStyle/>
                    <a:p>
                      <a:pPr marL="0" lvl="0" indent="0" algn="ctr" rtl="0">
                        <a:spcBef>
                          <a:spcPts val="0"/>
                        </a:spcBef>
                        <a:spcAft>
                          <a:spcPts val="0"/>
                        </a:spcAft>
                        <a:buNone/>
                      </a:pPr>
                      <a:r>
                        <a:rPr lang="en-US" sz="1400" dirty="0"/>
                        <a:t>97641</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400" dirty="0"/>
                        <a:t>508061</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400" dirty="0"/>
                        <a:t>T4, FREE</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400" dirty="0"/>
                        <a:t>T4FR</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4"/>
                  </a:ext>
                </a:extLst>
              </a:tr>
            </a:tbl>
          </a:graphicData>
        </a:graphic>
      </p:graphicFrame>
      <p:graphicFrame>
        <p:nvGraphicFramePr>
          <p:cNvPr id="18" name="Table 17"/>
          <p:cNvGraphicFramePr>
            <a:graphicFrameLocks noGrp="1"/>
          </p:cNvGraphicFramePr>
          <p:nvPr>
            <p:extLst>
              <p:ext uri="{D42A27DB-BD31-4B8C-83A1-F6EECF244321}">
                <p14:modId xmlns:p14="http://schemas.microsoft.com/office/powerpoint/2010/main" val="610876843"/>
              </p:ext>
            </p:extLst>
          </p:nvPr>
        </p:nvGraphicFramePr>
        <p:xfrm>
          <a:off x="6595236" y="3655638"/>
          <a:ext cx="5588783" cy="741680"/>
        </p:xfrm>
        <a:graphic>
          <a:graphicData uri="http://schemas.openxmlformats.org/drawingml/2006/table">
            <a:tbl>
              <a:tblPr firstRow="1" bandRow="1">
                <a:tableStyleId>{71CB66AA-850D-4605-A19E-2ED404D436C7}</a:tableStyleId>
              </a:tblPr>
              <a:tblGrid>
                <a:gridCol w="1294575">
                  <a:extLst>
                    <a:ext uri="{9D8B030D-6E8A-4147-A177-3AD203B41FA5}">
                      <a16:colId xmlns:a16="http://schemas.microsoft.com/office/drawing/2014/main" val="20000"/>
                    </a:ext>
                  </a:extLst>
                </a:gridCol>
                <a:gridCol w="1099594">
                  <a:extLst>
                    <a:ext uri="{9D8B030D-6E8A-4147-A177-3AD203B41FA5}">
                      <a16:colId xmlns:a16="http://schemas.microsoft.com/office/drawing/2014/main" val="20001"/>
                    </a:ext>
                  </a:extLst>
                </a:gridCol>
                <a:gridCol w="2002421">
                  <a:extLst>
                    <a:ext uri="{9D8B030D-6E8A-4147-A177-3AD203B41FA5}">
                      <a16:colId xmlns:a16="http://schemas.microsoft.com/office/drawing/2014/main" val="20002"/>
                    </a:ext>
                  </a:extLst>
                </a:gridCol>
                <a:gridCol w="1192193">
                  <a:extLst>
                    <a:ext uri="{9D8B030D-6E8A-4147-A177-3AD203B41FA5}">
                      <a16:colId xmlns:a16="http://schemas.microsoft.com/office/drawing/2014/main" val="20003"/>
                    </a:ext>
                  </a:extLst>
                </a:gridCol>
              </a:tblGrid>
              <a:tr h="370840">
                <a:tc>
                  <a:txBody>
                    <a:bodyPr/>
                    <a:lstStyle/>
                    <a:p>
                      <a:pPr marL="0" lvl="0" indent="0" algn="ctr" rtl="0">
                        <a:spcBef>
                          <a:spcPts val="0"/>
                        </a:spcBef>
                        <a:spcAft>
                          <a:spcPts val="0"/>
                        </a:spcAft>
                        <a:buNone/>
                      </a:pPr>
                      <a:r>
                        <a:rPr lang="en-US" sz="1600" b="1" dirty="0" err="1">
                          <a:solidFill>
                            <a:schemeClr val="lt1"/>
                          </a:solidFill>
                        </a:rPr>
                        <a:t>order_id</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err="1">
                          <a:solidFill>
                            <a:schemeClr val="lt1"/>
                          </a:solidFill>
                        </a:rPr>
                        <a:t>patient_id</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a:solidFill>
                            <a:schemeClr val="lt1"/>
                          </a:solidFill>
                        </a:rPr>
                        <a:t>description</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err="1">
                          <a:solidFill>
                            <a:schemeClr val="lt1"/>
                          </a:solidFill>
                        </a:rPr>
                        <a:t>proc_code</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1400" dirty="0"/>
                        <a:t>97641</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400" dirty="0"/>
                        <a:t>508061</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400" dirty="0"/>
                        <a:t>T4, FREE</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400" dirty="0"/>
                        <a:t>T4FR</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4"/>
                  </a:ext>
                </a:extLst>
              </a:tr>
            </a:tbl>
          </a:graphicData>
        </a:graphic>
      </p:graphicFrame>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Shape 401"/>
        <p:cNvGrpSpPr/>
        <p:nvPr/>
      </p:nvGrpSpPr>
      <p:grpSpPr>
        <a:xfrm>
          <a:off x="0" y="0"/>
          <a:ext cx="0" cy="0"/>
          <a:chOff x="0" y="0"/>
          <a:chExt cx="0" cy="0"/>
        </a:xfrm>
      </p:grpSpPr>
      <p:sp>
        <p:nvSpPr>
          <p:cNvPr id="403" name="Google Shape;403;p41"/>
          <p:cNvSpPr txBox="1">
            <a:spLocks noGrp="1"/>
          </p:cNvSpPr>
          <p:nvPr>
            <p:ph type="title"/>
          </p:nvPr>
        </p:nvSpPr>
        <p:spPr>
          <a:xfrm>
            <a:off x="3929576" y="684400"/>
            <a:ext cx="5271574"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Boolean operators</a:t>
            </a:r>
            <a:endParaRPr dirty="0"/>
          </a:p>
        </p:txBody>
      </p:sp>
      <p:graphicFrame>
        <p:nvGraphicFramePr>
          <p:cNvPr id="404" name="Google Shape;404;p41"/>
          <p:cNvGraphicFramePr/>
          <p:nvPr>
            <p:extLst>
              <p:ext uri="{D42A27DB-BD31-4B8C-83A1-F6EECF244321}">
                <p14:modId xmlns:p14="http://schemas.microsoft.com/office/powerpoint/2010/main" val="2072931870"/>
              </p:ext>
            </p:extLst>
          </p:nvPr>
        </p:nvGraphicFramePr>
        <p:xfrm>
          <a:off x="3067050" y="2457274"/>
          <a:ext cx="5791200" cy="2895775"/>
        </p:xfrm>
        <a:graphic>
          <a:graphicData uri="http://schemas.openxmlformats.org/drawingml/2006/table">
            <a:tbl>
              <a:tblPr firstRow="1" bandRow="1">
                <a:noFill/>
                <a:tableStyleId>{809C1C93-8995-4D9E-87C8-A8817AF97DB9}</a:tableStyleId>
              </a:tblPr>
              <a:tblGrid>
                <a:gridCol w="2940602">
                  <a:extLst>
                    <a:ext uri="{9D8B030D-6E8A-4147-A177-3AD203B41FA5}">
                      <a16:colId xmlns:a16="http://schemas.microsoft.com/office/drawing/2014/main" val="20000"/>
                    </a:ext>
                  </a:extLst>
                </a:gridCol>
                <a:gridCol w="2850598">
                  <a:extLst>
                    <a:ext uri="{9D8B030D-6E8A-4147-A177-3AD203B41FA5}">
                      <a16:colId xmlns:a16="http://schemas.microsoft.com/office/drawing/2014/main" val="20001"/>
                    </a:ext>
                  </a:extLst>
                </a:gridCol>
              </a:tblGrid>
              <a:tr h="638113">
                <a:tc>
                  <a:txBody>
                    <a:bodyPr/>
                    <a:lstStyle/>
                    <a:p>
                      <a:pPr marL="12700" marR="0" lvl="0" indent="0" algn="ctr" rtl="0">
                        <a:lnSpc>
                          <a:spcPct val="100000"/>
                        </a:lnSpc>
                        <a:spcBef>
                          <a:spcPts val="0"/>
                        </a:spcBef>
                        <a:spcAft>
                          <a:spcPts val="0"/>
                        </a:spcAft>
                        <a:buNone/>
                      </a:pPr>
                      <a:r>
                        <a:rPr lang="en-US" sz="2800" u="none" strike="noStrike" cap="none" dirty="0">
                          <a:solidFill>
                            <a:schemeClr val="bg1">
                              <a:lumMod val="50000"/>
                            </a:schemeClr>
                          </a:solidFill>
                          <a:latin typeface="Consolas" panose="020B0609020204030204" pitchFamily="49" charset="0"/>
                          <a:ea typeface="Courier New"/>
                          <a:cs typeface="Courier New"/>
                          <a:sym typeface="Courier New"/>
                        </a:rPr>
                        <a:t>a</a:t>
                      </a:r>
                      <a:r>
                        <a:rPr lang="en-US" sz="2800" u="none" strike="noStrike" cap="none" dirty="0">
                          <a:solidFill>
                            <a:srgbClr val="D6D6D6"/>
                          </a:solidFill>
                          <a:latin typeface="Courier New"/>
                          <a:ea typeface="Courier New"/>
                          <a:cs typeface="Courier New"/>
                          <a:sym typeface="Courier New"/>
                        </a:rPr>
                        <a:t> </a:t>
                      </a:r>
                      <a:r>
                        <a:rPr lang="en-US" sz="2800" u="none" strike="noStrike" cap="none" dirty="0">
                          <a:latin typeface="Courier New"/>
                          <a:ea typeface="Courier New"/>
                          <a:cs typeface="Courier New"/>
                          <a:sym typeface="Courier New"/>
                        </a:rPr>
                        <a:t>&amp; </a:t>
                      </a:r>
                      <a:r>
                        <a:rPr lang="en-US" sz="2800" b="0" i="0" u="none" strike="noStrike" cap="none" dirty="0">
                          <a:solidFill>
                            <a:schemeClr val="bg1">
                              <a:lumMod val="50000"/>
                            </a:schemeClr>
                          </a:solidFill>
                          <a:latin typeface="Consolas" panose="020B0609020204030204" pitchFamily="49" charset="0"/>
                          <a:ea typeface="Courier New"/>
                          <a:cs typeface="Courier New"/>
                          <a:sym typeface="Courier New"/>
                        </a:rPr>
                        <a:t>b</a:t>
                      </a:r>
                      <a:endParaRPr sz="2800" b="0" i="0" u="none" strike="noStrike" cap="none" dirty="0">
                        <a:solidFill>
                          <a:schemeClr val="bg1">
                            <a:lumMod val="50000"/>
                          </a:schemeClr>
                        </a:solidFill>
                        <a:latin typeface="Consolas" panose="020B0609020204030204" pitchFamily="49" charset="0"/>
                        <a:ea typeface="Courier New"/>
                        <a:cs typeface="Courier New"/>
                        <a:sym typeface="Courier New"/>
                      </a:endParaRPr>
                    </a:p>
                  </a:txBody>
                  <a:tcPr marL="0" marR="0" marT="70460"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3200" u="none" strike="noStrike" cap="none">
                          <a:latin typeface="Calibri"/>
                          <a:ea typeface="Calibri"/>
                          <a:cs typeface="Calibri"/>
                          <a:sym typeface="Calibri"/>
                        </a:rPr>
                        <a:t>and</a:t>
                      </a:r>
                      <a:endParaRPr sz="3200" u="none" strike="noStrike" cap="none">
                        <a:latin typeface="Calibri"/>
                        <a:ea typeface="Calibri"/>
                        <a:cs typeface="Calibri"/>
                        <a:sym typeface="Calibri"/>
                      </a:endParaRPr>
                    </a:p>
                  </a:txBody>
                  <a:tcPr marL="0" marR="0" marT="46205"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0"/>
                  </a:ext>
                </a:extLst>
              </a:tr>
              <a:tr h="638113">
                <a:tc>
                  <a:txBody>
                    <a:bodyPr/>
                    <a:lstStyle/>
                    <a:p>
                      <a:pPr marL="12700" marR="0" lvl="0" indent="0" algn="ctr" rtl="0">
                        <a:lnSpc>
                          <a:spcPct val="100000"/>
                        </a:lnSpc>
                        <a:spcBef>
                          <a:spcPts val="0"/>
                        </a:spcBef>
                        <a:spcAft>
                          <a:spcPts val="0"/>
                        </a:spcAft>
                        <a:buNone/>
                      </a:pPr>
                      <a:r>
                        <a:rPr lang="en-US" sz="2800" b="0" i="0" u="none" strike="noStrike" cap="none" dirty="0">
                          <a:solidFill>
                            <a:schemeClr val="bg1">
                              <a:lumMod val="50000"/>
                            </a:schemeClr>
                          </a:solidFill>
                          <a:latin typeface="Consolas" panose="020B0609020204030204" pitchFamily="49" charset="0"/>
                          <a:ea typeface="Courier New"/>
                          <a:cs typeface="Courier New"/>
                          <a:sym typeface="Courier New"/>
                        </a:rPr>
                        <a:t>a</a:t>
                      </a:r>
                      <a:r>
                        <a:rPr lang="en-US" sz="2800" u="none" strike="noStrike" cap="none" dirty="0">
                          <a:solidFill>
                            <a:srgbClr val="D6D6D6"/>
                          </a:solidFill>
                          <a:latin typeface="Courier New"/>
                          <a:ea typeface="Courier New"/>
                          <a:cs typeface="Courier New"/>
                          <a:sym typeface="Courier New"/>
                        </a:rPr>
                        <a:t> </a:t>
                      </a:r>
                      <a:r>
                        <a:rPr lang="en-US" sz="2800" u="none" strike="noStrike" cap="none" dirty="0">
                          <a:latin typeface="Courier New"/>
                          <a:ea typeface="Courier New"/>
                          <a:cs typeface="Courier New"/>
                          <a:sym typeface="Courier New"/>
                        </a:rPr>
                        <a:t>| </a:t>
                      </a:r>
                      <a:r>
                        <a:rPr lang="en-US" sz="2800" b="0" i="0" u="none" strike="noStrike" cap="none" dirty="0">
                          <a:solidFill>
                            <a:schemeClr val="bg1">
                              <a:lumMod val="50000"/>
                            </a:schemeClr>
                          </a:solidFill>
                          <a:latin typeface="Consolas" panose="020B0609020204030204" pitchFamily="49" charset="0"/>
                          <a:ea typeface="Courier New"/>
                          <a:cs typeface="Courier New"/>
                          <a:sym typeface="Courier New"/>
                        </a:rPr>
                        <a:t>b</a:t>
                      </a:r>
                      <a:endParaRPr sz="2800" b="0" i="0" u="none" strike="noStrike" cap="none" dirty="0">
                        <a:solidFill>
                          <a:schemeClr val="bg1">
                            <a:lumMod val="50000"/>
                          </a:schemeClr>
                        </a:solidFill>
                        <a:latin typeface="Consolas" panose="020B0609020204030204" pitchFamily="49" charset="0"/>
                        <a:ea typeface="Courier New"/>
                        <a:cs typeface="Courier New"/>
                        <a:sym typeface="Courier New"/>
                      </a:endParaRPr>
                    </a:p>
                  </a:txBody>
                  <a:tcPr marL="0" marR="0" marT="70460"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3200" u="none" strike="noStrike" cap="none">
                          <a:latin typeface="Calibri"/>
                          <a:ea typeface="Calibri"/>
                          <a:cs typeface="Calibri"/>
                          <a:sym typeface="Calibri"/>
                        </a:rPr>
                        <a:t>or</a:t>
                      </a:r>
                      <a:endParaRPr sz="3200" u="none" strike="noStrike" cap="none">
                        <a:latin typeface="Calibri"/>
                        <a:ea typeface="Calibri"/>
                        <a:cs typeface="Calibri"/>
                        <a:sym typeface="Calibri"/>
                      </a:endParaRPr>
                    </a:p>
                  </a:txBody>
                  <a:tcPr marL="0" marR="0" marT="46205"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1"/>
                  </a:ext>
                </a:extLst>
              </a:tr>
              <a:tr h="638113">
                <a:tc>
                  <a:txBody>
                    <a:bodyPr/>
                    <a:lstStyle/>
                    <a:p>
                      <a:pPr marL="0" marR="0" lvl="0" indent="0" algn="ctr" rtl="0">
                        <a:lnSpc>
                          <a:spcPct val="100000"/>
                        </a:lnSpc>
                        <a:spcBef>
                          <a:spcPts val="0"/>
                        </a:spcBef>
                        <a:spcAft>
                          <a:spcPts val="0"/>
                        </a:spcAft>
                        <a:buNone/>
                      </a:pPr>
                      <a:r>
                        <a:rPr lang="en-US" sz="2800" u="none" strike="noStrike" cap="none" dirty="0">
                          <a:latin typeface="Courier New"/>
                          <a:ea typeface="Courier New"/>
                          <a:cs typeface="Courier New"/>
                          <a:sym typeface="Courier New"/>
                        </a:rPr>
                        <a:t>!</a:t>
                      </a:r>
                      <a:r>
                        <a:rPr lang="en-US" sz="2800" b="0" i="0" u="none" strike="noStrike" cap="none" dirty="0">
                          <a:solidFill>
                            <a:schemeClr val="bg1">
                              <a:lumMod val="50000"/>
                            </a:schemeClr>
                          </a:solidFill>
                          <a:latin typeface="Consolas" panose="020B0609020204030204" pitchFamily="49" charset="0"/>
                          <a:ea typeface="Courier New"/>
                          <a:cs typeface="Courier New"/>
                          <a:sym typeface="Courier New"/>
                        </a:rPr>
                        <a:t>a</a:t>
                      </a:r>
                      <a:endParaRPr sz="2800" b="0" i="0" u="none" strike="noStrike" cap="none" dirty="0">
                        <a:solidFill>
                          <a:schemeClr val="bg1">
                            <a:lumMod val="50000"/>
                          </a:schemeClr>
                        </a:solidFill>
                        <a:latin typeface="Consolas" panose="020B0609020204030204" pitchFamily="49" charset="0"/>
                        <a:ea typeface="Courier New"/>
                        <a:cs typeface="Courier New"/>
                        <a:sym typeface="Courier New"/>
                      </a:endParaRPr>
                    </a:p>
                  </a:txBody>
                  <a:tcPr marL="0" marR="0" marT="70460"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3200" u="none" strike="noStrike" cap="none">
                          <a:latin typeface="Calibri"/>
                          <a:ea typeface="Calibri"/>
                          <a:cs typeface="Calibri"/>
                          <a:sym typeface="Calibri"/>
                        </a:rPr>
                        <a:t>not</a:t>
                      </a:r>
                      <a:endParaRPr sz="3200" u="none" strike="noStrike" cap="none">
                        <a:latin typeface="Calibri"/>
                        <a:ea typeface="Calibri"/>
                        <a:cs typeface="Calibri"/>
                        <a:sym typeface="Calibri"/>
                      </a:endParaRPr>
                    </a:p>
                  </a:txBody>
                  <a:tcPr marL="0" marR="0" marT="46205"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2"/>
                  </a:ext>
                </a:extLst>
              </a:tr>
              <a:tr h="981436">
                <a:tc>
                  <a:txBody>
                    <a:bodyPr/>
                    <a:lstStyle/>
                    <a:p>
                      <a:pPr marL="0" marR="0" lvl="0" indent="0" algn="ctr" rtl="0">
                        <a:lnSpc>
                          <a:spcPct val="100000"/>
                        </a:lnSpc>
                        <a:spcBef>
                          <a:spcPts val="0"/>
                        </a:spcBef>
                        <a:spcAft>
                          <a:spcPts val="0"/>
                        </a:spcAft>
                        <a:buNone/>
                      </a:pPr>
                      <a:r>
                        <a:rPr lang="en-US" sz="2800" b="0" i="0" u="none" strike="noStrike" cap="none" dirty="0">
                          <a:solidFill>
                            <a:schemeClr val="bg1">
                              <a:lumMod val="50000"/>
                            </a:schemeClr>
                          </a:solidFill>
                          <a:latin typeface="Consolas" panose="020B0609020204030204" pitchFamily="49" charset="0"/>
                          <a:ea typeface="Courier New"/>
                          <a:cs typeface="Courier New"/>
                          <a:sym typeface="Courier New"/>
                        </a:rPr>
                        <a:t>a</a:t>
                      </a:r>
                      <a:r>
                        <a:rPr lang="en-US" sz="2800" u="none" strike="noStrike" cap="none" dirty="0">
                          <a:solidFill>
                            <a:srgbClr val="D6D6D6"/>
                          </a:solidFill>
                          <a:latin typeface="Courier New"/>
                          <a:ea typeface="Courier New"/>
                          <a:cs typeface="Courier New"/>
                          <a:sym typeface="Courier New"/>
                        </a:rPr>
                        <a:t> </a:t>
                      </a:r>
                      <a:r>
                        <a:rPr lang="en-US" sz="2800" u="none" strike="noStrike" cap="none" dirty="0">
                          <a:latin typeface="Courier New"/>
                          <a:ea typeface="Courier New"/>
                          <a:cs typeface="Courier New"/>
                          <a:sym typeface="Courier New"/>
                        </a:rPr>
                        <a:t>%in% </a:t>
                      </a:r>
                      <a:r>
                        <a:rPr lang="en-US" sz="2800" b="0" i="0" u="none" strike="noStrike" cap="none" dirty="0">
                          <a:solidFill>
                            <a:schemeClr val="bg1">
                              <a:lumMod val="50000"/>
                            </a:schemeClr>
                          </a:solidFill>
                          <a:latin typeface="Consolas" panose="020B0609020204030204" pitchFamily="49" charset="0"/>
                          <a:ea typeface="Courier New"/>
                          <a:cs typeface="Courier New"/>
                          <a:sym typeface="Courier New"/>
                        </a:rPr>
                        <a:t>c(a, b)</a:t>
                      </a:r>
                      <a:endParaRPr sz="2800" b="0" i="0" u="none" strike="noStrike" cap="none" dirty="0">
                        <a:solidFill>
                          <a:schemeClr val="bg1">
                            <a:lumMod val="50000"/>
                          </a:schemeClr>
                        </a:solidFill>
                        <a:latin typeface="Consolas" panose="020B0609020204030204" pitchFamily="49" charset="0"/>
                        <a:ea typeface="Courier New"/>
                        <a:cs typeface="Courier New"/>
                        <a:sym typeface="Courier New"/>
                      </a:endParaRPr>
                    </a:p>
                  </a:txBody>
                  <a:tcPr marL="0" marR="0" marT="70460"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3200" u="none" strike="noStrike" cap="none" dirty="0">
                          <a:latin typeface="Calibri"/>
                          <a:ea typeface="Calibri"/>
                          <a:cs typeface="Calibri"/>
                          <a:sym typeface="Calibri"/>
                        </a:rPr>
                        <a:t>one of (in)</a:t>
                      </a:r>
                      <a:endParaRPr sz="3200" u="none" strike="noStrike" cap="none" dirty="0">
                        <a:latin typeface="Calibri"/>
                        <a:ea typeface="Calibri"/>
                        <a:cs typeface="Calibri"/>
                        <a:sym typeface="Calibri"/>
                      </a:endParaRPr>
                    </a:p>
                  </a:txBody>
                  <a:tcPr marL="0" marR="0" marT="46205"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3"/>
                  </a:ext>
                </a:extLst>
              </a:tr>
            </a:tbl>
          </a:graphicData>
        </a:graphic>
      </p:graphicFrame>
      <p:sp>
        <p:nvSpPr>
          <p:cNvPr id="405" name="Google Shape;405;p41"/>
          <p:cNvSpPr txBox="1"/>
          <p:nvPr/>
        </p:nvSpPr>
        <p:spPr>
          <a:xfrm>
            <a:off x="5214129" y="1846368"/>
            <a:ext cx="1732821" cy="472821"/>
          </a:xfrm>
          <a:prstGeom prst="rect">
            <a:avLst/>
          </a:prstGeom>
          <a:noFill/>
          <a:ln>
            <a:noFill/>
          </a:ln>
        </p:spPr>
        <p:txBody>
          <a:bodyPr spcFirstLastPara="1" wrap="square" lIns="0" tIns="6455" rIns="0" bIns="0" anchor="t" anchorCtr="0">
            <a:noAutofit/>
          </a:bodyPr>
          <a:lstStyle/>
          <a:p>
            <a:pPr marL="6803"/>
            <a:r>
              <a:rPr lang="en-US" sz="2652">
                <a:solidFill>
                  <a:srgbClr val="53585F"/>
                </a:solidFill>
                <a:latin typeface="Calibri"/>
                <a:ea typeface="Calibri"/>
                <a:cs typeface="Calibri"/>
                <a:sym typeface="Calibri"/>
              </a:rPr>
              <a:t>?base::Logic</a:t>
            </a:r>
            <a:endParaRPr sz="2652">
              <a:latin typeface="Calibri"/>
              <a:ea typeface="Calibri"/>
              <a:cs typeface="Calibri"/>
              <a:sym typeface="Calibri"/>
            </a:endParaRPr>
          </a:p>
        </p:txBody>
      </p:sp>
      <p:sp>
        <p:nvSpPr>
          <p:cNvPr id="6"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C9FB760-B370-434A-BDC7-3BB975B82E7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44952" y="2776989"/>
            <a:ext cx="10490522" cy="3862150"/>
          </a:xfrm>
          <a:prstGeom prst="rect">
            <a:avLst/>
          </a:prstGeom>
        </p:spPr>
      </p:pic>
      <p:sp>
        <p:nvSpPr>
          <p:cNvPr id="2" name="Title 1">
            <a:extLst>
              <a:ext uri="{FF2B5EF4-FFF2-40B4-BE49-F238E27FC236}">
                <a16:creationId xmlns:a16="http://schemas.microsoft.com/office/drawing/2014/main" id="{7A53BE99-EC91-DF4E-BDF9-03EDD3ECAC36}"/>
              </a:ext>
            </a:extLst>
          </p:cNvPr>
          <p:cNvSpPr>
            <a:spLocks noGrp="1"/>
          </p:cNvSpPr>
          <p:nvPr>
            <p:ph type="title"/>
          </p:nvPr>
        </p:nvSpPr>
        <p:spPr>
          <a:xfrm>
            <a:off x="3820887" y="614555"/>
            <a:ext cx="3773376" cy="777536"/>
          </a:xfrm>
        </p:spPr>
        <p:txBody>
          <a:bodyPr/>
          <a:lstStyle/>
          <a:p>
            <a:endParaRPr lang="en-US" dirty="0"/>
          </a:p>
        </p:txBody>
      </p:sp>
      <p:pic>
        <p:nvPicPr>
          <p:cNvPr id="6" name="Picture 5">
            <a:extLst>
              <a:ext uri="{FF2B5EF4-FFF2-40B4-BE49-F238E27FC236}">
                <a16:creationId xmlns:a16="http://schemas.microsoft.com/office/drawing/2014/main" id="{1FFFBDD7-0E36-2C4E-B3F6-F30F8519AB77}"/>
              </a:ext>
            </a:extLst>
          </p:cNvPr>
          <p:cNvPicPr>
            <a:picLocks noChangeAspect="1"/>
          </p:cNvPicPr>
          <p:nvPr/>
        </p:nvPicPr>
        <p:blipFill>
          <a:blip r:embed="rId4"/>
          <a:stretch>
            <a:fillRect/>
          </a:stretch>
        </p:blipFill>
        <p:spPr>
          <a:xfrm>
            <a:off x="9572341" y="188765"/>
            <a:ext cx="2406651" cy="2406651"/>
          </a:xfrm>
          <a:prstGeom prst="rect">
            <a:avLst/>
          </a:prstGeom>
        </p:spPr>
      </p:pic>
      <p:sp>
        <p:nvSpPr>
          <p:cNvPr id="4" name="Rectangle 3"/>
          <p:cNvSpPr/>
          <p:nvPr/>
        </p:nvSpPr>
        <p:spPr>
          <a:xfrm>
            <a:off x="3055915" y="4347053"/>
            <a:ext cx="3159694" cy="1266669"/>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0428704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8" name="Google Shape;268;p29"/>
          <p:cNvSpPr/>
          <p:nvPr/>
        </p:nvSpPr>
        <p:spPr>
          <a:xfrm>
            <a:off x="879676" y="2254092"/>
            <a:ext cx="5047965" cy="3551524"/>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69" name="Google Shape;269;p29"/>
          <p:cNvSpPr/>
          <p:nvPr/>
        </p:nvSpPr>
        <p:spPr>
          <a:xfrm>
            <a:off x="2545671" y="1974362"/>
            <a:ext cx="3789434" cy="4410644"/>
          </a:xfrm>
          <a:custGeom>
            <a:avLst/>
            <a:gdLst>
              <a:gd name="connsiteX0" fmla="*/ 2256215 w 10447599"/>
              <a:gd name="connsiteY0" fmla="*/ 0 h 3976184"/>
              <a:gd name="connsiteX1" fmla="*/ 0 w 10447599"/>
              <a:gd name="connsiteY1" fmla="*/ 3150 h 3976184"/>
              <a:gd name="connsiteX2" fmla="*/ 7843 w 10447599"/>
              <a:gd name="connsiteY2" fmla="*/ 1342416 h 3976184"/>
              <a:gd name="connsiteX3" fmla="*/ 3453340 w 10447599"/>
              <a:gd name="connsiteY3" fmla="*/ 3976184 h 3976184"/>
              <a:gd name="connsiteX4" fmla="*/ 10447599 w 10447599"/>
              <a:gd name="connsiteY4" fmla="*/ 247667 h 3976184"/>
              <a:gd name="connsiteX5" fmla="*/ 2256215 w 10447599"/>
              <a:gd name="connsiteY5" fmla="*/ 0 h 3976184"/>
              <a:gd name="connsiteX0" fmla="*/ 2256215 w 10447599"/>
              <a:gd name="connsiteY0" fmla="*/ 0 h 3986113"/>
              <a:gd name="connsiteX1" fmla="*/ 0 w 10447599"/>
              <a:gd name="connsiteY1" fmla="*/ 3150 h 3986113"/>
              <a:gd name="connsiteX2" fmla="*/ 7843 w 10447599"/>
              <a:gd name="connsiteY2" fmla="*/ 1342416 h 3986113"/>
              <a:gd name="connsiteX3" fmla="*/ 3563289 w 10447599"/>
              <a:gd name="connsiteY3" fmla="*/ 3986113 h 3986113"/>
              <a:gd name="connsiteX4" fmla="*/ 10447599 w 10447599"/>
              <a:gd name="connsiteY4" fmla="*/ 247667 h 3986113"/>
              <a:gd name="connsiteX5" fmla="*/ 2256215 w 10447599"/>
              <a:gd name="connsiteY5" fmla="*/ 0 h 3986113"/>
              <a:gd name="connsiteX0" fmla="*/ 2256215 w 9641301"/>
              <a:gd name="connsiteY0" fmla="*/ 0 h 3986113"/>
              <a:gd name="connsiteX1" fmla="*/ 0 w 9641301"/>
              <a:gd name="connsiteY1" fmla="*/ 3150 h 3986113"/>
              <a:gd name="connsiteX2" fmla="*/ 7843 w 9641301"/>
              <a:gd name="connsiteY2" fmla="*/ 1342416 h 3986113"/>
              <a:gd name="connsiteX3" fmla="*/ 3563289 w 9641301"/>
              <a:gd name="connsiteY3" fmla="*/ 3986113 h 3986113"/>
              <a:gd name="connsiteX4" fmla="*/ 9641301 w 9641301"/>
              <a:gd name="connsiteY4" fmla="*/ 227810 h 3986113"/>
              <a:gd name="connsiteX5" fmla="*/ 2256215 w 9641301"/>
              <a:gd name="connsiteY5" fmla="*/ 0 h 3986113"/>
              <a:gd name="connsiteX0" fmla="*/ 2282883 w 9667969"/>
              <a:gd name="connsiteY0" fmla="*/ 0 h 3986113"/>
              <a:gd name="connsiteX1" fmla="*/ 26668 w 9667969"/>
              <a:gd name="connsiteY1" fmla="*/ 3150 h 3986113"/>
              <a:gd name="connsiteX2" fmla="*/ 152 w 9667969"/>
              <a:gd name="connsiteY2" fmla="*/ 2993055 h 3986113"/>
              <a:gd name="connsiteX3" fmla="*/ 3589957 w 9667969"/>
              <a:gd name="connsiteY3" fmla="*/ 3986113 h 3986113"/>
              <a:gd name="connsiteX4" fmla="*/ 9667969 w 9667969"/>
              <a:gd name="connsiteY4" fmla="*/ 227810 h 3986113"/>
              <a:gd name="connsiteX5" fmla="*/ 2282883 w 9667969"/>
              <a:gd name="connsiteY5" fmla="*/ 0 h 3986113"/>
              <a:gd name="connsiteX0" fmla="*/ 2282885 w 9667971"/>
              <a:gd name="connsiteY0" fmla="*/ 0 h 5698806"/>
              <a:gd name="connsiteX1" fmla="*/ 26670 w 9667971"/>
              <a:gd name="connsiteY1" fmla="*/ 3150 h 5698806"/>
              <a:gd name="connsiteX2" fmla="*/ 154 w 9667971"/>
              <a:gd name="connsiteY2" fmla="*/ 2993055 h 5698806"/>
              <a:gd name="connsiteX3" fmla="*/ 5720234 w 9667971"/>
              <a:gd name="connsiteY3" fmla="*/ 5698806 h 5698806"/>
              <a:gd name="connsiteX4" fmla="*/ 9667971 w 9667971"/>
              <a:gd name="connsiteY4" fmla="*/ 227810 h 5698806"/>
              <a:gd name="connsiteX5" fmla="*/ 2282885 w 9667971"/>
              <a:gd name="connsiteY5" fmla="*/ 0 h 5698806"/>
              <a:gd name="connsiteX0" fmla="*/ 2282885 w 5720234"/>
              <a:gd name="connsiteY0" fmla="*/ 1497294 h 7196100"/>
              <a:gd name="connsiteX1" fmla="*/ 26670 w 5720234"/>
              <a:gd name="connsiteY1" fmla="*/ 1500444 h 7196100"/>
              <a:gd name="connsiteX2" fmla="*/ 154 w 5720234"/>
              <a:gd name="connsiteY2" fmla="*/ 4490349 h 7196100"/>
              <a:gd name="connsiteX3" fmla="*/ 5720234 w 5720234"/>
              <a:gd name="connsiteY3" fmla="*/ 7196100 h 7196100"/>
              <a:gd name="connsiteX4" fmla="*/ 5693749 w 5720234"/>
              <a:gd name="connsiteY4" fmla="*/ 0 h 7196100"/>
              <a:gd name="connsiteX5" fmla="*/ 2282885 w 5720234"/>
              <a:gd name="connsiteY5" fmla="*/ 1497294 h 7196100"/>
              <a:gd name="connsiteX0" fmla="*/ 2214166 w 5720234"/>
              <a:gd name="connsiteY0" fmla="*/ 976039 h 7196100"/>
              <a:gd name="connsiteX1" fmla="*/ 26670 w 5720234"/>
              <a:gd name="connsiteY1" fmla="*/ 1500444 h 7196100"/>
              <a:gd name="connsiteX2" fmla="*/ 154 w 5720234"/>
              <a:gd name="connsiteY2" fmla="*/ 4490349 h 7196100"/>
              <a:gd name="connsiteX3" fmla="*/ 5720234 w 5720234"/>
              <a:gd name="connsiteY3" fmla="*/ 7196100 h 7196100"/>
              <a:gd name="connsiteX4" fmla="*/ 5693749 w 5720234"/>
              <a:gd name="connsiteY4" fmla="*/ 0 h 7196100"/>
              <a:gd name="connsiteX5" fmla="*/ 2214166 w 5720234"/>
              <a:gd name="connsiteY5" fmla="*/ 976039 h 7196100"/>
              <a:gd name="connsiteX0" fmla="*/ 2214166 w 5766046"/>
              <a:gd name="connsiteY0" fmla="*/ 976039 h 7208511"/>
              <a:gd name="connsiteX1" fmla="*/ 26670 w 5766046"/>
              <a:gd name="connsiteY1" fmla="*/ 1500444 h 7208511"/>
              <a:gd name="connsiteX2" fmla="*/ 154 w 5766046"/>
              <a:gd name="connsiteY2" fmla="*/ 4490349 h 7208511"/>
              <a:gd name="connsiteX3" fmla="*/ 5766046 w 5766046"/>
              <a:gd name="connsiteY3" fmla="*/ 7208511 h 7208511"/>
              <a:gd name="connsiteX4" fmla="*/ 5693749 w 5766046"/>
              <a:gd name="connsiteY4" fmla="*/ 0 h 7208511"/>
              <a:gd name="connsiteX5" fmla="*/ 2214166 w 5766046"/>
              <a:gd name="connsiteY5" fmla="*/ 976039 h 7208511"/>
              <a:gd name="connsiteX0" fmla="*/ 2214166 w 5695634"/>
              <a:gd name="connsiteY0" fmla="*/ 976039 h 7183689"/>
              <a:gd name="connsiteX1" fmla="*/ 26670 w 5695634"/>
              <a:gd name="connsiteY1" fmla="*/ 1500444 h 7183689"/>
              <a:gd name="connsiteX2" fmla="*/ 154 w 5695634"/>
              <a:gd name="connsiteY2" fmla="*/ 4490349 h 7183689"/>
              <a:gd name="connsiteX3" fmla="*/ 5685874 w 5695634"/>
              <a:gd name="connsiteY3" fmla="*/ 7183689 h 7183689"/>
              <a:gd name="connsiteX4" fmla="*/ 5693749 w 5695634"/>
              <a:gd name="connsiteY4" fmla="*/ 0 h 7183689"/>
              <a:gd name="connsiteX5" fmla="*/ 2214166 w 5695634"/>
              <a:gd name="connsiteY5" fmla="*/ 976039 h 7183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95634" h="7183689" extrusionOk="0">
                <a:moveTo>
                  <a:pt x="2214166" y="976039"/>
                </a:moveTo>
                <a:lnTo>
                  <a:pt x="26670" y="1500444"/>
                </a:lnTo>
                <a:cubicBezTo>
                  <a:pt x="29284" y="1946866"/>
                  <a:pt x="-2460" y="4043927"/>
                  <a:pt x="154" y="4490349"/>
                </a:cubicBezTo>
                <a:lnTo>
                  <a:pt x="5685874" y="7183689"/>
                </a:lnTo>
                <a:cubicBezTo>
                  <a:pt x="5677046" y="4784989"/>
                  <a:pt x="5702577" y="2398700"/>
                  <a:pt x="5693749" y="0"/>
                </a:cubicBezTo>
                <a:lnTo>
                  <a:pt x="2214166" y="976039"/>
                </a:lnTo>
                <a:close/>
              </a:path>
            </a:pathLst>
          </a:custGeom>
          <a:solidFill>
            <a:srgbClr val="000000">
              <a:alpha val="38823"/>
            </a:srgbClr>
          </a:solidFill>
          <a:ln>
            <a:noFill/>
          </a:ln>
        </p:spPr>
        <p:txBody>
          <a:bodyPr spcFirstLastPara="1" wrap="square" lIns="0" tIns="0" rIns="0" bIns="0" anchor="t" anchorCtr="0">
            <a:noAutofit/>
          </a:bodyPr>
          <a:lstStyle/>
          <a:p>
            <a:endParaRPr sz="964"/>
          </a:p>
        </p:txBody>
      </p:sp>
      <p:sp>
        <p:nvSpPr>
          <p:cNvPr id="270" name="Google Shape;270;p29"/>
          <p:cNvSpPr/>
          <p:nvPr/>
        </p:nvSpPr>
        <p:spPr>
          <a:xfrm>
            <a:off x="2546430" y="2893671"/>
            <a:ext cx="1557521" cy="1851949"/>
          </a:xfrm>
          <a:custGeom>
            <a:avLst/>
            <a:gdLst/>
            <a:ahLst/>
            <a:cxnLst/>
            <a:rect l="l" t="t" r="r" b="b"/>
            <a:pathLst>
              <a:path w="1908809" h="1214754" extrusionOk="0">
                <a:moveTo>
                  <a:pt x="0" y="0"/>
                </a:moveTo>
                <a:lnTo>
                  <a:pt x="1908437" y="0"/>
                </a:lnTo>
                <a:lnTo>
                  <a:pt x="1908437" y="1214400"/>
                </a:lnTo>
                <a:lnTo>
                  <a:pt x="0" y="1214400"/>
                </a:lnTo>
                <a:lnTo>
                  <a:pt x="0" y="0"/>
                </a:lnTo>
                <a:close/>
              </a:path>
            </a:pathLst>
          </a:custGeom>
          <a:solidFill>
            <a:srgbClr val="53585F">
              <a:alpha val="60392"/>
            </a:srgbClr>
          </a:solidFill>
          <a:ln>
            <a:noFill/>
          </a:ln>
        </p:spPr>
        <p:txBody>
          <a:bodyPr spcFirstLastPara="1" wrap="square" lIns="0" tIns="0" rIns="0" bIns="0" anchor="t" anchorCtr="0">
            <a:noAutofit/>
          </a:bodyPr>
          <a:lstStyle/>
          <a:p>
            <a:endParaRPr sz="964"/>
          </a:p>
        </p:txBody>
      </p:sp>
      <p:sp>
        <p:nvSpPr>
          <p:cNvPr id="271" name="Google Shape;271;p29"/>
          <p:cNvSpPr txBox="1">
            <a:spLocks noGrp="1"/>
          </p:cNvSpPr>
          <p:nvPr>
            <p:ph type="title"/>
          </p:nvPr>
        </p:nvSpPr>
        <p:spPr>
          <a:xfrm>
            <a:off x="4344672" y="995527"/>
            <a:ext cx="3515464" cy="762429"/>
          </a:xfrm>
          <a:prstGeom prst="rect">
            <a:avLst/>
          </a:prstGeom>
          <a:noFill/>
          <a:ln>
            <a:noFill/>
          </a:ln>
        </p:spPr>
        <p:txBody>
          <a:bodyPr spcFirstLastPara="1" wrap="square" lIns="0" tIns="8839" rIns="0" bIns="0" anchor="t" anchorCtr="0">
            <a:noAutofit/>
          </a:bodyPr>
          <a:lstStyle/>
          <a:p>
            <a:pPr marL="6803"/>
            <a:r>
              <a:rPr lang="en-US" sz="4312" dirty="0">
                <a:solidFill>
                  <a:srgbClr val="000000"/>
                </a:solidFill>
              </a:rPr>
              <a:t>filter() variants</a:t>
            </a:r>
            <a:endParaRPr sz="4312" dirty="0"/>
          </a:p>
        </p:txBody>
      </p:sp>
      <p:sp>
        <p:nvSpPr>
          <p:cNvPr id="9" name="Google Shape;46;p7"/>
          <p:cNvSpPr>
            <a:spLocks noChangeAspect="1"/>
          </p:cNvSpPr>
          <p:nvPr/>
        </p:nvSpPr>
        <p:spPr>
          <a:xfrm>
            <a:off x="11152671" y="5805616"/>
            <a:ext cx="776274" cy="835671"/>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endParaRPr sz="964"/>
          </a:p>
        </p:txBody>
      </p:sp>
      <p:pic>
        <p:nvPicPr>
          <p:cNvPr id="2" name="Picture 1"/>
          <p:cNvPicPr>
            <a:picLocks noChangeAspect="1"/>
          </p:cNvPicPr>
          <p:nvPr/>
        </p:nvPicPr>
        <p:blipFill>
          <a:blip r:embed="rId5"/>
          <a:stretch>
            <a:fillRect/>
          </a:stretch>
        </p:blipFill>
        <p:spPr>
          <a:xfrm>
            <a:off x="6323946" y="1974613"/>
            <a:ext cx="3757314" cy="441801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10823327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04CD91-ABF6-9145-B3A6-62656B5F8B17}"/>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7A4948D8-D2BF-CB44-BFE5-34F93BC4DB25}"/>
              </a:ext>
            </a:extLst>
          </p:cNvPr>
          <p:cNvSpPr>
            <a:spLocks noGrp="1"/>
          </p:cNvSpPr>
          <p:nvPr>
            <p:ph type="body" sz="quarter" idx="13"/>
          </p:nvPr>
        </p:nvSpPr>
        <p:spPr/>
        <p:txBody>
          <a:bodyPr/>
          <a:lstStyle/>
          <a:p>
            <a:endParaRPr lang="en-US"/>
          </a:p>
        </p:txBody>
      </p:sp>
      <p:sp>
        <p:nvSpPr>
          <p:cNvPr id="4" name="Freeform 3"/>
          <p:cNvSpPr/>
          <p:nvPr/>
        </p:nvSpPr>
        <p:spPr>
          <a:xfrm>
            <a:off x="0" y="0"/>
            <a:ext cx="12192000" cy="6857518"/>
          </a:xfrm>
          <a:custGeom>
            <a:avLst/>
            <a:gdLst>
              <a:gd name="connsiteX0" fmla="*/ 9692640 w 12192000"/>
              <a:gd name="connsiteY0" fmla="*/ 5694218 h 6857518"/>
              <a:gd name="connsiteX1" fmla="*/ 9692640 w 12192000"/>
              <a:gd name="connsiteY1" fmla="*/ 6321565 h 6857518"/>
              <a:gd name="connsiteX2" fmla="*/ 11813437 w 12192000"/>
              <a:gd name="connsiteY2" fmla="*/ 6321565 h 6857518"/>
              <a:gd name="connsiteX3" fmla="*/ 11813437 w 12192000"/>
              <a:gd name="connsiteY3" fmla="*/ 5694218 h 6857518"/>
              <a:gd name="connsiteX4" fmla="*/ 0 w 12192000"/>
              <a:gd name="connsiteY4" fmla="*/ 0 h 6857518"/>
              <a:gd name="connsiteX5" fmla="*/ 12192000 w 12192000"/>
              <a:gd name="connsiteY5" fmla="*/ 0 h 6857518"/>
              <a:gd name="connsiteX6" fmla="*/ 12192000 w 12192000"/>
              <a:gd name="connsiteY6" fmla="*/ 6857518 h 6857518"/>
              <a:gd name="connsiteX7" fmla="*/ 0 w 12192000"/>
              <a:gd name="connsiteY7" fmla="*/ 6857518 h 6857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7518">
                <a:moveTo>
                  <a:pt x="9692640" y="5694218"/>
                </a:moveTo>
                <a:lnTo>
                  <a:pt x="9692640" y="6321565"/>
                </a:lnTo>
                <a:lnTo>
                  <a:pt x="11813437" y="6321565"/>
                </a:lnTo>
                <a:lnTo>
                  <a:pt x="11813437" y="5694218"/>
                </a:lnTo>
                <a:close/>
                <a:moveTo>
                  <a:pt x="0" y="0"/>
                </a:moveTo>
                <a:lnTo>
                  <a:pt x="12192000" y="0"/>
                </a:lnTo>
                <a:lnTo>
                  <a:pt x="12192000" y="6857518"/>
                </a:lnTo>
                <a:lnTo>
                  <a:pt x="0" y="6857518"/>
                </a:lnTo>
                <a:close/>
              </a:path>
            </a:pathLst>
          </a:cu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5" name="Google Shape;350;p37"/>
          <p:cNvSpPr txBox="1">
            <a:spLocks/>
          </p:cNvSpPr>
          <p:nvPr/>
        </p:nvSpPr>
        <p:spPr>
          <a:xfrm>
            <a:off x="4236720" y="614555"/>
            <a:ext cx="3992879"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400"/>
              <a:buFont typeface="Arial"/>
              <a:buNone/>
              <a:defRPr sz="6600" b="0" i="0" u="none" strike="noStrike" cap="none">
                <a:solidFill>
                  <a:schemeClr val="accent4">
                    <a:lumMod val="75000"/>
                  </a:schemeClr>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10545"/>
            <a:r>
              <a:rPr lang="en-US" dirty="0">
                <a:solidFill>
                  <a:srgbClr val="005493"/>
                </a:solidFill>
              </a:rPr>
              <a:t>Your Turn 4</a:t>
            </a:r>
          </a:p>
        </p:txBody>
      </p:sp>
      <p:sp>
        <p:nvSpPr>
          <p:cNvPr id="6" name="Google Shape;351;p37"/>
          <p:cNvSpPr txBox="1"/>
          <p:nvPr/>
        </p:nvSpPr>
        <p:spPr>
          <a:xfrm>
            <a:off x="410191" y="1545634"/>
            <a:ext cx="10715009" cy="3355554"/>
          </a:xfrm>
          <a:prstGeom prst="rect">
            <a:avLst/>
          </a:prstGeom>
          <a:noFill/>
          <a:ln>
            <a:noFill/>
          </a:ln>
        </p:spPr>
        <p:txBody>
          <a:bodyPr spcFirstLastPara="1" wrap="square" lIns="0" tIns="6804" rIns="0" bIns="0" anchor="t" anchorCtr="0">
            <a:noAutofit/>
          </a:bodyPr>
          <a:lstStyle/>
          <a:p>
            <a:pPr marL="6803" marR="2721">
              <a:lnSpc>
                <a:spcPct val="124848"/>
              </a:lnSpc>
            </a:pPr>
            <a:r>
              <a:rPr lang="en-US" sz="2800" dirty="0">
                <a:solidFill>
                  <a:srgbClr val="005493"/>
                </a:solidFill>
                <a:latin typeface="Calibri"/>
                <a:ea typeface="Calibri"/>
                <a:cs typeface="Calibri"/>
                <a:sym typeface="Calibri"/>
              </a:rPr>
              <a:t>Write 3 commands that use Boolean operators and filter() to return rows that contain:</a:t>
            </a:r>
          </a:p>
          <a:p>
            <a:pPr marL="6803" marR="2721">
              <a:lnSpc>
                <a:spcPct val="124848"/>
              </a:lnSpc>
            </a:pPr>
            <a:endParaRPr lang="en-US" sz="2800" dirty="0">
              <a:solidFill>
                <a:srgbClr val="005493"/>
              </a:solidFill>
              <a:latin typeface="Calibri"/>
              <a:ea typeface="Calibri"/>
              <a:cs typeface="Calibri"/>
              <a:sym typeface="Calibri"/>
            </a:endParaRPr>
          </a:p>
          <a:p>
            <a:pPr marL="464003" marR="2721" indent="-457200">
              <a:buClr>
                <a:srgbClr val="3577A9"/>
              </a:buClr>
              <a:buFont typeface="Arial" panose="020B0604020202020204" pitchFamily="34" charset="0"/>
              <a:buChar char="•"/>
            </a:pPr>
            <a:r>
              <a:rPr lang="en-US" sz="2800" dirty="0">
                <a:solidFill>
                  <a:srgbClr val="005493"/>
                </a:solidFill>
                <a:latin typeface="Calibri"/>
                <a:ea typeface="Calibri"/>
                <a:cs typeface="Calibri"/>
                <a:sym typeface="Calibri"/>
              </a:rPr>
              <a:t>Orders for patient number 510909 with </a:t>
            </a:r>
            <a:r>
              <a:rPr lang="en-US" sz="2800" b="1" dirty="0" err="1">
                <a:solidFill>
                  <a:srgbClr val="005493"/>
                </a:solidFill>
                <a:latin typeface="Calibri"/>
                <a:ea typeface="Calibri"/>
                <a:cs typeface="Calibri"/>
                <a:sym typeface="Calibri"/>
              </a:rPr>
              <a:t>proc_code</a:t>
            </a:r>
            <a:r>
              <a:rPr lang="en-US" sz="2800" dirty="0">
                <a:solidFill>
                  <a:srgbClr val="005493"/>
                </a:solidFill>
                <a:latin typeface="Calibri"/>
                <a:ea typeface="Calibri"/>
                <a:cs typeface="Calibri"/>
                <a:sym typeface="Calibri"/>
              </a:rPr>
              <a:t> TSH</a:t>
            </a:r>
          </a:p>
          <a:p>
            <a:pPr marL="464003" marR="2721" indent="-457200">
              <a:buClr>
                <a:srgbClr val="3577A9"/>
              </a:buClr>
              <a:buFont typeface="Arial" panose="020B0604020202020204" pitchFamily="34" charset="0"/>
              <a:buChar char="•"/>
            </a:pPr>
            <a:endParaRPr lang="en-US" sz="2800" dirty="0">
              <a:solidFill>
                <a:srgbClr val="005493"/>
              </a:solidFill>
              <a:latin typeface="Calibri"/>
              <a:ea typeface="Calibri"/>
              <a:cs typeface="Calibri"/>
              <a:sym typeface="Calibri"/>
            </a:endParaRPr>
          </a:p>
          <a:p>
            <a:pPr marL="464003" marR="2721" indent="-457200">
              <a:buClr>
                <a:srgbClr val="3577A9"/>
              </a:buClr>
              <a:buFont typeface="Arial" panose="020B0604020202020204" pitchFamily="34" charset="0"/>
              <a:buChar char="•"/>
            </a:pPr>
            <a:r>
              <a:rPr lang="en-US" sz="2800" dirty="0">
                <a:solidFill>
                  <a:srgbClr val="005493"/>
                </a:solidFill>
                <a:latin typeface="Calibri"/>
                <a:ea typeface="Calibri"/>
                <a:cs typeface="Calibri"/>
                <a:sym typeface="Calibri"/>
              </a:rPr>
              <a:t>Orders for any of one of the following </a:t>
            </a:r>
            <a:r>
              <a:rPr lang="en-US" sz="2800" b="1" dirty="0">
                <a:solidFill>
                  <a:srgbClr val="005493"/>
                </a:solidFill>
                <a:latin typeface="Calibri"/>
                <a:ea typeface="Calibri"/>
                <a:cs typeface="Calibri"/>
                <a:sym typeface="Calibri"/>
              </a:rPr>
              <a:t>departments</a:t>
            </a:r>
            <a:r>
              <a:rPr lang="en-US" sz="2800" dirty="0">
                <a:solidFill>
                  <a:srgbClr val="005493"/>
                </a:solidFill>
                <a:latin typeface="Calibri"/>
                <a:ea typeface="Calibri"/>
                <a:cs typeface="Calibri"/>
                <a:sym typeface="Calibri"/>
              </a:rPr>
              <a:t>: OB GYN CLINIC, GERIATRIC CLINIC, or PEDIATRIC CLINICS </a:t>
            </a:r>
          </a:p>
          <a:p>
            <a:pPr marL="464003" marR="2721" indent="-457200">
              <a:buClr>
                <a:srgbClr val="3577A9"/>
              </a:buClr>
              <a:buFont typeface="Arial" panose="020B0604020202020204" pitchFamily="34" charset="0"/>
              <a:buChar char="•"/>
            </a:pPr>
            <a:endParaRPr lang="en-US" sz="2800" dirty="0">
              <a:solidFill>
                <a:srgbClr val="005493"/>
              </a:solidFill>
              <a:latin typeface="Calibri"/>
              <a:ea typeface="Calibri"/>
              <a:cs typeface="Calibri"/>
              <a:sym typeface="Calibri"/>
            </a:endParaRPr>
          </a:p>
          <a:p>
            <a:pPr marL="464003" marR="2721" indent="-457200">
              <a:buClr>
                <a:srgbClr val="3577A9"/>
              </a:buClr>
              <a:buFont typeface="Arial" panose="020B0604020202020204" pitchFamily="34" charset="0"/>
              <a:buChar char="•"/>
            </a:pPr>
            <a:r>
              <a:rPr lang="en-US" sz="2800" dirty="0">
                <a:solidFill>
                  <a:srgbClr val="005493"/>
                </a:solidFill>
                <a:latin typeface="Calibri"/>
                <a:ea typeface="Calibri"/>
                <a:cs typeface="Calibri"/>
                <a:sym typeface="Calibri"/>
              </a:rPr>
              <a:t>Orders for tests that were canceled and originally chosen from a preference list </a:t>
            </a:r>
            <a:r>
              <a:rPr lang="en-US" sz="2400" dirty="0">
                <a:solidFill>
                  <a:srgbClr val="005493"/>
                </a:solidFill>
                <a:latin typeface="Calibri"/>
                <a:ea typeface="Calibri"/>
                <a:cs typeface="Calibri"/>
                <a:sym typeface="Calibri"/>
              </a:rPr>
              <a:t>(HINT: These are coded in the </a:t>
            </a:r>
            <a:r>
              <a:rPr lang="en-US" sz="2400" b="1" dirty="0" err="1">
                <a:solidFill>
                  <a:srgbClr val="005493"/>
                </a:solidFill>
                <a:latin typeface="Calibri"/>
                <a:ea typeface="Calibri"/>
                <a:cs typeface="Calibri"/>
                <a:sym typeface="Calibri"/>
              </a:rPr>
              <a:t>pref_list_type</a:t>
            </a:r>
            <a:r>
              <a:rPr lang="en-US" sz="2400" dirty="0">
                <a:solidFill>
                  <a:srgbClr val="005493"/>
                </a:solidFill>
                <a:latin typeface="Calibri"/>
                <a:ea typeface="Calibri"/>
                <a:cs typeface="Calibri"/>
                <a:sym typeface="Calibri"/>
              </a:rPr>
              <a:t> column)</a:t>
            </a:r>
          </a:p>
          <a:p>
            <a:pPr marL="464003" marR="2721" indent="-457200">
              <a:buClr>
                <a:srgbClr val="3577A9"/>
              </a:buClr>
              <a:buFont typeface="Arial" panose="020B0604020202020204" pitchFamily="34" charset="0"/>
              <a:buChar char="•"/>
            </a:pPr>
            <a:endParaRPr lang="en-US" sz="2800" dirty="0">
              <a:solidFill>
                <a:srgbClr val="005493"/>
              </a:solidFill>
              <a:latin typeface="Calibri"/>
              <a:ea typeface="Calibri"/>
              <a:cs typeface="Calibri"/>
              <a:sym typeface="Calibri"/>
            </a:endParaRPr>
          </a:p>
        </p:txBody>
      </p:sp>
    </p:spTree>
    <p:extLst>
      <p:ext uri="{BB962C8B-B14F-4D97-AF65-F5344CB8AC3E}">
        <p14:creationId xmlns:p14="http://schemas.microsoft.com/office/powerpoint/2010/main" val="424521597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12" name="Rectangle 11"/>
          <p:cNvSpPr/>
          <p:nvPr/>
        </p:nvSpPr>
        <p:spPr>
          <a:xfrm>
            <a:off x="594738" y="4551503"/>
            <a:ext cx="10400363" cy="1930504"/>
          </a:xfrm>
          <a:prstGeom prst="rect">
            <a:avLst/>
          </a:prstGeom>
          <a:solidFill>
            <a:srgbClr val="F0F2F4"/>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594739" y="2067957"/>
            <a:ext cx="10400363" cy="2312891"/>
          </a:xfrm>
          <a:prstGeom prst="rect">
            <a:avLst/>
          </a:prstGeom>
          <a:solidFill>
            <a:srgbClr val="F0F2F4"/>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594739" y="315411"/>
            <a:ext cx="10400363" cy="1635395"/>
          </a:xfrm>
          <a:prstGeom prst="rect">
            <a:avLst/>
          </a:prstGeom>
          <a:solidFill>
            <a:srgbClr val="F0F2F4"/>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4" name="TextBox 3"/>
          <p:cNvSpPr txBox="1"/>
          <p:nvPr/>
        </p:nvSpPr>
        <p:spPr>
          <a:xfrm>
            <a:off x="699809" y="523228"/>
            <a:ext cx="10615961" cy="400110"/>
          </a:xfrm>
          <a:prstGeom prst="rect">
            <a:avLst/>
          </a:prstGeom>
          <a:noFill/>
        </p:spPr>
        <p:txBody>
          <a:bodyPr wrap="square" rtlCol="0">
            <a:spAutoFit/>
          </a:bodyPr>
          <a:lstStyle/>
          <a:p>
            <a:r>
              <a:rPr lang="en-US" sz="2000" dirty="0">
                <a:solidFill>
                  <a:srgbClr val="164F86"/>
                </a:solidFill>
                <a:latin typeface="Consolas" panose="020B0609020204030204" pitchFamily="49" charset="0"/>
                <a:ea typeface="Courier New"/>
                <a:cs typeface="Consolas" panose="020B0609020204030204" pitchFamily="49" charset="0"/>
                <a:sym typeface="Courier New"/>
              </a:rPr>
              <a:t>filter(orders, </a:t>
            </a:r>
            <a:r>
              <a:rPr lang="en-US" sz="2000" dirty="0" err="1">
                <a:solidFill>
                  <a:srgbClr val="164F86"/>
                </a:solidFill>
                <a:latin typeface="Consolas" panose="020B0609020204030204" pitchFamily="49" charset="0"/>
                <a:ea typeface="Courier New"/>
                <a:cs typeface="Consolas" panose="020B0609020204030204" pitchFamily="49" charset="0"/>
                <a:sym typeface="Courier New"/>
              </a:rPr>
              <a:t>proc_code</a:t>
            </a:r>
            <a:r>
              <a:rPr lang="en-US" sz="2000" dirty="0">
                <a:solidFill>
                  <a:srgbClr val="164F86"/>
                </a:solidFill>
                <a:latin typeface="Consolas" panose="020B0609020204030204" pitchFamily="49" charset="0"/>
                <a:ea typeface="Courier New"/>
                <a:cs typeface="Consolas" panose="020B0609020204030204" pitchFamily="49" charset="0"/>
                <a:sym typeface="Courier New"/>
              </a:rPr>
              <a:t> == "TSH", </a:t>
            </a:r>
            <a:r>
              <a:rPr lang="en-US" sz="2000" dirty="0" err="1">
                <a:solidFill>
                  <a:srgbClr val="164F86"/>
                </a:solidFill>
                <a:latin typeface="Consolas" panose="020B0609020204030204" pitchFamily="49" charset="0"/>
                <a:ea typeface="Courier New"/>
                <a:cs typeface="Consolas" panose="020B0609020204030204" pitchFamily="49" charset="0"/>
                <a:sym typeface="Courier New"/>
              </a:rPr>
              <a:t>patient_id</a:t>
            </a:r>
            <a:r>
              <a:rPr lang="en-US" sz="2000" dirty="0">
                <a:solidFill>
                  <a:srgbClr val="164F86"/>
                </a:solidFill>
                <a:latin typeface="Consolas" panose="020B0609020204030204" pitchFamily="49" charset="0"/>
                <a:ea typeface="Courier New"/>
                <a:cs typeface="Consolas" panose="020B0609020204030204" pitchFamily="49" charset="0"/>
                <a:sym typeface="Courier New"/>
              </a:rPr>
              <a:t> == "510909")</a:t>
            </a:r>
          </a:p>
        </p:txBody>
      </p:sp>
      <p:sp>
        <p:nvSpPr>
          <p:cNvPr id="13" name="TextBox 12"/>
          <p:cNvSpPr txBox="1"/>
          <p:nvPr/>
        </p:nvSpPr>
        <p:spPr>
          <a:xfrm>
            <a:off x="699809" y="2148286"/>
            <a:ext cx="13168590" cy="1015663"/>
          </a:xfrm>
          <a:prstGeom prst="rect">
            <a:avLst/>
          </a:prstGeom>
          <a:noFill/>
        </p:spPr>
        <p:txBody>
          <a:bodyPr wrap="square" rtlCol="0">
            <a:spAutoFit/>
          </a:bodyPr>
          <a:lstStyle/>
          <a:p>
            <a:r>
              <a:rPr lang="en-US" sz="2000" dirty="0">
                <a:solidFill>
                  <a:srgbClr val="164F86"/>
                </a:solidFill>
                <a:latin typeface="Consolas" panose="020B0609020204030204" pitchFamily="49" charset="0"/>
                <a:ea typeface="Courier New"/>
                <a:cs typeface="Consolas" panose="020B0609020204030204" pitchFamily="49" charset="0"/>
                <a:sym typeface="Courier New"/>
              </a:rPr>
              <a:t>filter(orders, </a:t>
            </a:r>
            <a:r>
              <a:rPr lang="en-US" sz="2000" dirty="0" err="1">
                <a:solidFill>
                  <a:srgbClr val="164F86"/>
                </a:solidFill>
                <a:latin typeface="Consolas" panose="020B0609020204030204" pitchFamily="49" charset="0"/>
                <a:ea typeface="Courier New"/>
                <a:cs typeface="Consolas" panose="020B0609020204030204" pitchFamily="49" charset="0"/>
                <a:sym typeface="Courier New"/>
              </a:rPr>
              <a:t>pref_list_type</a:t>
            </a:r>
            <a:r>
              <a:rPr lang="en-US" sz="2000" dirty="0">
                <a:solidFill>
                  <a:srgbClr val="164F86"/>
                </a:solidFill>
                <a:latin typeface="Consolas" panose="020B0609020204030204" pitchFamily="49" charset="0"/>
                <a:ea typeface="Courier New"/>
                <a:cs typeface="Consolas" panose="020B0609020204030204" pitchFamily="49" charset="0"/>
                <a:sym typeface="Courier New"/>
              </a:rPr>
              <a:t> == "Clinic Preference List" | </a:t>
            </a:r>
          </a:p>
          <a:p>
            <a:r>
              <a:rPr lang="en-US" sz="2000" dirty="0">
                <a:solidFill>
                  <a:srgbClr val="164F86"/>
                </a:solidFill>
                <a:latin typeface="Consolas" panose="020B0609020204030204" pitchFamily="49" charset="0"/>
                <a:ea typeface="Courier New"/>
                <a:cs typeface="Consolas" panose="020B0609020204030204" pitchFamily="49" charset="0"/>
                <a:sym typeface="Courier New"/>
              </a:rPr>
              <a:t>		  </a:t>
            </a:r>
            <a:r>
              <a:rPr lang="en-US" sz="2000" dirty="0" err="1">
                <a:solidFill>
                  <a:srgbClr val="164F86"/>
                </a:solidFill>
                <a:latin typeface="Consolas" panose="020B0609020204030204" pitchFamily="49" charset="0"/>
                <a:ea typeface="Courier New"/>
                <a:cs typeface="Consolas" panose="020B0609020204030204" pitchFamily="49" charset="0"/>
                <a:sym typeface="Courier New"/>
              </a:rPr>
              <a:t>pref_list_type</a:t>
            </a:r>
            <a:r>
              <a:rPr lang="en-US" sz="2000" dirty="0">
                <a:solidFill>
                  <a:srgbClr val="164F86"/>
                </a:solidFill>
                <a:latin typeface="Consolas" panose="020B0609020204030204" pitchFamily="49" charset="0"/>
                <a:ea typeface="Courier New"/>
                <a:cs typeface="Consolas" panose="020B0609020204030204" pitchFamily="49" charset="0"/>
                <a:sym typeface="Courier New"/>
              </a:rPr>
              <a:t> == "Provider Preference List", </a:t>
            </a:r>
          </a:p>
          <a:p>
            <a:r>
              <a:rPr lang="en-US" sz="2000" dirty="0">
                <a:solidFill>
                  <a:srgbClr val="164F86"/>
                </a:solidFill>
                <a:latin typeface="Consolas" panose="020B0609020204030204" pitchFamily="49" charset="0"/>
                <a:ea typeface="Courier New"/>
                <a:cs typeface="Consolas" panose="020B0609020204030204" pitchFamily="49" charset="0"/>
                <a:sym typeface="Courier New"/>
              </a:rPr>
              <a:t>		  !is.na(</a:t>
            </a:r>
            <a:r>
              <a:rPr lang="en-US" sz="2000" dirty="0" err="1">
                <a:solidFill>
                  <a:srgbClr val="164F86"/>
                </a:solidFill>
                <a:latin typeface="Consolas" panose="020B0609020204030204" pitchFamily="49" charset="0"/>
                <a:ea typeface="Courier New"/>
                <a:cs typeface="Consolas" panose="020B0609020204030204" pitchFamily="49" charset="0"/>
                <a:sym typeface="Courier New"/>
              </a:rPr>
              <a:t>reason_for_canc_c</a:t>
            </a:r>
            <a:r>
              <a:rPr lang="en-US" sz="2000" dirty="0">
                <a:solidFill>
                  <a:srgbClr val="164F86"/>
                </a:solidFill>
                <a:latin typeface="Consolas" panose="020B0609020204030204" pitchFamily="49" charset="0"/>
                <a:ea typeface="Courier New"/>
                <a:cs typeface="Consolas" panose="020B0609020204030204" pitchFamily="49" charset="0"/>
                <a:sym typeface="Courier New"/>
              </a:rPr>
              <a:t>))</a:t>
            </a:r>
          </a:p>
        </p:txBody>
      </p:sp>
      <p:sp>
        <p:nvSpPr>
          <p:cNvPr id="14" name="TextBox 13"/>
          <p:cNvSpPr txBox="1"/>
          <p:nvPr/>
        </p:nvSpPr>
        <p:spPr>
          <a:xfrm>
            <a:off x="699809" y="4542203"/>
            <a:ext cx="10615961" cy="646331"/>
          </a:xfrm>
          <a:prstGeom prst="rect">
            <a:avLst/>
          </a:prstGeom>
          <a:noFill/>
        </p:spPr>
        <p:txBody>
          <a:bodyPr wrap="square" rtlCol="0">
            <a:spAutoFit/>
          </a:bodyPr>
          <a:lstStyle/>
          <a:p>
            <a:r>
              <a:rPr lang="en-US" sz="1800" dirty="0">
                <a:solidFill>
                  <a:srgbClr val="164F86"/>
                </a:solidFill>
                <a:latin typeface="Consolas" panose="020B0609020204030204" pitchFamily="49" charset="0"/>
                <a:ea typeface="Courier New"/>
                <a:cs typeface="Consolas" panose="020B0609020204030204" pitchFamily="49" charset="0"/>
                <a:sym typeface="Courier New"/>
              </a:rPr>
              <a:t>filter(orders, department %in% c("OB GYN CLINIC","GERIATRIC CLINIC","PEDIATRIC 										     CLINICS"))</a:t>
            </a:r>
          </a:p>
        </p:txBody>
      </p:sp>
      <p:pic>
        <p:nvPicPr>
          <p:cNvPr id="2" name="Picture 1"/>
          <p:cNvPicPr>
            <a:picLocks noChangeAspect="1"/>
          </p:cNvPicPr>
          <p:nvPr/>
        </p:nvPicPr>
        <p:blipFill rotWithShape="1">
          <a:blip r:embed="rId4"/>
          <a:srcRect r="22593"/>
          <a:stretch/>
        </p:blipFill>
        <p:spPr>
          <a:xfrm>
            <a:off x="1016048" y="931388"/>
            <a:ext cx="6011916" cy="877824"/>
          </a:xfrm>
          <a:prstGeom prst="rect">
            <a:avLst/>
          </a:prstGeom>
        </p:spPr>
      </p:pic>
      <p:pic>
        <p:nvPicPr>
          <p:cNvPr id="3" name="Picture 2"/>
          <p:cNvPicPr>
            <a:picLocks noChangeAspect="1"/>
          </p:cNvPicPr>
          <p:nvPr/>
        </p:nvPicPr>
        <p:blipFill>
          <a:blip r:embed="rId5"/>
          <a:stretch>
            <a:fillRect/>
          </a:stretch>
        </p:blipFill>
        <p:spPr>
          <a:xfrm>
            <a:off x="1016049" y="3244279"/>
            <a:ext cx="6018653" cy="1073598"/>
          </a:xfrm>
          <a:prstGeom prst="rect">
            <a:avLst/>
          </a:prstGeom>
        </p:spPr>
      </p:pic>
      <p:pic>
        <p:nvPicPr>
          <p:cNvPr id="5" name="Picture 4"/>
          <p:cNvPicPr>
            <a:picLocks noChangeAspect="1"/>
          </p:cNvPicPr>
          <p:nvPr/>
        </p:nvPicPr>
        <p:blipFill>
          <a:blip r:embed="rId6"/>
          <a:stretch>
            <a:fillRect/>
          </a:stretch>
        </p:blipFill>
        <p:spPr>
          <a:xfrm>
            <a:off x="1016050" y="5188535"/>
            <a:ext cx="6982680" cy="1073719"/>
          </a:xfrm>
          <a:prstGeom prst="rect">
            <a:avLst/>
          </a:prstGeom>
        </p:spPr>
      </p:pic>
    </p:spTree>
    <p:extLst>
      <p:ext uri="{BB962C8B-B14F-4D97-AF65-F5344CB8AC3E}">
        <p14:creationId xmlns:p14="http://schemas.microsoft.com/office/powerpoint/2010/main" val="38551078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10"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500"/>
                                        <p:tgtEl>
                                          <p:spTgt spid="14"/>
                                        </p:tgtEl>
                                      </p:cBhvr>
                                    </p:animEffect>
                                  </p:childTnLst>
                                </p:cTn>
                              </p:par>
                              <p:par>
                                <p:cTn id="22" presetID="10" presetClass="entr" presetSubtype="0" fill="hold" nodeType="with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1" grpId="0" animBg="1"/>
      <p:bldP spid="13" grpId="0"/>
      <p:bldP spid="14"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p31"/>
          <p:cNvSpPr/>
          <p:nvPr/>
        </p:nvSpPr>
        <p:spPr>
          <a:xfrm>
            <a:off x="0" y="0"/>
            <a:ext cx="12191999" cy="6857518"/>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87" name="Google Shape;287;p31"/>
          <p:cNvSpPr txBox="1">
            <a:spLocks noGrp="1"/>
          </p:cNvSpPr>
          <p:nvPr>
            <p:ph type="title"/>
          </p:nvPr>
        </p:nvSpPr>
        <p:spPr>
          <a:xfrm>
            <a:off x="3984006" y="2560061"/>
            <a:ext cx="4223985" cy="1539482"/>
          </a:xfrm>
          <a:prstGeom prst="rect">
            <a:avLst/>
          </a:prstGeom>
          <a:noFill/>
          <a:ln>
            <a:noFill/>
          </a:ln>
        </p:spPr>
        <p:txBody>
          <a:bodyPr spcFirstLastPara="1" wrap="square" lIns="0" tIns="9522" rIns="0" bIns="0" anchor="t" anchorCtr="0">
            <a:noAutofit/>
          </a:bodyPr>
          <a:lstStyle/>
          <a:p>
            <a:pPr marL="6803"/>
            <a:r>
              <a:rPr lang="en-US" sz="8812" dirty="0">
                <a:solidFill>
                  <a:srgbClr val="F0F0F0"/>
                </a:solidFill>
              </a:rPr>
              <a:t>arrange()</a:t>
            </a:r>
            <a:endParaRPr sz="8812" dirty="0"/>
          </a:p>
        </p:txBody>
      </p:sp>
    </p:spTree>
    <p:extLst>
      <p:ext uri="{BB962C8B-B14F-4D97-AF65-F5344CB8AC3E}">
        <p14:creationId xmlns:p14="http://schemas.microsoft.com/office/powerpoint/2010/main" val="14380819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3" name="Google Shape;293;p32"/>
          <p:cNvSpPr txBox="1">
            <a:spLocks noGrp="1"/>
          </p:cNvSpPr>
          <p:nvPr>
            <p:ph type="title"/>
          </p:nvPr>
        </p:nvSpPr>
        <p:spPr>
          <a:xfrm>
            <a:off x="4749483" y="551701"/>
            <a:ext cx="2651760"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arrange()</a:t>
            </a:r>
            <a:endParaRPr dirty="0"/>
          </a:p>
        </p:txBody>
      </p:sp>
      <p:sp>
        <p:nvSpPr>
          <p:cNvPr id="296" name="Google Shape;296;p32"/>
          <p:cNvSpPr txBox="1"/>
          <p:nvPr/>
        </p:nvSpPr>
        <p:spPr>
          <a:xfrm>
            <a:off x="2190655" y="1713022"/>
            <a:ext cx="6159054" cy="1167589"/>
          </a:xfrm>
          <a:prstGeom prst="rect">
            <a:avLst/>
          </a:prstGeom>
          <a:noFill/>
          <a:ln>
            <a:noFill/>
          </a:ln>
        </p:spPr>
        <p:txBody>
          <a:bodyPr spcFirstLastPara="1" wrap="square" lIns="0" tIns="6455" rIns="0" bIns="0" anchor="t" anchorCtr="0">
            <a:noAutofit/>
          </a:bodyPr>
          <a:lstStyle/>
          <a:p>
            <a:pPr marL="6803"/>
            <a:r>
              <a:rPr lang="en-US" sz="2652" dirty="0">
                <a:latin typeface="Calibri"/>
                <a:ea typeface="Calibri"/>
                <a:cs typeface="Calibri"/>
                <a:sym typeface="Calibri"/>
              </a:rPr>
              <a:t>Order rows from smallest to largest values</a:t>
            </a:r>
            <a:endParaRPr sz="2652" dirty="0">
              <a:latin typeface="Calibri"/>
              <a:ea typeface="Calibri"/>
              <a:cs typeface="Calibri"/>
              <a:sym typeface="Calibri"/>
            </a:endParaRPr>
          </a:p>
        </p:txBody>
      </p:sp>
      <p:sp>
        <p:nvSpPr>
          <p:cNvPr id="13" name="Google Shape;131;p17"/>
          <p:cNvSpPr/>
          <p:nvPr/>
        </p:nvSpPr>
        <p:spPr>
          <a:xfrm>
            <a:off x="1758718" y="2201670"/>
            <a:ext cx="886968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4" name="Rectangle 13"/>
          <p:cNvSpPr/>
          <p:nvPr/>
        </p:nvSpPr>
        <p:spPr>
          <a:xfrm>
            <a:off x="1970276" y="2313797"/>
            <a:ext cx="4253087" cy="584775"/>
          </a:xfrm>
          <a:prstGeom prst="rect">
            <a:avLst/>
          </a:prstGeom>
        </p:spPr>
        <p:txBody>
          <a:bodyPr wrap="none">
            <a:spAutoFit/>
          </a:bodyPr>
          <a:lstStyle/>
          <a:p>
            <a:r>
              <a:rPr lang="en-US" sz="3200" dirty="0">
                <a:latin typeface="Consolas" panose="020B0609020204030204" pitchFamily="49" charset="0"/>
                <a:ea typeface="Courier New"/>
                <a:cs typeface="Consolas" panose="020B0609020204030204" pitchFamily="49" charset="0"/>
                <a:sym typeface="Courier New"/>
              </a:rPr>
              <a:t>arrange(</a:t>
            </a:r>
            <a:r>
              <a:rPr lang="en-US" sz="3200" dirty="0">
                <a:solidFill>
                  <a:srgbClr val="0365C0"/>
                </a:solidFill>
                <a:latin typeface="Consolas" panose="020B0609020204030204" pitchFamily="49" charset="0"/>
                <a:ea typeface="Courier New"/>
                <a:cs typeface="Consolas" panose="020B0609020204030204" pitchFamily="49" charset="0"/>
                <a:sym typeface="Courier New"/>
              </a:rPr>
              <a:t>data,</a:t>
            </a:r>
            <a:r>
              <a:rPr lang="en-US" sz="3200" dirty="0">
                <a:solidFill>
                  <a:srgbClr val="9BBB59"/>
                </a:solidFill>
                <a:latin typeface="Consolas" panose="020B0609020204030204" pitchFamily="49" charset="0"/>
                <a:ea typeface="Courier New"/>
                <a:cs typeface="Consolas" panose="020B0609020204030204" pitchFamily="49" charset="0"/>
                <a:sym typeface="Courier New"/>
              </a:rPr>
              <a:t>... </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6" name="Google Shape;172;p20"/>
          <p:cNvSpPr/>
          <p:nvPr/>
        </p:nvSpPr>
        <p:spPr>
          <a:xfrm>
            <a:off x="4867705" y="2926883"/>
            <a:ext cx="3840689" cy="2153752"/>
          </a:xfrm>
          <a:custGeom>
            <a:avLst/>
            <a:gdLst>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603384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66067 h 3683787"/>
              <a:gd name="connsiteX1" fmla="*/ 356337 w 7169284"/>
              <a:gd name="connsiteY1" fmla="*/ 1066067 h 3683787"/>
              <a:gd name="connsiteX2" fmla="*/ 307986 w 7169284"/>
              <a:gd name="connsiteY2" fmla="*/ 1069320 h 3683787"/>
              <a:gd name="connsiteX3" fmla="*/ 261611 w 7169284"/>
              <a:gd name="connsiteY3" fmla="*/ 1078796 h 3683787"/>
              <a:gd name="connsiteX4" fmla="*/ 217637 w 7169284"/>
              <a:gd name="connsiteY4" fmla="*/ 1094070 h 3683787"/>
              <a:gd name="connsiteX5" fmla="*/ 176489 w 7169284"/>
              <a:gd name="connsiteY5" fmla="*/ 1114718 h 3683787"/>
              <a:gd name="connsiteX6" fmla="*/ 138592 w 7169284"/>
              <a:gd name="connsiteY6" fmla="*/ 1140316 h 3683787"/>
              <a:gd name="connsiteX7" fmla="*/ 104371 w 7169284"/>
              <a:gd name="connsiteY7" fmla="*/ 1170438 h 3683787"/>
              <a:gd name="connsiteX8" fmla="*/ 74249 w 7169284"/>
              <a:gd name="connsiteY8" fmla="*/ 1204659 h 3683787"/>
              <a:gd name="connsiteX9" fmla="*/ 48651 w 7169284"/>
              <a:gd name="connsiteY9" fmla="*/ 1242556 h 3683787"/>
              <a:gd name="connsiteX10" fmla="*/ 28003 w 7169284"/>
              <a:gd name="connsiteY10" fmla="*/ 1283704 h 3683787"/>
              <a:gd name="connsiteX11" fmla="*/ 12729 w 7169284"/>
              <a:gd name="connsiteY11" fmla="*/ 1327678 h 3683787"/>
              <a:gd name="connsiteX12" fmla="*/ 3253 w 7169284"/>
              <a:gd name="connsiteY12" fmla="*/ 1374053 h 3683787"/>
              <a:gd name="connsiteX13" fmla="*/ 0 w 7169284"/>
              <a:gd name="connsiteY13" fmla="*/ 1422404 h 3683787"/>
              <a:gd name="connsiteX14" fmla="*/ 0 w 7169284"/>
              <a:gd name="connsiteY14" fmla="*/ 3327451 h 3683787"/>
              <a:gd name="connsiteX15" fmla="*/ 3253 w 7169284"/>
              <a:gd name="connsiteY15" fmla="*/ 3375803 h 3683787"/>
              <a:gd name="connsiteX16" fmla="*/ 12729 w 7169284"/>
              <a:gd name="connsiteY16" fmla="*/ 3422178 h 3683787"/>
              <a:gd name="connsiteX17" fmla="*/ 28003 w 7169284"/>
              <a:gd name="connsiteY17" fmla="*/ 3466151 h 3683787"/>
              <a:gd name="connsiteX18" fmla="*/ 48651 w 7169284"/>
              <a:gd name="connsiteY18" fmla="*/ 3507299 h 3683787"/>
              <a:gd name="connsiteX19" fmla="*/ 74249 w 7169284"/>
              <a:gd name="connsiteY19" fmla="*/ 3545196 h 3683787"/>
              <a:gd name="connsiteX20" fmla="*/ 104371 w 7169284"/>
              <a:gd name="connsiteY20" fmla="*/ 3579417 h 3683787"/>
              <a:gd name="connsiteX21" fmla="*/ 138592 w 7169284"/>
              <a:gd name="connsiteY21" fmla="*/ 3609539 h 3683787"/>
              <a:gd name="connsiteX22" fmla="*/ 176489 w 7169284"/>
              <a:gd name="connsiteY22" fmla="*/ 3635136 h 3683787"/>
              <a:gd name="connsiteX23" fmla="*/ 217637 w 7169284"/>
              <a:gd name="connsiteY23" fmla="*/ 3655784 h 3683787"/>
              <a:gd name="connsiteX24" fmla="*/ 261611 w 7169284"/>
              <a:gd name="connsiteY24" fmla="*/ 3671059 h 3683787"/>
              <a:gd name="connsiteX25" fmla="*/ 307986 w 7169284"/>
              <a:gd name="connsiteY25" fmla="*/ 3680535 h 3683787"/>
              <a:gd name="connsiteX26" fmla="*/ 356337 w 7169284"/>
              <a:gd name="connsiteY26" fmla="*/ 3683788 h 3683787"/>
              <a:gd name="connsiteX27" fmla="*/ 6812950 w 7169284"/>
              <a:gd name="connsiteY27" fmla="*/ 3683788 h 3683787"/>
              <a:gd name="connsiteX28" fmla="*/ 6861301 w 7169284"/>
              <a:gd name="connsiteY28" fmla="*/ 3680535 h 3683787"/>
              <a:gd name="connsiteX29" fmla="*/ 6907675 w 7169284"/>
              <a:gd name="connsiteY29" fmla="*/ 3671059 h 3683787"/>
              <a:gd name="connsiteX30" fmla="*/ 6951648 w 7169284"/>
              <a:gd name="connsiteY30" fmla="*/ 3655784 h 3683787"/>
              <a:gd name="connsiteX31" fmla="*/ 6992795 w 7169284"/>
              <a:gd name="connsiteY31" fmla="*/ 3635136 h 3683787"/>
              <a:gd name="connsiteX32" fmla="*/ 7030692 w 7169284"/>
              <a:gd name="connsiteY32" fmla="*/ 3609539 h 3683787"/>
              <a:gd name="connsiteX33" fmla="*/ 7064914 w 7169284"/>
              <a:gd name="connsiteY33" fmla="*/ 3579417 h 3683787"/>
              <a:gd name="connsiteX34" fmla="*/ 7095036 w 7169284"/>
              <a:gd name="connsiteY34" fmla="*/ 3545196 h 3683787"/>
              <a:gd name="connsiteX35" fmla="*/ 7120633 w 7169284"/>
              <a:gd name="connsiteY35" fmla="*/ 3507299 h 3683787"/>
              <a:gd name="connsiteX36" fmla="*/ 7141281 w 7169284"/>
              <a:gd name="connsiteY36" fmla="*/ 3466151 h 3683787"/>
              <a:gd name="connsiteX37" fmla="*/ 7156556 w 7169284"/>
              <a:gd name="connsiteY37" fmla="*/ 3422178 h 3683787"/>
              <a:gd name="connsiteX38" fmla="*/ 7166032 w 7169284"/>
              <a:gd name="connsiteY38" fmla="*/ 3375803 h 3683787"/>
              <a:gd name="connsiteX39" fmla="*/ 7169285 w 7169284"/>
              <a:gd name="connsiteY39" fmla="*/ 3327451 h 3683787"/>
              <a:gd name="connsiteX40" fmla="*/ 7169285 w 7169284"/>
              <a:gd name="connsiteY40" fmla="*/ 1422404 h 3683787"/>
              <a:gd name="connsiteX41" fmla="*/ 7166032 w 7169284"/>
              <a:gd name="connsiteY41" fmla="*/ 1374053 h 3683787"/>
              <a:gd name="connsiteX42" fmla="*/ 7156556 w 7169284"/>
              <a:gd name="connsiteY42" fmla="*/ 1327678 h 3683787"/>
              <a:gd name="connsiteX43" fmla="*/ 7141281 w 7169284"/>
              <a:gd name="connsiteY43" fmla="*/ 1283704 h 3683787"/>
              <a:gd name="connsiteX44" fmla="*/ 7120633 w 7169284"/>
              <a:gd name="connsiteY44" fmla="*/ 1242556 h 3683787"/>
              <a:gd name="connsiteX45" fmla="*/ 7095036 w 7169284"/>
              <a:gd name="connsiteY45" fmla="*/ 1204659 h 3683787"/>
              <a:gd name="connsiteX46" fmla="*/ 7064914 w 7169284"/>
              <a:gd name="connsiteY46" fmla="*/ 1170438 h 3683787"/>
              <a:gd name="connsiteX47" fmla="*/ 7030692 w 7169284"/>
              <a:gd name="connsiteY47" fmla="*/ 1140316 h 3683787"/>
              <a:gd name="connsiteX48" fmla="*/ 6992795 w 7169284"/>
              <a:gd name="connsiteY48" fmla="*/ 1114718 h 3683787"/>
              <a:gd name="connsiteX49" fmla="*/ 6951648 w 7169284"/>
              <a:gd name="connsiteY49" fmla="*/ 1094070 h 3683787"/>
              <a:gd name="connsiteX50" fmla="*/ 6907675 w 7169284"/>
              <a:gd name="connsiteY50" fmla="*/ 1078796 h 3683787"/>
              <a:gd name="connsiteX51" fmla="*/ 6861301 w 7169284"/>
              <a:gd name="connsiteY51" fmla="*/ 1069320 h 3683787"/>
              <a:gd name="connsiteX52" fmla="*/ 6812950 w 7169284"/>
              <a:gd name="connsiteY52" fmla="*/ 1066067 h 3683787"/>
              <a:gd name="connsiteX0" fmla="*/ 708093 w 7169284"/>
              <a:gd name="connsiteY0" fmla="*/ 0 h 3683787"/>
              <a:gd name="connsiteX1" fmla="*/ 603384 w 7169284"/>
              <a:gd name="connsiteY1" fmla="*/ 1066067 h 3683787"/>
              <a:gd name="connsiteX2" fmla="*/ 2993816 w 7169284"/>
              <a:gd name="connsiteY2" fmla="*/ 1082813 h 3683787"/>
              <a:gd name="connsiteX3" fmla="*/ 708093 w 7169284"/>
              <a:gd name="connsiteY3" fmla="*/ 0 h 3683787"/>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1836130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99560 h 3717280"/>
              <a:gd name="connsiteX1" fmla="*/ 356337 w 7169284"/>
              <a:gd name="connsiteY1" fmla="*/ 1099560 h 3717280"/>
              <a:gd name="connsiteX2" fmla="*/ 307986 w 7169284"/>
              <a:gd name="connsiteY2" fmla="*/ 1102813 h 3717280"/>
              <a:gd name="connsiteX3" fmla="*/ 261611 w 7169284"/>
              <a:gd name="connsiteY3" fmla="*/ 1112289 h 3717280"/>
              <a:gd name="connsiteX4" fmla="*/ 217637 w 7169284"/>
              <a:gd name="connsiteY4" fmla="*/ 1127563 h 3717280"/>
              <a:gd name="connsiteX5" fmla="*/ 176489 w 7169284"/>
              <a:gd name="connsiteY5" fmla="*/ 1148211 h 3717280"/>
              <a:gd name="connsiteX6" fmla="*/ 138592 w 7169284"/>
              <a:gd name="connsiteY6" fmla="*/ 1173809 h 3717280"/>
              <a:gd name="connsiteX7" fmla="*/ 104371 w 7169284"/>
              <a:gd name="connsiteY7" fmla="*/ 1203931 h 3717280"/>
              <a:gd name="connsiteX8" fmla="*/ 74249 w 7169284"/>
              <a:gd name="connsiteY8" fmla="*/ 1238152 h 3717280"/>
              <a:gd name="connsiteX9" fmla="*/ 48651 w 7169284"/>
              <a:gd name="connsiteY9" fmla="*/ 1276049 h 3717280"/>
              <a:gd name="connsiteX10" fmla="*/ 28003 w 7169284"/>
              <a:gd name="connsiteY10" fmla="*/ 1317197 h 3717280"/>
              <a:gd name="connsiteX11" fmla="*/ 12729 w 7169284"/>
              <a:gd name="connsiteY11" fmla="*/ 1361171 h 3717280"/>
              <a:gd name="connsiteX12" fmla="*/ 3253 w 7169284"/>
              <a:gd name="connsiteY12" fmla="*/ 1407546 h 3717280"/>
              <a:gd name="connsiteX13" fmla="*/ 0 w 7169284"/>
              <a:gd name="connsiteY13" fmla="*/ 1455897 h 3717280"/>
              <a:gd name="connsiteX14" fmla="*/ 0 w 7169284"/>
              <a:gd name="connsiteY14" fmla="*/ 3360944 h 3717280"/>
              <a:gd name="connsiteX15" fmla="*/ 3253 w 7169284"/>
              <a:gd name="connsiteY15" fmla="*/ 3409296 h 3717280"/>
              <a:gd name="connsiteX16" fmla="*/ 12729 w 7169284"/>
              <a:gd name="connsiteY16" fmla="*/ 3455671 h 3717280"/>
              <a:gd name="connsiteX17" fmla="*/ 28003 w 7169284"/>
              <a:gd name="connsiteY17" fmla="*/ 3499644 h 3717280"/>
              <a:gd name="connsiteX18" fmla="*/ 48651 w 7169284"/>
              <a:gd name="connsiteY18" fmla="*/ 3540792 h 3717280"/>
              <a:gd name="connsiteX19" fmla="*/ 74249 w 7169284"/>
              <a:gd name="connsiteY19" fmla="*/ 3578689 h 3717280"/>
              <a:gd name="connsiteX20" fmla="*/ 104371 w 7169284"/>
              <a:gd name="connsiteY20" fmla="*/ 3612910 h 3717280"/>
              <a:gd name="connsiteX21" fmla="*/ 138592 w 7169284"/>
              <a:gd name="connsiteY21" fmla="*/ 3643032 h 3717280"/>
              <a:gd name="connsiteX22" fmla="*/ 176489 w 7169284"/>
              <a:gd name="connsiteY22" fmla="*/ 3668629 h 3717280"/>
              <a:gd name="connsiteX23" fmla="*/ 217637 w 7169284"/>
              <a:gd name="connsiteY23" fmla="*/ 3689277 h 3717280"/>
              <a:gd name="connsiteX24" fmla="*/ 261611 w 7169284"/>
              <a:gd name="connsiteY24" fmla="*/ 3704552 h 3717280"/>
              <a:gd name="connsiteX25" fmla="*/ 307986 w 7169284"/>
              <a:gd name="connsiteY25" fmla="*/ 3714028 h 3717280"/>
              <a:gd name="connsiteX26" fmla="*/ 356337 w 7169284"/>
              <a:gd name="connsiteY26" fmla="*/ 3717281 h 3717280"/>
              <a:gd name="connsiteX27" fmla="*/ 6812950 w 7169284"/>
              <a:gd name="connsiteY27" fmla="*/ 3717281 h 3717280"/>
              <a:gd name="connsiteX28" fmla="*/ 6861301 w 7169284"/>
              <a:gd name="connsiteY28" fmla="*/ 3714028 h 3717280"/>
              <a:gd name="connsiteX29" fmla="*/ 6907675 w 7169284"/>
              <a:gd name="connsiteY29" fmla="*/ 3704552 h 3717280"/>
              <a:gd name="connsiteX30" fmla="*/ 6951648 w 7169284"/>
              <a:gd name="connsiteY30" fmla="*/ 3689277 h 3717280"/>
              <a:gd name="connsiteX31" fmla="*/ 6992795 w 7169284"/>
              <a:gd name="connsiteY31" fmla="*/ 3668629 h 3717280"/>
              <a:gd name="connsiteX32" fmla="*/ 7030692 w 7169284"/>
              <a:gd name="connsiteY32" fmla="*/ 3643032 h 3717280"/>
              <a:gd name="connsiteX33" fmla="*/ 7064914 w 7169284"/>
              <a:gd name="connsiteY33" fmla="*/ 3612910 h 3717280"/>
              <a:gd name="connsiteX34" fmla="*/ 7095036 w 7169284"/>
              <a:gd name="connsiteY34" fmla="*/ 3578689 h 3717280"/>
              <a:gd name="connsiteX35" fmla="*/ 7120633 w 7169284"/>
              <a:gd name="connsiteY35" fmla="*/ 3540792 h 3717280"/>
              <a:gd name="connsiteX36" fmla="*/ 7141281 w 7169284"/>
              <a:gd name="connsiteY36" fmla="*/ 3499644 h 3717280"/>
              <a:gd name="connsiteX37" fmla="*/ 7156556 w 7169284"/>
              <a:gd name="connsiteY37" fmla="*/ 3455671 h 3717280"/>
              <a:gd name="connsiteX38" fmla="*/ 7166032 w 7169284"/>
              <a:gd name="connsiteY38" fmla="*/ 3409296 h 3717280"/>
              <a:gd name="connsiteX39" fmla="*/ 7169285 w 7169284"/>
              <a:gd name="connsiteY39" fmla="*/ 3360944 h 3717280"/>
              <a:gd name="connsiteX40" fmla="*/ 7169285 w 7169284"/>
              <a:gd name="connsiteY40" fmla="*/ 1455897 h 3717280"/>
              <a:gd name="connsiteX41" fmla="*/ 7166032 w 7169284"/>
              <a:gd name="connsiteY41" fmla="*/ 1407546 h 3717280"/>
              <a:gd name="connsiteX42" fmla="*/ 7156556 w 7169284"/>
              <a:gd name="connsiteY42" fmla="*/ 1361171 h 3717280"/>
              <a:gd name="connsiteX43" fmla="*/ 7141281 w 7169284"/>
              <a:gd name="connsiteY43" fmla="*/ 1317197 h 3717280"/>
              <a:gd name="connsiteX44" fmla="*/ 7120633 w 7169284"/>
              <a:gd name="connsiteY44" fmla="*/ 1276049 h 3717280"/>
              <a:gd name="connsiteX45" fmla="*/ 7095036 w 7169284"/>
              <a:gd name="connsiteY45" fmla="*/ 1238152 h 3717280"/>
              <a:gd name="connsiteX46" fmla="*/ 7064914 w 7169284"/>
              <a:gd name="connsiteY46" fmla="*/ 1203931 h 3717280"/>
              <a:gd name="connsiteX47" fmla="*/ 7030692 w 7169284"/>
              <a:gd name="connsiteY47" fmla="*/ 1173809 h 3717280"/>
              <a:gd name="connsiteX48" fmla="*/ 6992795 w 7169284"/>
              <a:gd name="connsiteY48" fmla="*/ 1148211 h 3717280"/>
              <a:gd name="connsiteX49" fmla="*/ 6951648 w 7169284"/>
              <a:gd name="connsiteY49" fmla="*/ 1127563 h 3717280"/>
              <a:gd name="connsiteX50" fmla="*/ 6907675 w 7169284"/>
              <a:gd name="connsiteY50" fmla="*/ 1112289 h 3717280"/>
              <a:gd name="connsiteX51" fmla="*/ 6861301 w 7169284"/>
              <a:gd name="connsiteY51" fmla="*/ 1102813 h 3717280"/>
              <a:gd name="connsiteX52" fmla="*/ 6812950 w 7169284"/>
              <a:gd name="connsiteY52" fmla="*/ 1099560 h 3717280"/>
              <a:gd name="connsiteX0" fmla="*/ 2377043 w 7169284"/>
              <a:gd name="connsiteY0" fmla="*/ 0 h 3717280"/>
              <a:gd name="connsiteX1" fmla="*/ 1836130 w 7169284"/>
              <a:gd name="connsiteY1" fmla="*/ 1099560 h 3717280"/>
              <a:gd name="connsiteX2" fmla="*/ 2993816 w 7169284"/>
              <a:gd name="connsiteY2" fmla="*/ 1116306 h 3717280"/>
              <a:gd name="connsiteX3" fmla="*/ 2377043 w 7169284"/>
              <a:gd name="connsiteY3" fmla="*/ 0 h 3717280"/>
              <a:gd name="connsiteX0" fmla="*/ 6812950 w 7169286"/>
              <a:gd name="connsiteY0" fmla="*/ 1099560 h 3717282"/>
              <a:gd name="connsiteX1" fmla="*/ 356337 w 7169286"/>
              <a:gd name="connsiteY1" fmla="*/ 1099560 h 3717282"/>
              <a:gd name="connsiteX2" fmla="*/ 307986 w 7169286"/>
              <a:gd name="connsiteY2" fmla="*/ 1102813 h 3717282"/>
              <a:gd name="connsiteX3" fmla="*/ 261611 w 7169286"/>
              <a:gd name="connsiteY3" fmla="*/ 1112289 h 3717282"/>
              <a:gd name="connsiteX4" fmla="*/ 217637 w 7169286"/>
              <a:gd name="connsiteY4" fmla="*/ 1127563 h 3717282"/>
              <a:gd name="connsiteX5" fmla="*/ 176489 w 7169286"/>
              <a:gd name="connsiteY5" fmla="*/ 1148211 h 3717282"/>
              <a:gd name="connsiteX6" fmla="*/ 138592 w 7169286"/>
              <a:gd name="connsiteY6" fmla="*/ 1173809 h 3717282"/>
              <a:gd name="connsiteX7" fmla="*/ 104371 w 7169286"/>
              <a:gd name="connsiteY7" fmla="*/ 1203931 h 3717282"/>
              <a:gd name="connsiteX8" fmla="*/ 74249 w 7169286"/>
              <a:gd name="connsiteY8" fmla="*/ 1238152 h 3717282"/>
              <a:gd name="connsiteX9" fmla="*/ 48651 w 7169286"/>
              <a:gd name="connsiteY9" fmla="*/ 1276049 h 3717282"/>
              <a:gd name="connsiteX10" fmla="*/ 28003 w 7169286"/>
              <a:gd name="connsiteY10" fmla="*/ 1317197 h 3717282"/>
              <a:gd name="connsiteX11" fmla="*/ 12729 w 7169286"/>
              <a:gd name="connsiteY11" fmla="*/ 1361171 h 3717282"/>
              <a:gd name="connsiteX12" fmla="*/ 3253 w 7169286"/>
              <a:gd name="connsiteY12" fmla="*/ 1407546 h 3717282"/>
              <a:gd name="connsiteX13" fmla="*/ 0 w 7169286"/>
              <a:gd name="connsiteY13" fmla="*/ 1455897 h 3717282"/>
              <a:gd name="connsiteX14" fmla="*/ 0 w 7169286"/>
              <a:gd name="connsiteY14" fmla="*/ 3360944 h 3717282"/>
              <a:gd name="connsiteX15" fmla="*/ 3253 w 7169286"/>
              <a:gd name="connsiteY15" fmla="*/ 3409296 h 3717282"/>
              <a:gd name="connsiteX16" fmla="*/ 12729 w 7169286"/>
              <a:gd name="connsiteY16" fmla="*/ 3455671 h 3717282"/>
              <a:gd name="connsiteX17" fmla="*/ 28003 w 7169286"/>
              <a:gd name="connsiteY17" fmla="*/ 3499644 h 3717282"/>
              <a:gd name="connsiteX18" fmla="*/ 48651 w 7169286"/>
              <a:gd name="connsiteY18" fmla="*/ 3540792 h 3717282"/>
              <a:gd name="connsiteX19" fmla="*/ 74249 w 7169286"/>
              <a:gd name="connsiteY19" fmla="*/ 3578689 h 3717282"/>
              <a:gd name="connsiteX20" fmla="*/ 104371 w 7169286"/>
              <a:gd name="connsiteY20" fmla="*/ 3612910 h 3717282"/>
              <a:gd name="connsiteX21" fmla="*/ 138592 w 7169286"/>
              <a:gd name="connsiteY21" fmla="*/ 3643032 h 3717282"/>
              <a:gd name="connsiteX22" fmla="*/ 176489 w 7169286"/>
              <a:gd name="connsiteY22" fmla="*/ 3668629 h 3717282"/>
              <a:gd name="connsiteX23" fmla="*/ 217637 w 7169286"/>
              <a:gd name="connsiteY23" fmla="*/ 3689277 h 3717282"/>
              <a:gd name="connsiteX24" fmla="*/ 261611 w 7169286"/>
              <a:gd name="connsiteY24" fmla="*/ 3704552 h 3717282"/>
              <a:gd name="connsiteX25" fmla="*/ 307986 w 7169286"/>
              <a:gd name="connsiteY25" fmla="*/ 3714028 h 3717282"/>
              <a:gd name="connsiteX26" fmla="*/ 356337 w 7169286"/>
              <a:gd name="connsiteY26" fmla="*/ 3717281 h 3717282"/>
              <a:gd name="connsiteX27" fmla="*/ 6812950 w 7169286"/>
              <a:gd name="connsiteY27" fmla="*/ 3717281 h 3717282"/>
              <a:gd name="connsiteX28" fmla="*/ 6861301 w 7169286"/>
              <a:gd name="connsiteY28" fmla="*/ 3714028 h 3717282"/>
              <a:gd name="connsiteX29" fmla="*/ 6907675 w 7169286"/>
              <a:gd name="connsiteY29" fmla="*/ 3704552 h 3717282"/>
              <a:gd name="connsiteX30" fmla="*/ 6951648 w 7169286"/>
              <a:gd name="connsiteY30" fmla="*/ 3689277 h 3717282"/>
              <a:gd name="connsiteX31" fmla="*/ 6992795 w 7169286"/>
              <a:gd name="connsiteY31" fmla="*/ 3668629 h 3717282"/>
              <a:gd name="connsiteX32" fmla="*/ 7030692 w 7169286"/>
              <a:gd name="connsiteY32" fmla="*/ 3643032 h 3717282"/>
              <a:gd name="connsiteX33" fmla="*/ 7064914 w 7169286"/>
              <a:gd name="connsiteY33" fmla="*/ 3612910 h 3717282"/>
              <a:gd name="connsiteX34" fmla="*/ 7095036 w 7169286"/>
              <a:gd name="connsiteY34" fmla="*/ 3578689 h 3717282"/>
              <a:gd name="connsiteX35" fmla="*/ 7120633 w 7169286"/>
              <a:gd name="connsiteY35" fmla="*/ 3540792 h 3717282"/>
              <a:gd name="connsiteX36" fmla="*/ 7141281 w 7169286"/>
              <a:gd name="connsiteY36" fmla="*/ 3499644 h 3717282"/>
              <a:gd name="connsiteX37" fmla="*/ 7156556 w 7169286"/>
              <a:gd name="connsiteY37" fmla="*/ 3455671 h 3717282"/>
              <a:gd name="connsiteX38" fmla="*/ 7166032 w 7169286"/>
              <a:gd name="connsiteY38" fmla="*/ 3409296 h 3717282"/>
              <a:gd name="connsiteX39" fmla="*/ 7169285 w 7169286"/>
              <a:gd name="connsiteY39" fmla="*/ 3360944 h 3717282"/>
              <a:gd name="connsiteX40" fmla="*/ 7169285 w 7169286"/>
              <a:gd name="connsiteY40" fmla="*/ 1455897 h 3717282"/>
              <a:gd name="connsiteX41" fmla="*/ 7166032 w 7169286"/>
              <a:gd name="connsiteY41" fmla="*/ 1407546 h 3717282"/>
              <a:gd name="connsiteX42" fmla="*/ 7156556 w 7169286"/>
              <a:gd name="connsiteY42" fmla="*/ 1361171 h 3717282"/>
              <a:gd name="connsiteX43" fmla="*/ 7141281 w 7169286"/>
              <a:gd name="connsiteY43" fmla="*/ 1317197 h 3717282"/>
              <a:gd name="connsiteX44" fmla="*/ 7120633 w 7169286"/>
              <a:gd name="connsiteY44" fmla="*/ 1276049 h 3717282"/>
              <a:gd name="connsiteX45" fmla="*/ 7095036 w 7169286"/>
              <a:gd name="connsiteY45" fmla="*/ 1238152 h 3717282"/>
              <a:gd name="connsiteX46" fmla="*/ 7064914 w 7169286"/>
              <a:gd name="connsiteY46" fmla="*/ 1203931 h 3717282"/>
              <a:gd name="connsiteX47" fmla="*/ 7030692 w 7169286"/>
              <a:gd name="connsiteY47" fmla="*/ 1173809 h 3717282"/>
              <a:gd name="connsiteX48" fmla="*/ 6992795 w 7169286"/>
              <a:gd name="connsiteY48" fmla="*/ 1148211 h 3717282"/>
              <a:gd name="connsiteX49" fmla="*/ 6951648 w 7169286"/>
              <a:gd name="connsiteY49" fmla="*/ 1127563 h 3717282"/>
              <a:gd name="connsiteX50" fmla="*/ 6907675 w 7169286"/>
              <a:gd name="connsiteY50" fmla="*/ 1112289 h 3717282"/>
              <a:gd name="connsiteX51" fmla="*/ 6861301 w 7169286"/>
              <a:gd name="connsiteY51" fmla="*/ 1102813 h 3717282"/>
              <a:gd name="connsiteX52" fmla="*/ 6812950 w 7169286"/>
              <a:gd name="connsiteY52" fmla="*/ 1099560 h 3717282"/>
              <a:gd name="connsiteX0" fmla="*/ 2377043 w 7169286"/>
              <a:gd name="connsiteY0" fmla="*/ 0 h 3717282"/>
              <a:gd name="connsiteX1" fmla="*/ 2348194 w 7169286"/>
              <a:gd name="connsiteY1" fmla="*/ 1116306 h 3717282"/>
              <a:gd name="connsiteX2" fmla="*/ 2993816 w 7169286"/>
              <a:gd name="connsiteY2" fmla="*/ 1116306 h 3717282"/>
              <a:gd name="connsiteX3" fmla="*/ 2377043 w 7169286"/>
              <a:gd name="connsiteY3" fmla="*/ 0 h 3717282"/>
              <a:gd name="connsiteX0" fmla="*/ 6812950 w 7169284"/>
              <a:gd name="connsiteY0" fmla="*/ 1082814 h 3700534"/>
              <a:gd name="connsiteX1" fmla="*/ 356337 w 7169284"/>
              <a:gd name="connsiteY1" fmla="*/ 1082814 h 3700534"/>
              <a:gd name="connsiteX2" fmla="*/ 307986 w 7169284"/>
              <a:gd name="connsiteY2" fmla="*/ 1086067 h 3700534"/>
              <a:gd name="connsiteX3" fmla="*/ 261611 w 7169284"/>
              <a:gd name="connsiteY3" fmla="*/ 1095543 h 3700534"/>
              <a:gd name="connsiteX4" fmla="*/ 217637 w 7169284"/>
              <a:gd name="connsiteY4" fmla="*/ 1110817 h 3700534"/>
              <a:gd name="connsiteX5" fmla="*/ 176489 w 7169284"/>
              <a:gd name="connsiteY5" fmla="*/ 1131465 h 3700534"/>
              <a:gd name="connsiteX6" fmla="*/ 138592 w 7169284"/>
              <a:gd name="connsiteY6" fmla="*/ 1157063 h 3700534"/>
              <a:gd name="connsiteX7" fmla="*/ 104371 w 7169284"/>
              <a:gd name="connsiteY7" fmla="*/ 1187185 h 3700534"/>
              <a:gd name="connsiteX8" fmla="*/ 74249 w 7169284"/>
              <a:gd name="connsiteY8" fmla="*/ 1221406 h 3700534"/>
              <a:gd name="connsiteX9" fmla="*/ 48651 w 7169284"/>
              <a:gd name="connsiteY9" fmla="*/ 1259303 h 3700534"/>
              <a:gd name="connsiteX10" fmla="*/ 28003 w 7169284"/>
              <a:gd name="connsiteY10" fmla="*/ 1300451 h 3700534"/>
              <a:gd name="connsiteX11" fmla="*/ 12729 w 7169284"/>
              <a:gd name="connsiteY11" fmla="*/ 1344425 h 3700534"/>
              <a:gd name="connsiteX12" fmla="*/ 3253 w 7169284"/>
              <a:gd name="connsiteY12" fmla="*/ 1390800 h 3700534"/>
              <a:gd name="connsiteX13" fmla="*/ 0 w 7169284"/>
              <a:gd name="connsiteY13" fmla="*/ 1439151 h 3700534"/>
              <a:gd name="connsiteX14" fmla="*/ 0 w 7169284"/>
              <a:gd name="connsiteY14" fmla="*/ 3344198 h 3700534"/>
              <a:gd name="connsiteX15" fmla="*/ 3253 w 7169284"/>
              <a:gd name="connsiteY15" fmla="*/ 3392550 h 3700534"/>
              <a:gd name="connsiteX16" fmla="*/ 12729 w 7169284"/>
              <a:gd name="connsiteY16" fmla="*/ 3438925 h 3700534"/>
              <a:gd name="connsiteX17" fmla="*/ 28003 w 7169284"/>
              <a:gd name="connsiteY17" fmla="*/ 3482898 h 3700534"/>
              <a:gd name="connsiteX18" fmla="*/ 48651 w 7169284"/>
              <a:gd name="connsiteY18" fmla="*/ 3524046 h 3700534"/>
              <a:gd name="connsiteX19" fmla="*/ 74249 w 7169284"/>
              <a:gd name="connsiteY19" fmla="*/ 3561943 h 3700534"/>
              <a:gd name="connsiteX20" fmla="*/ 104371 w 7169284"/>
              <a:gd name="connsiteY20" fmla="*/ 3596164 h 3700534"/>
              <a:gd name="connsiteX21" fmla="*/ 138592 w 7169284"/>
              <a:gd name="connsiteY21" fmla="*/ 3626286 h 3700534"/>
              <a:gd name="connsiteX22" fmla="*/ 176489 w 7169284"/>
              <a:gd name="connsiteY22" fmla="*/ 3651883 h 3700534"/>
              <a:gd name="connsiteX23" fmla="*/ 217637 w 7169284"/>
              <a:gd name="connsiteY23" fmla="*/ 3672531 h 3700534"/>
              <a:gd name="connsiteX24" fmla="*/ 261611 w 7169284"/>
              <a:gd name="connsiteY24" fmla="*/ 3687806 h 3700534"/>
              <a:gd name="connsiteX25" fmla="*/ 307986 w 7169284"/>
              <a:gd name="connsiteY25" fmla="*/ 3697282 h 3700534"/>
              <a:gd name="connsiteX26" fmla="*/ 356337 w 7169284"/>
              <a:gd name="connsiteY26" fmla="*/ 3700535 h 3700534"/>
              <a:gd name="connsiteX27" fmla="*/ 6812950 w 7169284"/>
              <a:gd name="connsiteY27" fmla="*/ 3700535 h 3700534"/>
              <a:gd name="connsiteX28" fmla="*/ 6861301 w 7169284"/>
              <a:gd name="connsiteY28" fmla="*/ 3697282 h 3700534"/>
              <a:gd name="connsiteX29" fmla="*/ 6907675 w 7169284"/>
              <a:gd name="connsiteY29" fmla="*/ 3687806 h 3700534"/>
              <a:gd name="connsiteX30" fmla="*/ 6951648 w 7169284"/>
              <a:gd name="connsiteY30" fmla="*/ 3672531 h 3700534"/>
              <a:gd name="connsiteX31" fmla="*/ 6992795 w 7169284"/>
              <a:gd name="connsiteY31" fmla="*/ 3651883 h 3700534"/>
              <a:gd name="connsiteX32" fmla="*/ 7030692 w 7169284"/>
              <a:gd name="connsiteY32" fmla="*/ 3626286 h 3700534"/>
              <a:gd name="connsiteX33" fmla="*/ 7064914 w 7169284"/>
              <a:gd name="connsiteY33" fmla="*/ 3596164 h 3700534"/>
              <a:gd name="connsiteX34" fmla="*/ 7095036 w 7169284"/>
              <a:gd name="connsiteY34" fmla="*/ 3561943 h 3700534"/>
              <a:gd name="connsiteX35" fmla="*/ 7120633 w 7169284"/>
              <a:gd name="connsiteY35" fmla="*/ 3524046 h 3700534"/>
              <a:gd name="connsiteX36" fmla="*/ 7141281 w 7169284"/>
              <a:gd name="connsiteY36" fmla="*/ 3482898 h 3700534"/>
              <a:gd name="connsiteX37" fmla="*/ 7156556 w 7169284"/>
              <a:gd name="connsiteY37" fmla="*/ 3438925 h 3700534"/>
              <a:gd name="connsiteX38" fmla="*/ 7166032 w 7169284"/>
              <a:gd name="connsiteY38" fmla="*/ 3392550 h 3700534"/>
              <a:gd name="connsiteX39" fmla="*/ 7169285 w 7169284"/>
              <a:gd name="connsiteY39" fmla="*/ 3344198 h 3700534"/>
              <a:gd name="connsiteX40" fmla="*/ 7169285 w 7169284"/>
              <a:gd name="connsiteY40" fmla="*/ 1439151 h 3700534"/>
              <a:gd name="connsiteX41" fmla="*/ 7166032 w 7169284"/>
              <a:gd name="connsiteY41" fmla="*/ 1390800 h 3700534"/>
              <a:gd name="connsiteX42" fmla="*/ 7156556 w 7169284"/>
              <a:gd name="connsiteY42" fmla="*/ 1344425 h 3700534"/>
              <a:gd name="connsiteX43" fmla="*/ 7141281 w 7169284"/>
              <a:gd name="connsiteY43" fmla="*/ 1300451 h 3700534"/>
              <a:gd name="connsiteX44" fmla="*/ 7120633 w 7169284"/>
              <a:gd name="connsiteY44" fmla="*/ 1259303 h 3700534"/>
              <a:gd name="connsiteX45" fmla="*/ 7095036 w 7169284"/>
              <a:gd name="connsiteY45" fmla="*/ 1221406 h 3700534"/>
              <a:gd name="connsiteX46" fmla="*/ 7064914 w 7169284"/>
              <a:gd name="connsiteY46" fmla="*/ 1187185 h 3700534"/>
              <a:gd name="connsiteX47" fmla="*/ 7030692 w 7169284"/>
              <a:gd name="connsiteY47" fmla="*/ 1157063 h 3700534"/>
              <a:gd name="connsiteX48" fmla="*/ 6992795 w 7169284"/>
              <a:gd name="connsiteY48" fmla="*/ 1131465 h 3700534"/>
              <a:gd name="connsiteX49" fmla="*/ 6951648 w 7169284"/>
              <a:gd name="connsiteY49" fmla="*/ 1110817 h 3700534"/>
              <a:gd name="connsiteX50" fmla="*/ 6907675 w 7169284"/>
              <a:gd name="connsiteY50" fmla="*/ 1095543 h 3700534"/>
              <a:gd name="connsiteX51" fmla="*/ 6861301 w 7169284"/>
              <a:gd name="connsiteY51" fmla="*/ 1086067 h 3700534"/>
              <a:gd name="connsiteX52" fmla="*/ 6812950 w 7169284"/>
              <a:gd name="connsiteY52" fmla="*/ 1082814 h 3700534"/>
              <a:gd name="connsiteX0" fmla="*/ 2092563 w 7169284"/>
              <a:gd name="connsiteY0" fmla="*/ 0 h 3700534"/>
              <a:gd name="connsiteX1" fmla="*/ 2348194 w 7169284"/>
              <a:gd name="connsiteY1" fmla="*/ 1099560 h 3700534"/>
              <a:gd name="connsiteX2" fmla="*/ 2993816 w 7169284"/>
              <a:gd name="connsiteY2" fmla="*/ 1099560 h 3700534"/>
              <a:gd name="connsiteX3" fmla="*/ 2092563 w 7169284"/>
              <a:gd name="connsiteY3" fmla="*/ 0 h 3700534"/>
              <a:gd name="connsiteX0" fmla="*/ 6812950 w 7169286"/>
              <a:gd name="connsiteY0" fmla="*/ 1220972 h 3838694"/>
              <a:gd name="connsiteX1" fmla="*/ 356337 w 7169286"/>
              <a:gd name="connsiteY1" fmla="*/ 1220972 h 3838694"/>
              <a:gd name="connsiteX2" fmla="*/ 307986 w 7169286"/>
              <a:gd name="connsiteY2" fmla="*/ 1224225 h 3838694"/>
              <a:gd name="connsiteX3" fmla="*/ 261611 w 7169286"/>
              <a:gd name="connsiteY3" fmla="*/ 1233701 h 3838694"/>
              <a:gd name="connsiteX4" fmla="*/ 217637 w 7169286"/>
              <a:gd name="connsiteY4" fmla="*/ 1248975 h 3838694"/>
              <a:gd name="connsiteX5" fmla="*/ 176489 w 7169286"/>
              <a:gd name="connsiteY5" fmla="*/ 1269623 h 3838694"/>
              <a:gd name="connsiteX6" fmla="*/ 138592 w 7169286"/>
              <a:gd name="connsiteY6" fmla="*/ 1295221 h 3838694"/>
              <a:gd name="connsiteX7" fmla="*/ 104371 w 7169286"/>
              <a:gd name="connsiteY7" fmla="*/ 1325343 h 3838694"/>
              <a:gd name="connsiteX8" fmla="*/ 74249 w 7169286"/>
              <a:gd name="connsiteY8" fmla="*/ 1359564 h 3838694"/>
              <a:gd name="connsiteX9" fmla="*/ 48651 w 7169286"/>
              <a:gd name="connsiteY9" fmla="*/ 1397461 h 3838694"/>
              <a:gd name="connsiteX10" fmla="*/ 28003 w 7169286"/>
              <a:gd name="connsiteY10" fmla="*/ 1438609 h 3838694"/>
              <a:gd name="connsiteX11" fmla="*/ 12729 w 7169286"/>
              <a:gd name="connsiteY11" fmla="*/ 1482583 h 3838694"/>
              <a:gd name="connsiteX12" fmla="*/ 3253 w 7169286"/>
              <a:gd name="connsiteY12" fmla="*/ 1528958 h 3838694"/>
              <a:gd name="connsiteX13" fmla="*/ 0 w 7169286"/>
              <a:gd name="connsiteY13" fmla="*/ 1577309 h 3838694"/>
              <a:gd name="connsiteX14" fmla="*/ 0 w 7169286"/>
              <a:gd name="connsiteY14" fmla="*/ 3482356 h 3838694"/>
              <a:gd name="connsiteX15" fmla="*/ 3253 w 7169286"/>
              <a:gd name="connsiteY15" fmla="*/ 3530708 h 3838694"/>
              <a:gd name="connsiteX16" fmla="*/ 12729 w 7169286"/>
              <a:gd name="connsiteY16" fmla="*/ 3577083 h 3838694"/>
              <a:gd name="connsiteX17" fmla="*/ 28003 w 7169286"/>
              <a:gd name="connsiteY17" fmla="*/ 3621056 h 3838694"/>
              <a:gd name="connsiteX18" fmla="*/ 48651 w 7169286"/>
              <a:gd name="connsiteY18" fmla="*/ 3662204 h 3838694"/>
              <a:gd name="connsiteX19" fmla="*/ 74249 w 7169286"/>
              <a:gd name="connsiteY19" fmla="*/ 3700101 h 3838694"/>
              <a:gd name="connsiteX20" fmla="*/ 104371 w 7169286"/>
              <a:gd name="connsiteY20" fmla="*/ 3734322 h 3838694"/>
              <a:gd name="connsiteX21" fmla="*/ 138592 w 7169286"/>
              <a:gd name="connsiteY21" fmla="*/ 3764444 h 3838694"/>
              <a:gd name="connsiteX22" fmla="*/ 176489 w 7169286"/>
              <a:gd name="connsiteY22" fmla="*/ 3790041 h 3838694"/>
              <a:gd name="connsiteX23" fmla="*/ 217637 w 7169286"/>
              <a:gd name="connsiteY23" fmla="*/ 3810689 h 3838694"/>
              <a:gd name="connsiteX24" fmla="*/ 261611 w 7169286"/>
              <a:gd name="connsiteY24" fmla="*/ 3825964 h 3838694"/>
              <a:gd name="connsiteX25" fmla="*/ 307986 w 7169286"/>
              <a:gd name="connsiteY25" fmla="*/ 3835440 h 3838694"/>
              <a:gd name="connsiteX26" fmla="*/ 356337 w 7169286"/>
              <a:gd name="connsiteY26" fmla="*/ 3838693 h 3838694"/>
              <a:gd name="connsiteX27" fmla="*/ 6812950 w 7169286"/>
              <a:gd name="connsiteY27" fmla="*/ 3838693 h 3838694"/>
              <a:gd name="connsiteX28" fmla="*/ 6861301 w 7169286"/>
              <a:gd name="connsiteY28" fmla="*/ 3835440 h 3838694"/>
              <a:gd name="connsiteX29" fmla="*/ 6907675 w 7169286"/>
              <a:gd name="connsiteY29" fmla="*/ 3825964 h 3838694"/>
              <a:gd name="connsiteX30" fmla="*/ 6951648 w 7169286"/>
              <a:gd name="connsiteY30" fmla="*/ 3810689 h 3838694"/>
              <a:gd name="connsiteX31" fmla="*/ 6992795 w 7169286"/>
              <a:gd name="connsiteY31" fmla="*/ 3790041 h 3838694"/>
              <a:gd name="connsiteX32" fmla="*/ 7030692 w 7169286"/>
              <a:gd name="connsiteY32" fmla="*/ 3764444 h 3838694"/>
              <a:gd name="connsiteX33" fmla="*/ 7064914 w 7169286"/>
              <a:gd name="connsiteY33" fmla="*/ 3734322 h 3838694"/>
              <a:gd name="connsiteX34" fmla="*/ 7095036 w 7169286"/>
              <a:gd name="connsiteY34" fmla="*/ 3700101 h 3838694"/>
              <a:gd name="connsiteX35" fmla="*/ 7120633 w 7169286"/>
              <a:gd name="connsiteY35" fmla="*/ 3662204 h 3838694"/>
              <a:gd name="connsiteX36" fmla="*/ 7141281 w 7169286"/>
              <a:gd name="connsiteY36" fmla="*/ 3621056 h 3838694"/>
              <a:gd name="connsiteX37" fmla="*/ 7156556 w 7169286"/>
              <a:gd name="connsiteY37" fmla="*/ 3577083 h 3838694"/>
              <a:gd name="connsiteX38" fmla="*/ 7166032 w 7169286"/>
              <a:gd name="connsiteY38" fmla="*/ 3530708 h 3838694"/>
              <a:gd name="connsiteX39" fmla="*/ 7169285 w 7169286"/>
              <a:gd name="connsiteY39" fmla="*/ 3482356 h 3838694"/>
              <a:gd name="connsiteX40" fmla="*/ 7169285 w 7169286"/>
              <a:gd name="connsiteY40" fmla="*/ 1577309 h 3838694"/>
              <a:gd name="connsiteX41" fmla="*/ 7166032 w 7169286"/>
              <a:gd name="connsiteY41" fmla="*/ 1528958 h 3838694"/>
              <a:gd name="connsiteX42" fmla="*/ 7156556 w 7169286"/>
              <a:gd name="connsiteY42" fmla="*/ 1482583 h 3838694"/>
              <a:gd name="connsiteX43" fmla="*/ 7141281 w 7169286"/>
              <a:gd name="connsiteY43" fmla="*/ 1438609 h 3838694"/>
              <a:gd name="connsiteX44" fmla="*/ 7120633 w 7169286"/>
              <a:gd name="connsiteY44" fmla="*/ 1397461 h 3838694"/>
              <a:gd name="connsiteX45" fmla="*/ 7095036 w 7169286"/>
              <a:gd name="connsiteY45" fmla="*/ 1359564 h 3838694"/>
              <a:gd name="connsiteX46" fmla="*/ 7064914 w 7169286"/>
              <a:gd name="connsiteY46" fmla="*/ 1325343 h 3838694"/>
              <a:gd name="connsiteX47" fmla="*/ 7030692 w 7169286"/>
              <a:gd name="connsiteY47" fmla="*/ 1295221 h 3838694"/>
              <a:gd name="connsiteX48" fmla="*/ 6992795 w 7169286"/>
              <a:gd name="connsiteY48" fmla="*/ 1269623 h 3838694"/>
              <a:gd name="connsiteX49" fmla="*/ 6951648 w 7169286"/>
              <a:gd name="connsiteY49" fmla="*/ 1248975 h 3838694"/>
              <a:gd name="connsiteX50" fmla="*/ 6907675 w 7169286"/>
              <a:gd name="connsiteY50" fmla="*/ 1233701 h 3838694"/>
              <a:gd name="connsiteX51" fmla="*/ 6861301 w 7169286"/>
              <a:gd name="connsiteY51" fmla="*/ 1224225 h 3838694"/>
              <a:gd name="connsiteX52" fmla="*/ 6812950 w 7169286"/>
              <a:gd name="connsiteY52" fmla="*/ 1220972 h 3838694"/>
              <a:gd name="connsiteX0" fmla="*/ 997315 w 7169286"/>
              <a:gd name="connsiteY0" fmla="*/ 0 h 3838694"/>
              <a:gd name="connsiteX1" fmla="*/ 2348194 w 7169286"/>
              <a:gd name="connsiteY1" fmla="*/ 1237718 h 3838694"/>
              <a:gd name="connsiteX2" fmla="*/ 2993816 w 7169286"/>
              <a:gd name="connsiteY2" fmla="*/ 1237718 h 3838694"/>
              <a:gd name="connsiteX3" fmla="*/ 997315 w 7169286"/>
              <a:gd name="connsiteY3" fmla="*/ 0 h 3838694"/>
            </a:gdLst>
            <a:ahLst/>
            <a:cxnLst>
              <a:cxn ang="0">
                <a:pos x="connsiteX0" y="connsiteY0"/>
              </a:cxn>
              <a:cxn ang="0">
                <a:pos x="connsiteX1" y="connsiteY1"/>
              </a:cxn>
              <a:cxn ang="0">
                <a:pos x="connsiteX2" y="connsiteY2"/>
              </a:cxn>
              <a:cxn ang="0">
                <a:pos x="connsiteX3" y="connsiteY3"/>
              </a:cxn>
            </a:cxnLst>
            <a:rect l="l" t="t" r="r" b="b"/>
            <a:pathLst>
              <a:path w="7169286" h="3838694" extrusionOk="0">
                <a:moveTo>
                  <a:pt x="6812950" y="1220972"/>
                </a:moveTo>
                <a:lnTo>
                  <a:pt x="356337" y="1220972"/>
                </a:lnTo>
                <a:lnTo>
                  <a:pt x="307986" y="1224225"/>
                </a:lnTo>
                <a:lnTo>
                  <a:pt x="261611" y="1233701"/>
                </a:lnTo>
                <a:lnTo>
                  <a:pt x="217637" y="1248975"/>
                </a:lnTo>
                <a:lnTo>
                  <a:pt x="176489" y="1269623"/>
                </a:lnTo>
                <a:lnTo>
                  <a:pt x="138592" y="1295221"/>
                </a:lnTo>
                <a:lnTo>
                  <a:pt x="104371" y="1325343"/>
                </a:lnTo>
                <a:lnTo>
                  <a:pt x="74249" y="1359564"/>
                </a:lnTo>
                <a:lnTo>
                  <a:pt x="48651" y="1397461"/>
                </a:lnTo>
                <a:lnTo>
                  <a:pt x="28003" y="1438609"/>
                </a:lnTo>
                <a:lnTo>
                  <a:pt x="12729" y="1482583"/>
                </a:lnTo>
                <a:lnTo>
                  <a:pt x="3253" y="1528958"/>
                </a:lnTo>
                <a:lnTo>
                  <a:pt x="0" y="1577309"/>
                </a:lnTo>
                <a:lnTo>
                  <a:pt x="0" y="3482356"/>
                </a:lnTo>
                <a:lnTo>
                  <a:pt x="3253" y="3530708"/>
                </a:lnTo>
                <a:lnTo>
                  <a:pt x="12729" y="3577083"/>
                </a:lnTo>
                <a:lnTo>
                  <a:pt x="28003" y="3621056"/>
                </a:lnTo>
                <a:lnTo>
                  <a:pt x="48651" y="3662204"/>
                </a:lnTo>
                <a:lnTo>
                  <a:pt x="74249" y="3700101"/>
                </a:lnTo>
                <a:lnTo>
                  <a:pt x="104371" y="3734322"/>
                </a:lnTo>
                <a:lnTo>
                  <a:pt x="138592" y="3764444"/>
                </a:lnTo>
                <a:lnTo>
                  <a:pt x="176489" y="3790041"/>
                </a:lnTo>
                <a:lnTo>
                  <a:pt x="217637" y="3810689"/>
                </a:lnTo>
                <a:lnTo>
                  <a:pt x="261611" y="3825964"/>
                </a:lnTo>
                <a:lnTo>
                  <a:pt x="307986" y="3835440"/>
                </a:lnTo>
                <a:lnTo>
                  <a:pt x="356337" y="3838693"/>
                </a:lnTo>
                <a:lnTo>
                  <a:pt x="6812950" y="3838693"/>
                </a:lnTo>
                <a:lnTo>
                  <a:pt x="6861301" y="3835440"/>
                </a:lnTo>
                <a:lnTo>
                  <a:pt x="6907675" y="3825964"/>
                </a:lnTo>
                <a:lnTo>
                  <a:pt x="6951648" y="3810689"/>
                </a:lnTo>
                <a:lnTo>
                  <a:pt x="6992795" y="3790041"/>
                </a:lnTo>
                <a:lnTo>
                  <a:pt x="7030692" y="3764444"/>
                </a:lnTo>
                <a:lnTo>
                  <a:pt x="7064914" y="3734322"/>
                </a:lnTo>
                <a:lnTo>
                  <a:pt x="7095036" y="3700101"/>
                </a:lnTo>
                <a:lnTo>
                  <a:pt x="7120633" y="3662204"/>
                </a:lnTo>
                <a:lnTo>
                  <a:pt x="7141281" y="3621056"/>
                </a:lnTo>
                <a:lnTo>
                  <a:pt x="7156556" y="3577083"/>
                </a:lnTo>
                <a:lnTo>
                  <a:pt x="7166032" y="3530708"/>
                </a:lnTo>
                <a:lnTo>
                  <a:pt x="7169285" y="3482356"/>
                </a:lnTo>
                <a:lnTo>
                  <a:pt x="7169285" y="1577309"/>
                </a:lnTo>
                <a:lnTo>
                  <a:pt x="7166032" y="1528958"/>
                </a:lnTo>
                <a:lnTo>
                  <a:pt x="7156556" y="1482583"/>
                </a:lnTo>
                <a:lnTo>
                  <a:pt x="7141281" y="1438609"/>
                </a:lnTo>
                <a:lnTo>
                  <a:pt x="7120633" y="1397461"/>
                </a:lnTo>
                <a:lnTo>
                  <a:pt x="7095036" y="1359564"/>
                </a:lnTo>
                <a:lnTo>
                  <a:pt x="7064914" y="1325343"/>
                </a:lnTo>
                <a:lnTo>
                  <a:pt x="7030692" y="1295221"/>
                </a:lnTo>
                <a:lnTo>
                  <a:pt x="6992795" y="1269623"/>
                </a:lnTo>
                <a:lnTo>
                  <a:pt x="6951648" y="1248975"/>
                </a:lnTo>
                <a:lnTo>
                  <a:pt x="6907675" y="1233701"/>
                </a:lnTo>
                <a:lnTo>
                  <a:pt x="6861301" y="1224225"/>
                </a:lnTo>
                <a:lnTo>
                  <a:pt x="6812950" y="1220972"/>
                </a:lnTo>
                <a:close/>
              </a:path>
              <a:path w="7169286" h="3838694" extrusionOk="0">
                <a:moveTo>
                  <a:pt x="997315" y="0"/>
                </a:moveTo>
                <a:lnTo>
                  <a:pt x="2348194" y="1237718"/>
                </a:lnTo>
                <a:lnTo>
                  <a:pt x="2993816" y="1237718"/>
                </a:lnTo>
                <a:lnTo>
                  <a:pt x="997315" y="0"/>
                </a:lnTo>
                <a:close/>
              </a:path>
            </a:pathLst>
          </a:custGeom>
          <a:solidFill>
            <a:srgbClr val="A0C283"/>
          </a:solidFill>
          <a:ln>
            <a:noFill/>
          </a:ln>
        </p:spPr>
        <p:txBody>
          <a:bodyPr spcFirstLastPara="1" wrap="square" lIns="0" tIns="0" rIns="0" bIns="0" anchor="t" anchorCtr="0">
            <a:noAutofit/>
          </a:bodyPr>
          <a:lstStyle/>
          <a:p>
            <a:endParaRPr sz="964"/>
          </a:p>
        </p:txBody>
      </p:sp>
      <p:sp>
        <p:nvSpPr>
          <p:cNvPr id="17" name="Google Shape;173;p20"/>
          <p:cNvSpPr txBox="1"/>
          <p:nvPr/>
        </p:nvSpPr>
        <p:spPr>
          <a:xfrm>
            <a:off x="4947920" y="3844021"/>
            <a:ext cx="3760474" cy="1146391"/>
          </a:xfrm>
          <a:prstGeom prst="rect">
            <a:avLst/>
          </a:prstGeom>
          <a:noFill/>
          <a:ln>
            <a:noFill/>
          </a:ln>
        </p:spPr>
        <p:txBody>
          <a:bodyPr spcFirstLastPara="1" wrap="square" lIns="0" tIns="8504" rIns="0" bIns="0" anchor="t" anchorCtr="0">
            <a:noAutofit/>
          </a:bodyPr>
          <a:lstStyle/>
          <a:p>
            <a:pPr algn="ctr">
              <a:lnSpc>
                <a:spcPct val="116753"/>
              </a:lnSpc>
            </a:pPr>
            <a:r>
              <a:rPr lang="en-US" sz="2800" b="1" dirty="0">
                <a:solidFill>
                  <a:srgbClr val="FFFFFF"/>
                </a:solidFill>
                <a:latin typeface="Trebuchet MS"/>
                <a:ea typeface="Trebuchet MS"/>
                <a:cs typeface="Trebuchet MS"/>
                <a:sym typeface="Trebuchet MS"/>
              </a:rPr>
              <a:t>name(s) of columns to arrange by</a:t>
            </a:r>
            <a:endParaRPr sz="2800" dirty="0">
              <a:latin typeface="Trebuchet MS"/>
              <a:ea typeface="Trebuchet MS"/>
              <a:cs typeface="Trebuchet MS"/>
              <a:sym typeface="Trebuchet MS"/>
            </a:endParaRPr>
          </a:p>
        </p:txBody>
      </p:sp>
      <p:sp>
        <p:nvSpPr>
          <p:cNvPr id="18" name="Google Shape;137;p17"/>
          <p:cNvSpPr/>
          <p:nvPr/>
        </p:nvSpPr>
        <p:spPr>
          <a:xfrm>
            <a:off x="2250091" y="2926883"/>
            <a:ext cx="2342916" cy="2153752"/>
          </a:xfrm>
          <a:custGeom>
            <a:avLst/>
            <a:gdLst>
              <a:gd name="connsiteX0" fmla="*/ 0 w 2183801"/>
              <a:gd name="connsiteY0" fmla="*/ 263730 h 1582350"/>
              <a:gd name="connsiteX1" fmla="*/ 263730 w 2183801"/>
              <a:gd name="connsiteY1" fmla="*/ 0 h 1582350"/>
              <a:gd name="connsiteX2" fmla="*/ 363967 w 2183801"/>
              <a:gd name="connsiteY2" fmla="*/ 0 h 1582350"/>
              <a:gd name="connsiteX3" fmla="*/ 27341 w 2183801"/>
              <a:gd name="connsiteY3" fmla="*/ -668416 h 1582350"/>
              <a:gd name="connsiteX4" fmla="*/ 909917 w 2183801"/>
              <a:gd name="connsiteY4" fmla="*/ 0 h 1582350"/>
              <a:gd name="connsiteX5" fmla="*/ 1920071 w 2183801"/>
              <a:gd name="connsiteY5" fmla="*/ 0 h 1582350"/>
              <a:gd name="connsiteX6" fmla="*/ 2183801 w 2183801"/>
              <a:gd name="connsiteY6" fmla="*/ 263730 h 1582350"/>
              <a:gd name="connsiteX7" fmla="*/ 2183801 w 2183801"/>
              <a:gd name="connsiteY7" fmla="*/ 263725 h 1582350"/>
              <a:gd name="connsiteX8" fmla="*/ 2183801 w 2183801"/>
              <a:gd name="connsiteY8" fmla="*/ 263725 h 1582350"/>
              <a:gd name="connsiteX9" fmla="*/ 2183801 w 2183801"/>
              <a:gd name="connsiteY9" fmla="*/ 659313 h 1582350"/>
              <a:gd name="connsiteX10" fmla="*/ 2183801 w 2183801"/>
              <a:gd name="connsiteY10" fmla="*/ 1318620 h 1582350"/>
              <a:gd name="connsiteX11" fmla="*/ 1920071 w 2183801"/>
              <a:gd name="connsiteY11" fmla="*/ 1582350 h 1582350"/>
              <a:gd name="connsiteX12" fmla="*/ 909917 w 2183801"/>
              <a:gd name="connsiteY12" fmla="*/ 1582350 h 1582350"/>
              <a:gd name="connsiteX13" fmla="*/ 363967 w 2183801"/>
              <a:gd name="connsiteY13" fmla="*/ 1582350 h 1582350"/>
              <a:gd name="connsiteX14" fmla="*/ 363967 w 2183801"/>
              <a:gd name="connsiteY14" fmla="*/ 1582350 h 1582350"/>
              <a:gd name="connsiteX15" fmla="*/ 263730 w 2183801"/>
              <a:gd name="connsiteY15" fmla="*/ 1582350 h 1582350"/>
              <a:gd name="connsiteX16" fmla="*/ 0 w 2183801"/>
              <a:gd name="connsiteY16" fmla="*/ 1318620 h 1582350"/>
              <a:gd name="connsiteX17" fmla="*/ 0 w 2183801"/>
              <a:gd name="connsiteY17" fmla="*/ 659313 h 1582350"/>
              <a:gd name="connsiteX18" fmla="*/ 0 w 2183801"/>
              <a:gd name="connsiteY18" fmla="*/ 263725 h 1582350"/>
              <a:gd name="connsiteX19" fmla="*/ 0 w 2183801"/>
              <a:gd name="connsiteY19" fmla="*/ 263725 h 1582350"/>
              <a:gd name="connsiteX20" fmla="*/ 0 w 2183801"/>
              <a:gd name="connsiteY20" fmla="*/ 263730 h 1582350"/>
              <a:gd name="connsiteX0" fmla="*/ 0 w 2183801"/>
              <a:gd name="connsiteY0" fmla="*/ 932146 h 2250766"/>
              <a:gd name="connsiteX1" fmla="*/ 263730 w 2183801"/>
              <a:gd name="connsiteY1" fmla="*/ 668416 h 2250766"/>
              <a:gd name="connsiteX2" fmla="*/ 536687 w 2183801"/>
              <a:gd name="connsiteY2" fmla="*/ 668416 h 2250766"/>
              <a:gd name="connsiteX3" fmla="*/ 27341 w 2183801"/>
              <a:gd name="connsiteY3" fmla="*/ 0 h 2250766"/>
              <a:gd name="connsiteX4" fmla="*/ 909917 w 2183801"/>
              <a:gd name="connsiteY4" fmla="*/ 668416 h 2250766"/>
              <a:gd name="connsiteX5" fmla="*/ 1920071 w 2183801"/>
              <a:gd name="connsiteY5" fmla="*/ 668416 h 2250766"/>
              <a:gd name="connsiteX6" fmla="*/ 2183801 w 2183801"/>
              <a:gd name="connsiteY6" fmla="*/ 932146 h 2250766"/>
              <a:gd name="connsiteX7" fmla="*/ 2183801 w 2183801"/>
              <a:gd name="connsiteY7" fmla="*/ 932141 h 2250766"/>
              <a:gd name="connsiteX8" fmla="*/ 2183801 w 2183801"/>
              <a:gd name="connsiteY8" fmla="*/ 932141 h 2250766"/>
              <a:gd name="connsiteX9" fmla="*/ 2183801 w 2183801"/>
              <a:gd name="connsiteY9" fmla="*/ 1327729 h 2250766"/>
              <a:gd name="connsiteX10" fmla="*/ 2183801 w 2183801"/>
              <a:gd name="connsiteY10" fmla="*/ 1987036 h 2250766"/>
              <a:gd name="connsiteX11" fmla="*/ 1920071 w 2183801"/>
              <a:gd name="connsiteY11" fmla="*/ 2250766 h 2250766"/>
              <a:gd name="connsiteX12" fmla="*/ 909917 w 2183801"/>
              <a:gd name="connsiteY12" fmla="*/ 2250766 h 2250766"/>
              <a:gd name="connsiteX13" fmla="*/ 363967 w 2183801"/>
              <a:gd name="connsiteY13" fmla="*/ 2250766 h 2250766"/>
              <a:gd name="connsiteX14" fmla="*/ 363967 w 2183801"/>
              <a:gd name="connsiteY14" fmla="*/ 2250766 h 2250766"/>
              <a:gd name="connsiteX15" fmla="*/ 263730 w 2183801"/>
              <a:gd name="connsiteY15" fmla="*/ 2250766 h 2250766"/>
              <a:gd name="connsiteX16" fmla="*/ 0 w 2183801"/>
              <a:gd name="connsiteY16" fmla="*/ 1987036 h 2250766"/>
              <a:gd name="connsiteX17" fmla="*/ 0 w 2183801"/>
              <a:gd name="connsiteY17" fmla="*/ 1327729 h 2250766"/>
              <a:gd name="connsiteX18" fmla="*/ 0 w 2183801"/>
              <a:gd name="connsiteY18" fmla="*/ 932141 h 2250766"/>
              <a:gd name="connsiteX19" fmla="*/ 0 w 2183801"/>
              <a:gd name="connsiteY19" fmla="*/ 932141 h 2250766"/>
              <a:gd name="connsiteX20" fmla="*/ 0 w 2183801"/>
              <a:gd name="connsiteY20" fmla="*/ 932146 h 2250766"/>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909917 w 2423251"/>
              <a:gd name="connsiteY4" fmla="*/ 690730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1209057 w 2423251"/>
              <a:gd name="connsiteY2" fmla="*/ 668416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183801"/>
              <a:gd name="connsiteY0" fmla="*/ 1046506 h 2365126"/>
              <a:gd name="connsiteX1" fmla="*/ 263730 w 2183801"/>
              <a:gd name="connsiteY1" fmla="*/ 782776 h 2365126"/>
              <a:gd name="connsiteX2" fmla="*/ 1209057 w 2183801"/>
              <a:gd name="connsiteY2" fmla="*/ 760462 h 2365126"/>
              <a:gd name="connsiteX3" fmla="*/ 1961588 w 2183801"/>
              <a:gd name="connsiteY3" fmla="*/ 0 h 2365126"/>
              <a:gd name="connsiteX4" fmla="*/ 1478117 w 2183801"/>
              <a:gd name="connsiteY4" fmla="*/ 793934 h 2365126"/>
              <a:gd name="connsiteX5" fmla="*/ 1920071 w 2183801"/>
              <a:gd name="connsiteY5" fmla="*/ 782776 h 2365126"/>
              <a:gd name="connsiteX6" fmla="*/ 2183801 w 2183801"/>
              <a:gd name="connsiteY6" fmla="*/ 1046506 h 2365126"/>
              <a:gd name="connsiteX7" fmla="*/ 2183801 w 2183801"/>
              <a:gd name="connsiteY7" fmla="*/ 1046501 h 2365126"/>
              <a:gd name="connsiteX8" fmla="*/ 2183801 w 2183801"/>
              <a:gd name="connsiteY8" fmla="*/ 1046501 h 2365126"/>
              <a:gd name="connsiteX9" fmla="*/ 2183801 w 2183801"/>
              <a:gd name="connsiteY9" fmla="*/ 1442089 h 2365126"/>
              <a:gd name="connsiteX10" fmla="*/ 2183801 w 2183801"/>
              <a:gd name="connsiteY10" fmla="*/ 2101396 h 2365126"/>
              <a:gd name="connsiteX11" fmla="*/ 1920071 w 2183801"/>
              <a:gd name="connsiteY11" fmla="*/ 2365126 h 2365126"/>
              <a:gd name="connsiteX12" fmla="*/ 909917 w 2183801"/>
              <a:gd name="connsiteY12" fmla="*/ 2365126 h 2365126"/>
              <a:gd name="connsiteX13" fmla="*/ 363967 w 2183801"/>
              <a:gd name="connsiteY13" fmla="*/ 2365126 h 2365126"/>
              <a:gd name="connsiteX14" fmla="*/ 363967 w 2183801"/>
              <a:gd name="connsiteY14" fmla="*/ 2365126 h 2365126"/>
              <a:gd name="connsiteX15" fmla="*/ 263730 w 2183801"/>
              <a:gd name="connsiteY15" fmla="*/ 2365126 h 2365126"/>
              <a:gd name="connsiteX16" fmla="*/ 0 w 2183801"/>
              <a:gd name="connsiteY16" fmla="*/ 2101396 h 2365126"/>
              <a:gd name="connsiteX17" fmla="*/ 0 w 2183801"/>
              <a:gd name="connsiteY17" fmla="*/ 1442089 h 2365126"/>
              <a:gd name="connsiteX18" fmla="*/ 0 w 2183801"/>
              <a:gd name="connsiteY18" fmla="*/ 1046501 h 2365126"/>
              <a:gd name="connsiteX19" fmla="*/ 0 w 2183801"/>
              <a:gd name="connsiteY19" fmla="*/ 1046501 h 2365126"/>
              <a:gd name="connsiteX20" fmla="*/ 0 w 2183801"/>
              <a:gd name="connsiteY20" fmla="*/ 1046506 h 2365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83801" h="2365126">
                <a:moveTo>
                  <a:pt x="0" y="1046506"/>
                </a:moveTo>
                <a:cubicBezTo>
                  <a:pt x="0" y="900852"/>
                  <a:pt x="118076" y="782776"/>
                  <a:pt x="263730" y="782776"/>
                </a:cubicBezTo>
                <a:lnTo>
                  <a:pt x="1209057" y="760462"/>
                </a:lnTo>
                <a:lnTo>
                  <a:pt x="1961588" y="0"/>
                </a:lnTo>
                <a:lnTo>
                  <a:pt x="1478117" y="793934"/>
                </a:lnTo>
                <a:lnTo>
                  <a:pt x="1920071" y="782776"/>
                </a:lnTo>
                <a:cubicBezTo>
                  <a:pt x="2065725" y="782776"/>
                  <a:pt x="2183801" y="900852"/>
                  <a:pt x="2183801" y="1046506"/>
                </a:cubicBezTo>
                <a:lnTo>
                  <a:pt x="2183801" y="1046501"/>
                </a:lnTo>
                <a:lnTo>
                  <a:pt x="2183801" y="1046501"/>
                </a:lnTo>
                <a:lnTo>
                  <a:pt x="2183801" y="1442089"/>
                </a:lnTo>
                <a:lnTo>
                  <a:pt x="2183801" y="2101396"/>
                </a:lnTo>
                <a:cubicBezTo>
                  <a:pt x="2183801" y="2247050"/>
                  <a:pt x="2065725" y="2365126"/>
                  <a:pt x="1920071" y="2365126"/>
                </a:cubicBezTo>
                <a:lnTo>
                  <a:pt x="909917" y="2365126"/>
                </a:lnTo>
                <a:lnTo>
                  <a:pt x="363967" y="2365126"/>
                </a:lnTo>
                <a:lnTo>
                  <a:pt x="363967" y="2365126"/>
                </a:lnTo>
                <a:lnTo>
                  <a:pt x="263730" y="2365126"/>
                </a:lnTo>
                <a:cubicBezTo>
                  <a:pt x="118076" y="2365126"/>
                  <a:pt x="0" y="2247050"/>
                  <a:pt x="0" y="2101396"/>
                </a:cubicBezTo>
                <a:lnTo>
                  <a:pt x="0" y="1442089"/>
                </a:lnTo>
                <a:lnTo>
                  <a:pt x="0" y="1046501"/>
                </a:lnTo>
                <a:lnTo>
                  <a:pt x="0" y="1046501"/>
                </a:lnTo>
                <a:lnTo>
                  <a:pt x="0" y="1046506"/>
                </a:lnTo>
                <a:close/>
              </a:path>
            </a:pathLst>
          </a:custGeom>
          <a:solidFill>
            <a:srgbClr val="78AAD6"/>
          </a:solidFill>
          <a:ln>
            <a:noFill/>
          </a:ln>
        </p:spPr>
        <p:txBody>
          <a:bodyPr spcFirstLastPara="1" wrap="square" lIns="0" tIns="0" rIns="0" bIns="0" anchor="t" anchorCtr="0">
            <a:noAutofit/>
          </a:bodyPr>
          <a:lstStyle/>
          <a:p>
            <a:endParaRPr sz="964"/>
          </a:p>
        </p:txBody>
      </p:sp>
      <p:sp>
        <p:nvSpPr>
          <p:cNvPr id="19" name="Google Shape;138;p17"/>
          <p:cNvSpPr txBox="1"/>
          <p:nvPr/>
        </p:nvSpPr>
        <p:spPr>
          <a:xfrm>
            <a:off x="2260251" y="3846602"/>
            <a:ext cx="2327721" cy="1143810"/>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800" b="1" dirty="0">
                <a:solidFill>
                  <a:srgbClr val="FFFFFF"/>
                </a:solidFill>
                <a:latin typeface="Trebuchet MS"/>
                <a:ea typeface="Trebuchet MS"/>
                <a:cs typeface="Trebuchet MS"/>
                <a:sym typeface="Trebuchet MS"/>
              </a:rPr>
              <a:t>data frame to transform</a:t>
            </a:r>
            <a:endParaRPr sz="2800" dirty="0">
              <a:latin typeface="Trebuchet MS"/>
              <a:ea typeface="Trebuchet MS"/>
              <a:cs typeface="Trebuchet MS"/>
              <a:sym typeface="Trebuchet MS"/>
            </a:endParaRPr>
          </a:p>
        </p:txBody>
      </p:sp>
    </p:spTree>
    <p:extLst>
      <p:ext uri="{BB962C8B-B14F-4D97-AF65-F5344CB8AC3E}">
        <p14:creationId xmlns:p14="http://schemas.microsoft.com/office/powerpoint/2010/main" val="62147096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3" name="Google Shape;293;p32"/>
          <p:cNvSpPr txBox="1">
            <a:spLocks noGrp="1"/>
          </p:cNvSpPr>
          <p:nvPr>
            <p:ph type="title"/>
          </p:nvPr>
        </p:nvSpPr>
        <p:spPr>
          <a:xfrm>
            <a:off x="4749483" y="551701"/>
            <a:ext cx="2651760"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arrange()</a:t>
            </a:r>
            <a:endParaRPr dirty="0"/>
          </a:p>
        </p:txBody>
      </p:sp>
      <p:sp>
        <p:nvSpPr>
          <p:cNvPr id="296" name="Google Shape;296;p32"/>
          <p:cNvSpPr txBox="1"/>
          <p:nvPr/>
        </p:nvSpPr>
        <p:spPr>
          <a:xfrm>
            <a:off x="2190655" y="1713022"/>
            <a:ext cx="6159054" cy="1167589"/>
          </a:xfrm>
          <a:prstGeom prst="rect">
            <a:avLst/>
          </a:prstGeom>
          <a:noFill/>
          <a:ln>
            <a:noFill/>
          </a:ln>
        </p:spPr>
        <p:txBody>
          <a:bodyPr spcFirstLastPara="1" wrap="square" lIns="0" tIns="6455" rIns="0" bIns="0" anchor="t" anchorCtr="0">
            <a:noAutofit/>
          </a:bodyPr>
          <a:lstStyle/>
          <a:p>
            <a:pPr marL="6803"/>
            <a:r>
              <a:rPr lang="en-US" sz="2652" dirty="0">
                <a:latin typeface="Calibri"/>
                <a:ea typeface="Calibri"/>
                <a:cs typeface="Calibri"/>
                <a:sym typeface="Calibri"/>
              </a:rPr>
              <a:t>Order rows from smallest to largest values</a:t>
            </a:r>
            <a:endParaRPr sz="2652" dirty="0">
              <a:latin typeface="Calibri"/>
              <a:ea typeface="Calibri"/>
              <a:cs typeface="Calibri"/>
              <a:sym typeface="Calibri"/>
            </a:endParaRPr>
          </a:p>
        </p:txBody>
      </p:sp>
      <p:sp>
        <p:nvSpPr>
          <p:cNvPr id="13" name="Google Shape;131;p17"/>
          <p:cNvSpPr/>
          <p:nvPr/>
        </p:nvSpPr>
        <p:spPr>
          <a:xfrm>
            <a:off x="1758718" y="2201670"/>
            <a:ext cx="886968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4" name="Rectangle 13"/>
          <p:cNvSpPr/>
          <p:nvPr/>
        </p:nvSpPr>
        <p:spPr>
          <a:xfrm>
            <a:off x="1970276" y="2313797"/>
            <a:ext cx="6513322" cy="584775"/>
          </a:xfrm>
          <a:prstGeom prst="rect">
            <a:avLst/>
          </a:prstGeom>
        </p:spPr>
        <p:txBody>
          <a:bodyPr wrap="none">
            <a:spAutoFit/>
          </a:bodyPr>
          <a:lstStyle/>
          <a:p>
            <a:r>
              <a:rPr lang="en-US" sz="3200" dirty="0">
                <a:latin typeface="Consolas" panose="020B0609020204030204" pitchFamily="49" charset="0"/>
                <a:ea typeface="Courier New"/>
                <a:cs typeface="Consolas" panose="020B0609020204030204" pitchFamily="49" charset="0"/>
                <a:sym typeface="Courier New"/>
              </a:rPr>
              <a:t>arrange(</a:t>
            </a:r>
            <a:r>
              <a:rPr lang="en-US" sz="3200" dirty="0">
                <a:solidFill>
                  <a:srgbClr val="0365C0"/>
                </a:solidFill>
                <a:latin typeface="Consolas" panose="020B0609020204030204" pitchFamily="49" charset="0"/>
                <a:ea typeface="Courier New"/>
                <a:cs typeface="Consolas" panose="020B0609020204030204" pitchFamily="49" charset="0"/>
                <a:sym typeface="Courier New"/>
              </a:rPr>
              <a:t>orders, </a:t>
            </a:r>
            <a:r>
              <a:rPr lang="en-US" sz="3200" dirty="0" err="1">
                <a:solidFill>
                  <a:srgbClr val="9BBB59"/>
                </a:solidFill>
                <a:latin typeface="Consolas" panose="020B0609020204030204" pitchFamily="49" charset="0"/>
                <a:ea typeface="Courier New"/>
                <a:cs typeface="Consolas" panose="020B0609020204030204" pitchFamily="49" charset="0"/>
                <a:sym typeface="Courier New"/>
              </a:rPr>
              <a:t>result_time</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aphicFrame>
        <p:nvGraphicFramePr>
          <p:cNvPr id="11" name="Table 10"/>
          <p:cNvGraphicFramePr>
            <a:graphicFrameLocks noGrp="1"/>
          </p:cNvGraphicFramePr>
          <p:nvPr>
            <p:extLst>
              <p:ext uri="{D42A27DB-BD31-4B8C-83A1-F6EECF244321}">
                <p14:modId xmlns:p14="http://schemas.microsoft.com/office/powerpoint/2010/main" val="1068458208"/>
              </p:ext>
            </p:extLst>
          </p:nvPr>
        </p:nvGraphicFramePr>
        <p:xfrm>
          <a:off x="500951" y="3246160"/>
          <a:ext cx="5378884" cy="2671128"/>
        </p:xfrm>
        <a:graphic>
          <a:graphicData uri="http://schemas.openxmlformats.org/drawingml/2006/table">
            <a:tbl>
              <a:tblPr firstRow="1" bandRow="1">
                <a:tableStyleId>{71CB66AA-850D-4605-A19E-2ED404D436C7}</a:tableStyleId>
              </a:tblPr>
              <a:tblGrid>
                <a:gridCol w="1132003">
                  <a:extLst>
                    <a:ext uri="{9D8B030D-6E8A-4147-A177-3AD203B41FA5}">
                      <a16:colId xmlns:a16="http://schemas.microsoft.com/office/drawing/2014/main" val="20000"/>
                    </a:ext>
                  </a:extLst>
                </a:gridCol>
                <a:gridCol w="1172247">
                  <a:extLst>
                    <a:ext uri="{9D8B030D-6E8A-4147-A177-3AD203B41FA5}">
                      <a16:colId xmlns:a16="http://schemas.microsoft.com/office/drawing/2014/main" val="20001"/>
                    </a:ext>
                  </a:extLst>
                </a:gridCol>
                <a:gridCol w="1804633">
                  <a:extLst>
                    <a:ext uri="{9D8B030D-6E8A-4147-A177-3AD203B41FA5}">
                      <a16:colId xmlns:a16="http://schemas.microsoft.com/office/drawing/2014/main" val="20002"/>
                    </a:ext>
                  </a:extLst>
                </a:gridCol>
                <a:gridCol w="1270001">
                  <a:extLst>
                    <a:ext uri="{9D8B030D-6E8A-4147-A177-3AD203B41FA5}">
                      <a16:colId xmlns:a16="http://schemas.microsoft.com/office/drawing/2014/main" val="20003"/>
                    </a:ext>
                  </a:extLst>
                </a:gridCol>
              </a:tblGrid>
              <a:tr h="385751">
                <a:tc>
                  <a:txBody>
                    <a:bodyPr/>
                    <a:lstStyle/>
                    <a:p>
                      <a:pPr marL="0" lvl="0" indent="0" algn="ctr" rtl="0">
                        <a:spcBef>
                          <a:spcPts val="0"/>
                        </a:spcBef>
                        <a:spcAft>
                          <a:spcPts val="0"/>
                        </a:spcAft>
                        <a:buNone/>
                      </a:pPr>
                      <a:r>
                        <a:rPr lang="en-US" sz="1600" b="1" dirty="0" err="1">
                          <a:solidFill>
                            <a:schemeClr val="lt1"/>
                          </a:solidFill>
                        </a:rPr>
                        <a:t>order_id</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err="1">
                          <a:solidFill>
                            <a:schemeClr val="lt1"/>
                          </a:solidFill>
                        </a:rPr>
                        <a:t>patient_id</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a:solidFill>
                            <a:schemeClr val="lt1"/>
                          </a:solidFill>
                        </a:rPr>
                        <a:t>description</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err="1">
                          <a:solidFill>
                            <a:schemeClr val="lt1"/>
                          </a:solidFill>
                        </a:rPr>
                        <a:t>result_time</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559229">
                <a:tc>
                  <a:txBody>
                    <a:bodyPr/>
                    <a:lstStyle/>
                    <a:p>
                      <a:pPr marL="0" lvl="0" indent="0" algn="ctr" rtl="0">
                        <a:spcBef>
                          <a:spcPts val="0"/>
                        </a:spcBef>
                        <a:spcAft>
                          <a:spcPts val="0"/>
                        </a:spcAft>
                        <a:buNone/>
                      </a:pPr>
                      <a:r>
                        <a:rPr lang="en-US" sz="1400" dirty="0"/>
                        <a:t>19766</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60000"/>
                        <a:lumOff val="40000"/>
                      </a:schemeClr>
                    </a:solidFill>
                  </a:tcPr>
                </a:tc>
                <a:tc>
                  <a:txBody>
                    <a:bodyPr/>
                    <a:lstStyle/>
                    <a:p>
                      <a:pPr marL="0" lvl="0" indent="0" algn="ctr" rtl="0">
                        <a:spcBef>
                          <a:spcPts val="0"/>
                        </a:spcBef>
                        <a:spcAft>
                          <a:spcPts val="0"/>
                        </a:spcAft>
                        <a:buNone/>
                      </a:pPr>
                      <a:r>
                        <a:rPr lang="en-US" sz="1400" dirty="0"/>
                        <a:t>511388</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60000"/>
                        <a:lumOff val="40000"/>
                      </a:schemeClr>
                    </a:solidFill>
                  </a:tcPr>
                </a:tc>
                <a:tc>
                  <a:txBody>
                    <a:bodyPr/>
                    <a:lstStyle/>
                    <a:p>
                      <a:pPr marL="0" lvl="0" indent="0" algn="ctr" rtl="0">
                        <a:spcBef>
                          <a:spcPts val="0"/>
                        </a:spcBef>
                        <a:spcAft>
                          <a:spcPts val="0"/>
                        </a:spcAft>
                        <a:buNone/>
                      </a:pPr>
                      <a:r>
                        <a:rPr lang="en-US" sz="1400" dirty="0"/>
                        <a:t>PROTHROMBIN TIME</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60000"/>
                        <a:lumOff val="40000"/>
                      </a:schemeClr>
                    </a:solidFill>
                  </a:tcPr>
                </a:tc>
                <a:tc>
                  <a:txBody>
                    <a:bodyPr/>
                    <a:lstStyle/>
                    <a:p>
                      <a:pPr algn="ctr"/>
                      <a:r>
                        <a:rPr lang="en-US" sz="1400" dirty="0">
                          <a:effectLst/>
                        </a:rPr>
                        <a:t>2017-09-20</a:t>
                      </a: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10001"/>
                  </a:ext>
                </a:extLst>
              </a:tr>
              <a:tr h="559229">
                <a:tc>
                  <a:txBody>
                    <a:bodyPr/>
                    <a:lstStyle/>
                    <a:p>
                      <a:pPr marL="0" lvl="0" indent="0" algn="ctr" rtl="0">
                        <a:spcBef>
                          <a:spcPts val="0"/>
                        </a:spcBef>
                        <a:spcAft>
                          <a:spcPts val="0"/>
                        </a:spcAft>
                        <a:buNone/>
                      </a:pPr>
                      <a:r>
                        <a:rPr lang="en-US" sz="1400" dirty="0"/>
                        <a:t>88444</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marL="0" lvl="0" indent="0" algn="ctr" rtl="0">
                        <a:spcBef>
                          <a:spcPts val="0"/>
                        </a:spcBef>
                        <a:spcAft>
                          <a:spcPts val="0"/>
                        </a:spcAft>
                        <a:buNone/>
                      </a:pPr>
                      <a:r>
                        <a:rPr lang="en-US" sz="1400" dirty="0"/>
                        <a:t>511388</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marL="0" lvl="0" indent="0" algn="ctr" rtl="0">
                        <a:spcBef>
                          <a:spcPts val="0"/>
                        </a:spcBef>
                        <a:spcAft>
                          <a:spcPts val="0"/>
                        </a:spcAft>
                        <a:buNone/>
                      </a:pPr>
                      <a:r>
                        <a:rPr lang="en-US" sz="1400" dirty="0"/>
                        <a:t>BASIC METABOLIC PANEL</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r>
                        <a:rPr lang="en-US" sz="1400" dirty="0">
                          <a:effectLst/>
                        </a:rPr>
                        <a:t>2017-09-01</a:t>
                      </a: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2"/>
                  </a:ext>
                </a:extLst>
              </a:tr>
              <a:tr h="781168">
                <a:tc>
                  <a:txBody>
                    <a:bodyPr/>
                    <a:lstStyle/>
                    <a:p>
                      <a:pPr marL="0" lvl="0" indent="0" algn="ctr" rtl="0">
                        <a:spcBef>
                          <a:spcPts val="0"/>
                        </a:spcBef>
                        <a:spcAft>
                          <a:spcPts val="0"/>
                        </a:spcAft>
                        <a:buNone/>
                      </a:pPr>
                      <a:r>
                        <a:rPr lang="en-US" sz="1400" dirty="0"/>
                        <a:t>40477</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marL="0" lvl="0" indent="0" algn="ctr" rtl="0">
                        <a:spcBef>
                          <a:spcPts val="0"/>
                        </a:spcBef>
                        <a:spcAft>
                          <a:spcPts val="0"/>
                        </a:spcAft>
                        <a:buNone/>
                      </a:pPr>
                      <a:r>
                        <a:rPr lang="en-US" sz="1400" dirty="0"/>
                        <a:t>508061</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75000"/>
                      </a:schemeClr>
                    </a:solidFill>
                  </a:tcPr>
                </a:tc>
                <a:tc>
                  <a:txBody>
                    <a:bodyPr/>
                    <a:lstStyle/>
                    <a:p>
                      <a:pPr marL="0" lvl="0" indent="0" algn="ctr" rtl="0">
                        <a:spcBef>
                          <a:spcPts val="0"/>
                        </a:spcBef>
                        <a:spcAft>
                          <a:spcPts val="0"/>
                        </a:spcAft>
                        <a:buNone/>
                      </a:pPr>
                      <a:r>
                        <a:rPr lang="en-US" sz="1400" dirty="0"/>
                        <a:t>THYROID STIMULATING HORMONE</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75000"/>
                      </a:schemeClr>
                    </a:solidFill>
                  </a:tcPr>
                </a:tc>
                <a:tc>
                  <a:txBody>
                    <a:bodyPr/>
                    <a:lstStyle/>
                    <a:p>
                      <a:pPr algn="ctr"/>
                      <a:r>
                        <a:rPr lang="en-US" sz="1400" dirty="0">
                          <a:effectLst/>
                        </a:rPr>
                        <a:t>2017-09-28</a:t>
                      </a: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75000"/>
                      </a:schemeClr>
                    </a:solidFill>
                  </a:tcPr>
                </a:tc>
                <a:extLst>
                  <a:ext uri="{0D108BD9-81ED-4DB2-BD59-A6C34878D82A}">
                    <a16:rowId xmlns:a16="http://schemas.microsoft.com/office/drawing/2014/main" val="10003"/>
                  </a:ext>
                </a:extLst>
              </a:tr>
              <a:tr h="385751">
                <a:tc>
                  <a:txBody>
                    <a:bodyPr/>
                    <a:lstStyle/>
                    <a:p>
                      <a:pPr marL="0" lvl="0" indent="0" algn="ctr" rtl="0">
                        <a:spcBef>
                          <a:spcPts val="0"/>
                        </a:spcBef>
                        <a:spcAft>
                          <a:spcPts val="0"/>
                        </a:spcAft>
                        <a:buNone/>
                      </a:pPr>
                      <a:r>
                        <a:rPr lang="en-US" sz="1400" dirty="0"/>
                        <a:t>97641</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40000"/>
                        <a:lumOff val="60000"/>
                      </a:schemeClr>
                    </a:solidFill>
                  </a:tcPr>
                </a:tc>
                <a:tc>
                  <a:txBody>
                    <a:bodyPr/>
                    <a:lstStyle/>
                    <a:p>
                      <a:pPr marL="0" lvl="0" indent="0" algn="ctr" rtl="0">
                        <a:spcBef>
                          <a:spcPts val="0"/>
                        </a:spcBef>
                        <a:spcAft>
                          <a:spcPts val="0"/>
                        </a:spcAft>
                        <a:buNone/>
                      </a:pPr>
                      <a:r>
                        <a:rPr lang="en-US" sz="1400" dirty="0"/>
                        <a:t>508061</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40000"/>
                        <a:lumOff val="60000"/>
                      </a:schemeClr>
                    </a:solidFill>
                  </a:tcPr>
                </a:tc>
                <a:tc>
                  <a:txBody>
                    <a:bodyPr/>
                    <a:lstStyle/>
                    <a:p>
                      <a:pPr marL="0" lvl="0" indent="0" algn="ctr" rtl="0">
                        <a:spcBef>
                          <a:spcPts val="0"/>
                        </a:spcBef>
                        <a:spcAft>
                          <a:spcPts val="0"/>
                        </a:spcAft>
                        <a:buNone/>
                      </a:pPr>
                      <a:r>
                        <a:rPr lang="en-US" sz="1400" dirty="0"/>
                        <a:t>T4, FREE</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40000"/>
                        <a:lumOff val="60000"/>
                      </a:schemeClr>
                    </a:solidFill>
                  </a:tcPr>
                </a:tc>
                <a:tc>
                  <a:txBody>
                    <a:bodyPr/>
                    <a:lstStyle/>
                    <a:p>
                      <a:pPr algn="ctr"/>
                      <a:r>
                        <a:rPr lang="en-US" sz="1400" dirty="0">
                          <a:effectLst/>
                        </a:rPr>
                        <a:t>2017-09-04</a:t>
                      </a: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4"/>
                  </a:ext>
                </a:extLst>
              </a:tr>
            </a:tbl>
          </a:graphicData>
        </a:graphic>
      </p:graphicFrame>
      <p:cxnSp>
        <p:nvCxnSpPr>
          <p:cNvPr id="12" name="Straight Arrow Connector 11"/>
          <p:cNvCxnSpPr/>
          <p:nvPr/>
        </p:nvCxnSpPr>
        <p:spPr>
          <a:xfrm>
            <a:off x="5879835" y="4651867"/>
            <a:ext cx="486241" cy="14570"/>
          </a:xfrm>
          <a:prstGeom prst="straightConnector1">
            <a:avLst/>
          </a:prstGeom>
          <a:ln w="762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3" name="Table 2"/>
          <p:cNvGraphicFramePr>
            <a:graphicFrameLocks noGrp="1"/>
          </p:cNvGraphicFramePr>
          <p:nvPr>
            <p:extLst>
              <p:ext uri="{D42A27DB-BD31-4B8C-83A1-F6EECF244321}">
                <p14:modId xmlns:p14="http://schemas.microsoft.com/office/powerpoint/2010/main" val="128476143"/>
              </p:ext>
            </p:extLst>
          </p:nvPr>
        </p:nvGraphicFramePr>
        <p:xfrm>
          <a:off x="6366076" y="3264396"/>
          <a:ext cx="5378884" cy="2621408"/>
        </p:xfrm>
        <a:graphic>
          <a:graphicData uri="http://schemas.openxmlformats.org/drawingml/2006/table">
            <a:tbl>
              <a:tblPr firstRow="1" bandRow="1"/>
              <a:tblGrid>
                <a:gridCol w="1111684">
                  <a:extLst>
                    <a:ext uri="{9D8B030D-6E8A-4147-A177-3AD203B41FA5}">
                      <a16:colId xmlns:a16="http://schemas.microsoft.com/office/drawing/2014/main" val="20000"/>
                    </a:ext>
                  </a:extLst>
                </a:gridCol>
                <a:gridCol w="1191429">
                  <a:extLst>
                    <a:ext uri="{9D8B030D-6E8A-4147-A177-3AD203B41FA5}">
                      <a16:colId xmlns:a16="http://schemas.microsoft.com/office/drawing/2014/main" val="20001"/>
                    </a:ext>
                  </a:extLst>
                </a:gridCol>
                <a:gridCol w="1795611">
                  <a:extLst>
                    <a:ext uri="{9D8B030D-6E8A-4147-A177-3AD203B41FA5}">
                      <a16:colId xmlns:a16="http://schemas.microsoft.com/office/drawing/2014/main" val="20002"/>
                    </a:ext>
                  </a:extLst>
                </a:gridCol>
                <a:gridCol w="1280160">
                  <a:extLst>
                    <a:ext uri="{9D8B030D-6E8A-4147-A177-3AD203B41FA5}">
                      <a16:colId xmlns:a16="http://schemas.microsoft.com/office/drawing/2014/main" val="20003"/>
                    </a:ext>
                  </a:extLst>
                </a:gridCol>
              </a:tblGrid>
              <a:tr h="370840">
                <a:tc>
                  <a:txBody>
                    <a:bodyPr/>
                    <a:lstStyle/>
                    <a:p>
                      <a:pPr marL="0" marR="0" algn="ctr">
                        <a:lnSpc>
                          <a:spcPct val="107000"/>
                        </a:lnSpc>
                        <a:spcBef>
                          <a:spcPts val="0"/>
                        </a:spcBef>
                        <a:spcAft>
                          <a:spcPts val="800"/>
                        </a:spcAft>
                      </a:pPr>
                      <a:r>
                        <a:rPr lang="en-US" sz="1600" b="1" dirty="0" err="1">
                          <a:solidFill>
                            <a:schemeClr val="bg1"/>
                          </a:solidFill>
                          <a:effectLst/>
                          <a:latin typeface="+mj-lt"/>
                          <a:ea typeface="Calibri" panose="020F0502020204030204" pitchFamily="34" charset="0"/>
                          <a:cs typeface="Times New Roman" panose="02020603050405020304" pitchFamily="18" charset="0"/>
                        </a:rPr>
                        <a:t>order_id</a:t>
                      </a:r>
                      <a:endParaRPr lang="en-US" sz="1600" dirty="0">
                        <a:solidFill>
                          <a:schemeClr val="bg1"/>
                        </a:solidFill>
                        <a:effectLst/>
                        <a:latin typeface="+mj-lt"/>
                        <a:ea typeface="Calibri" panose="020F0502020204030204" pitchFamily="34" charset="0"/>
                        <a:cs typeface="Times New Roman" panose="02020603050405020304" pitchFamily="18" charset="0"/>
                      </a:endParaRP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A6A6A6"/>
                    </a:solidFill>
                  </a:tcPr>
                </a:tc>
                <a:tc>
                  <a:txBody>
                    <a:bodyPr/>
                    <a:lstStyle/>
                    <a:p>
                      <a:pPr marL="0" marR="0" algn="ctr">
                        <a:lnSpc>
                          <a:spcPct val="107000"/>
                        </a:lnSpc>
                        <a:spcBef>
                          <a:spcPts val="0"/>
                        </a:spcBef>
                        <a:spcAft>
                          <a:spcPts val="800"/>
                        </a:spcAft>
                      </a:pPr>
                      <a:r>
                        <a:rPr lang="en-US" sz="1600" b="1" dirty="0" err="1">
                          <a:solidFill>
                            <a:schemeClr val="bg1"/>
                          </a:solidFill>
                          <a:effectLst/>
                          <a:latin typeface="+mj-lt"/>
                          <a:ea typeface="Calibri" panose="020F0502020204030204" pitchFamily="34" charset="0"/>
                          <a:cs typeface="Times New Roman" panose="02020603050405020304" pitchFamily="18" charset="0"/>
                        </a:rPr>
                        <a:t>patient_id</a:t>
                      </a:r>
                      <a:endParaRPr lang="en-US" sz="1600" dirty="0">
                        <a:solidFill>
                          <a:schemeClr val="bg1"/>
                        </a:solidFill>
                        <a:effectLst/>
                        <a:latin typeface="+mj-lt"/>
                        <a:ea typeface="Calibri" panose="020F0502020204030204" pitchFamily="34" charset="0"/>
                        <a:cs typeface="Times New Roman" panose="02020603050405020304" pitchFamily="18" charset="0"/>
                      </a:endParaRP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A6A6A6"/>
                    </a:solidFill>
                  </a:tcPr>
                </a:tc>
                <a:tc>
                  <a:txBody>
                    <a:bodyPr/>
                    <a:lstStyle/>
                    <a:p>
                      <a:pPr marL="0" marR="0" algn="ctr">
                        <a:lnSpc>
                          <a:spcPct val="107000"/>
                        </a:lnSpc>
                        <a:spcBef>
                          <a:spcPts val="0"/>
                        </a:spcBef>
                        <a:spcAft>
                          <a:spcPts val="800"/>
                        </a:spcAft>
                      </a:pPr>
                      <a:r>
                        <a:rPr lang="en-US" sz="1600" b="1" dirty="0">
                          <a:solidFill>
                            <a:schemeClr val="bg1"/>
                          </a:solidFill>
                          <a:effectLst/>
                          <a:latin typeface="+mj-lt"/>
                          <a:ea typeface="Calibri" panose="020F0502020204030204" pitchFamily="34" charset="0"/>
                          <a:cs typeface="Times New Roman" panose="02020603050405020304" pitchFamily="18" charset="0"/>
                        </a:rPr>
                        <a:t>description</a:t>
                      </a:r>
                      <a:endParaRPr lang="en-US" sz="1600" dirty="0">
                        <a:solidFill>
                          <a:schemeClr val="bg1"/>
                        </a:solidFill>
                        <a:effectLst/>
                        <a:latin typeface="+mj-lt"/>
                        <a:ea typeface="Calibri" panose="020F0502020204030204" pitchFamily="34" charset="0"/>
                        <a:cs typeface="Times New Roman" panose="02020603050405020304" pitchFamily="18" charset="0"/>
                      </a:endParaRP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A6A6A6"/>
                    </a:solidFill>
                  </a:tcPr>
                </a:tc>
                <a:tc>
                  <a:txBody>
                    <a:bodyPr/>
                    <a:lstStyle/>
                    <a:p>
                      <a:pPr marL="0" marR="0" algn="ctr">
                        <a:lnSpc>
                          <a:spcPct val="107000"/>
                        </a:lnSpc>
                        <a:spcBef>
                          <a:spcPts val="0"/>
                        </a:spcBef>
                        <a:spcAft>
                          <a:spcPts val="800"/>
                        </a:spcAft>
                      </a:pPr>
                      <a:r>
                        <a:rPr lang="en-US" sz="1600" b="1" dirty="0" err="1">
                          <a:solidFill>
                            <a:schemeClr val="bg1"/>
                          </a:solidFill>
                          <a:effectLst/>
                          <a:latin typeface="+mj-lt"/>
                          <a:ea typeface="Calibri" panose="020F0502020204030204" pitchFamily="34" charset="0"/>
                          <a:cs typeface="Times New Roman" panose="02020603050405020304" pitchFamily="18" charset="0"/>
                        </a:rPr>
                        <a:t>result_time</a:t>
                      </a:r>
                      <a:endParaRPr lang="en-US" sz="1600" dirty="0">
                        <a:solidFill>
                          <a:schemeClr val="bg1"/>
                        </a:solidFill>
                        <a:effectLst/>
                        <a:latin typeface="+mj-lt"/>
                        <a:ea typeface="Calibri" panose="020F0502020204030204" pitchFamily="34" charset="0"/>
                        <a:cs typeface="Times New Roman" panose="02020603050405020304" pitchFamily="18" charset="0"/>
                      </a:endParaRP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370840">
                <a:tc>
                  <a:txBody>
                    <a:bodyPr/>
                    <a:lstStyle/>
                    <a:p>
                      <a:pPr marL="0" marR="0" algn="ctr">
                        <a:lnSpc>
                          <a:spcPct val="107000"/>
                        </a:lnSpc>
                        <a:spcBef>
                          <a:spcPts val="0"/>
                        </a:spcBef>
                        <a:spcAft>
                          <a:spcPts val="800"/>
                        </a:spcAft>
                      </a:pPr>
                      <a:r>
                        <a:rPr lang="en-US" sz="1400" dirty="0">
                          <a:effectLst/>
                          <a:latin typeface="+mj-lt"/>
                          <a:ea typeface="Calibri" panose="020F0502020204030204" pitchFamily="34" charset="0"/>
                          <a:cs typeface="Times New Roman" panose="02020603050405020304" pitchFamily="18" charset="0"/>
                        </a:rPr>
                        <a:t>88444</a:t>
                      </a: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DCE6F2"/>
                    </a:solidFill>
                  </a:tcPr>
                </a:tc>
                <a:tc>
                  <a:txBody>
                    <a:bodyPr/>
                    <a:lstStyle/>
                    <a:p>
                      <a:pPr marL="0" marR="0" algn="ctr">
                        <a:lnSpc>
                          <a:spcPct val="107000"/>
                        </a:lnSpc>
                        <a:spcBef>
                          <a:spcPts val="0"/>
                        </a:spcBef>
                        <a:spcAft>
                          <a:spcPts val="800"/>
                        </a:spcAft>
                      </a:pPr>
                      <a:r>
                        <a:rPr lang="en-US" sz="1400" dirty="0">
                          <a:effectLst/>
                          <a:latin typeface="+mj-lt"/>
                          <a:ea typeface="Calibri" panose="020F0502020204030204" pitchFamily="34" charset="0"/>
                          <a:cs typeface="Times New Roman" panose="02020603050405020304" pitchFamily="18" charset="0"/>
                        </a:rPr>
                        <a:t>511388</a:t>
                      </a: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DCE6F2"/>
                    </a:solidFill>
                  </a:tcPr>
                </a:tc>
                <a:tc>
                  <a:txBody>
                    <a:bodyPr/>
                    <a:lstStyle/>
                    <a:p>
                      <a:pPr marL="0" marR="0" algn="ctr">
                        <a:lnSpc>
                          <a:spcPct val="107000"/>
                        </a:lnSpc>
                        <a:spcBef>
                          <a:spcPts val="0"/>
                        </a:spcBef>
                        <a:spcAft>
                          <a:spcPts val="800"/>
                        </a:spcAft>
                      </a:pPr>
                      <a:r>
                        <a:rPr lang="en-US" sz="1400">
                          <a:effectLst/>
                          <a:latin typeface="+mj-lt"/>
                          <a:ea typeface="Calibri" panose="020F0502020204030204" pitchFamily="34" charset="0"/>
                          <a:cs typeface="Times New Roman" panose="02020603050405020304" pitchFamily="18" charset="0"/>
                        </a:rPr>
                        <a:t>BASIC METABOLIC PANEL</a:t>
                      </a: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DCE6F2"/>
                    </a:solidFill>
                  </a:tcPr>
                </a:tc>
                <a:tc>
                  <a:txBody>
                    <a:bodyPr/>
                    <a:lstStyle/>
                    <a:p>
                      <a:pPr marL="0" marR="0" algn="ctr">
                        <a:lnSpc>
                          <a:spcPct val="107000"/>
                        </a:lnSpc>
                        <a:spcBef>
                          <a:spcPts val="0"/>
                        </a:spcBef>
                        <a:spcAft>
                          <a:spcPts val="800"/>
                        </a:spcAft>
                      </a:pPr>
                      <a:r>
                        <a:rPr lang="en-US" sz="1400" dirty="0">
                          <a:effectLst/>
                          <a:latin typeface="+mj-lt"/>
                          <a:ea typeface="Calibri" panose="020F0502020204030204" pitchFamily="34" charset="0"/>
                          <a:cs typeface="Times New Roman" panose="02020603050405020304" pitchFamily="18" charset="0"/>
                        </a:rPr>
                        <a:t>2017-09-01</a:t>
                      </a:r>
                    </a:p>
                  </a:txBody>
                  <a:tcPr marL="45720" marR="45720" marT="15240" marB="1524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DCE6F2"/>
                    </a:solidFill>
                  </a:tcPr>
                </a:tc>
                <a:extLst>
                  <a:ext uri="{0D108BD9-81ED-4DB2-BD59-A6C34878D82A}">
                    <a16:rowId xmlns:a16="http://schemas.microsoft.com/office/drawing/2014/main" val="10001"/>
                  </a:ext>
                </a:extLst>
              </a:tr>
              <a:tr h="370840">
                <a:tc>
                  <a:txBody>
                    <a:bodyPr/>
                    <a:lstStyle/>
                    <a:p>
                      <a:pPr marL="0" marR="0" algn="ctr">
                        <a:lnSpc>
                          <a:spcPct val="107000"/>
                        </a:lnSpc>
                        <a:spcBef>
                          <a:spcPts val="0"/>
                        </a:spcBef>
                        <a:spcAft>
                          <a:spcPts val="800"/>
                        </a:spcAft>
                      </a:pPr>
                      <a:r>
                        <a:rPr lang="en-US" sz="1400" dirty="0">
                          <a:effectLst/>
                          <a:latin typeface="+mj-lt"/>
                          <a:ea typeface="Calibri" panose="020F0502020204030204" pitchFamily="34" charset="0"/>
                          <a:cs typeface="Times New Roman" panose="02020603050405020304" pitchFamily="18" charset="0"/>
                        </a:rPr>
                        <a:t>97641</a:t>
                      </a: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B9CDE5"/>
                    </a:solidFill>
                  </a:tcPr>
                </a:tc>
                <a:tc>
                  <a:txBody>
                    <a:bodyPr/>
                    <a:lstStyle/>
                    <a:p>
                      <a:pPr marL="0" marR="0" algn="ctr">
                        <a:lnSpc>
                          <a:spcPct val="107000"/>
                        </a:lnSpc>
                        <a:spcBef>
                          <a:spcPts val="0"/>
                        </a:spcBef>
                        <a:spcAft>
                          <a:spcPts val="800"/>
                        </a:spcAft>
                      </a:pPr>
                      <a:r>
                        <a:rPr lang="en-US" sz="1400" dirty="0">
                          <a:effectLst/>
                          <a:latin typeface="+mj-lt"/>
                          <a:ea typeface="Calibri" panose="020F0502020204030204" pitchFamily="34" charset="0"/>
                          <a:cs typeface="Times New Roman" panose="02020603050405020304" pitchFamily="18" charset="0"/>
                        </a:rPr>
                        <a:t>508061</a:t>
                      </a: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B9CDE5"/>
                    </a:solidFill>
                  </a:tcPr>
                </a:tc>
                <a:tc>
                  <a:txBody>
                    <a:bodyPr/>
                    <a:lstStyle/>
                    <a:p>
                      <a:pPr marL="0" marR="0" algn="ctr">
                        <a:lnSpc>
                          <a:spcPct val="107000"/>
                        </a:lnSpc>
                        <a:spcBef>
                          <a:spcPts val="0"/>
                        </a:spcBef>
                        <a:spcAft>
                          <a:spcPts val="800"/>
                        </a:spcAft>
                      </a:pPr>
                      <a:r>
                        <a:rPr lang="en-US" sz="1400">
                          <a:effectLst/>
                          <a:latin typeface="+mj-lt"/>
                          <a:ea typeface="Calibri" panose="020F0502020204030204" pitchFamily="34" charset="0"/>
                          <a:cs typeface="Times New Roman" panose="02020603050405020304" pitchFamily="18" charset="0"/>
                        </a:rPr>
                        <a:t>T4, FREE</a:t>
                      </a: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B9CDE5"/>
                    </a:solidFill>
                  </a:tcPr>
                </a:tc>
                <a:tc>
                  <a:txBody>
                    <a:bodyPr/>
                    <a:lstStyle/>
                    <a:p>
                      <a:pPr marL="0" marR="0" algn="ctr">
                        <a:lnSpc>
                          <a:spcPct val="107000"/>
                        </a:lnSpc>
                        <a:spcBef>
                          <a:spcPts val="0"/>
                        </a:spcBef>
                        <a:spcAft>
                          <a:spcPts val="800"/>
                        </a:spcAft>
                      </a:pPr>
                      <a:r>
                        <a:rPr lang="en-US" sz="1400">
                          <a:effectLst/>
                          <a:latin typeface="+mj-lt"/>
                          <a:ea typeface="Calibri" panose="020F0502020204030204" pitchFamily="34" charset="0"/>
                          <a:cs typeface="Times New Roman" panose="02020603050405020304" pitchFamily="18" charset="0"/>
                        </a:rPr>
                        <a:t>2017-09-04</a:t>
                      </a:r>
                    </a:p>
                  </a:txBody>
                  <a:tcPr marL="45720" marR="45720" marT="15240" marB="1524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B9CDE5"/>
                    </a:solidFill>
                  </a:tcPr>
                </a:tc>
                <a:extLst>
                  <a:ext uri="{0D108BD9-81ED-4DB2-BD59-A6C34878D82A}">
                    <a16:rowId xmlns:a16="http://schemas.microsoft.com/office/drawing/2014/main" val="10002"/>
                  </a:ext>
                </a:extLst>
              </a:tr>
              <a:tr h="370840">
                <a:tc>
                  <a:txBody>
                    <a:bodyPr/>
                    <a:lstStyle/>
                    <a:p>
                      <a:pPr marL="0" marR="0" algn="ctr">
                        <a:lnSpc>
                          <a:spcPct val="107000"/>
                        </a:lnSpc>
                        <a:spcBef>
                          <a:spcPts val="0"/>
                        </a:spcBef>
                        <a:spcAft>
                          <a:spcPts val="800"/>
                        </a:spcAft>
                      </a:pPr>
                      <a:r>
                        <a:rPr lang="en-US" sz="1400">
                          <a:effectLst/>
                          <a:latin typeface="+mj-lt"/>
                          <a:ea typeface="Calibri" panose="020F0502020204030204" pitchFamily="34" charset="0"/>
                          <a:cs typeface="Times New Roman" panose="02020603050405020304" pitchFamily="18" charset="0"/>
                        </a:rPr>
                        <a:t>19766</a:t>
                      </a: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95B3D7"/>
                    </a:solidFill>
                  </a:tcPr>
                </a:tc>
                <a:tc>
                  <a:txBody>
                    <a:bodyPr/>
                    <a:lstStyle/>
                    <a:p>
                      <a:pPr marL="0" marR="0" algn="ctr">
                        <a:lnSpc>
                          <a:spcPct val="107000"/>
                        </a:lnSpc>
                        <a:spcBef>
                          <a:spcPts val="0"/>
                        </a:spcBef>
                        <a:spcAft>
                          <a:spcPts val="800"/>
                        </a:spcAft>
                      </a:pPr>
                      <a:r>
                        <a:rPr lang="en-US" sz="1400" dirty="0">
                          <a:effectLst/>
                          <a:latin typeface="+mj-lt"/>
                          <a:ea typeface="Calibri" panose="020F0502020204030204" pitchFamily="34" charset="0"/>
                          <a:cs typeface="Times New Roman" panose="02020603050405020304" pitchFamily="18" charset="0"/>
                        </a:rPr>
                        <a:t>511388</a:t>
                      </a: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95B3D7"/>
                    </a:solidFill>
                  </a:tcPr>
                </a:tc>
                <a:tc>
                  <a:txBody>
                    <a:bodyPr/>
                    <a:lstStyle/>
                    <a:p>
                      <a:pPr marL="0" marR="0" algn="ctr">
                        <a:lnSpc>
                          <a:spcPct val="107000"/>
                        </a:lnSpc>
                        <a:spcBef>
                          <a:spcPts val="0"/>
                        </a:spcBef>
                        <a:spcAft>
                          <a:spcPts val="800"/>
                        </a:spcAft>
                      </a:pPr>
                      <a:r>
                        <a:rPr lang="en-US" sz="1400" dirty="0">
                          <a:effectLst/>
                          <a:latin typeface="+mj-lt"/>
                          <a:ea typeface="Calibri" panose="020F0502020204030204" pitchFamily="34" charset="0"/>
                          <a:cs typeface="Times New Roman" panose="02020603050405020304" pitchFamily="18" charset="0"/>
                        </a:rPr>
                        <a:t>PROTHROMBIN TIME</a:t>
                      </a: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95B3D7"/>
                    </a:solidFill>
                  </a:tcPr>
                </a:tc>
                <a:tc>
                  <a:txBody>
                    <a:bodyPr/>
                    <a:lstStyle/>
                    <a:p>
                      <a:pPr marL="0" marR="0" algn="ctr">
                        <a:lnSpc>
                          <a:spcPct val="107000"/>
                        </a:lnSpc>
                        <a:spcBef>
                          <a:spcPts val="0"/>
                        </a:spcBef>
                        <a:spcAft>
                          <a:spcPts val="800"/>
                        </a:spcAft>
                      </a:pPr>
                      <a:r>
                        <a:rPr lang="en-US" sz="1400">
                          <a:effectLst/>
                          <a:latin typeface="+mj-lt"/>
                          <a:ea typeface="Calibri" panose="020F0502020204030204" pitchFamily="34" charset="0"/>
                          <a:cs typeface="Times New Roman" panose="02020603050405020304" pitchFamily="18" charset="0"/>
                        </a:rPr>
                        <a:t>2017-09-20</a:t>
                      </a:r>
                    </a:p>
                  </a:txBody>
                  <a:tcPr marL="45720" marR="45720" marT="15240" marB="1524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95B3D7"/>
                    </a:solidFill>
                  </a:tcPr>
                </a:tc>
                <a:extLst>
                  <a:ext uri="{0D108BD9-81ED-4DB2-BD59-A6C34878D82A}">
                    <a16:rowId xmlns:a16="http://schemas.microsoft.com/office/drawing/2014/main" val="10003"/>
                  </a:ext>
                </a:extLst>
              </a:tr>
              <a:tr h="563880">
                <a:tc>
                  <a:txBody>
                    <a:bodyPr/>
                    <a:lstStyle/>
                    <a:p>
                      <a:pPr marL="0" marR="0" algn="ctr">
                        <a:lnSpc>
                          <a:spcPct val="107000"/>
                        </a:lnSpc>
                        <a:spcBef>
                          <a:spcPts val="0"/>
                        </a:spcBef>
                        <a:spcAft>
                          <a:spcPts val="800"/>
                        </a:spcAft>
                      </a:pPr>
                      <a:r>
                        <a:rPr lang="en-US" sz="1400" dirty="0">
                          <a:effectLst/>
                          <a:latin typeface="+mj-lt"/>
                          <a:ea typeface="Calibri" panose="020F0502020204030204" pitchFamily="34" charset="0"/>
                          <a:cs typeface="Times New Roman" panose="02020603050405020304" pitchFamily="18" charset="0"/>
                        </a:rPr>
                        <a:t>40477</a:t>
                      </a: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376092"/>
                    </a:solidFill>
                  </a:tcPr>
                </a:tc>
                <a:tc>
                  <a:txBody>
                    <a:bodyPr/>
                    <a:lstStyle/>
                    <a:p>
                      <a:pPr marL="0" marR="0" algn="ctr">
                        <a:lnSpc>
                          <a:spcPct val="107000"/>
                        </a:lnSpc>
                        <a:spcBef>
                          <a:spcPts val="0"/>
                        </a:spcBef>
                        <a:spcAft>
                          <a:spcPts val="800"/>
                        </a:spcAft>
                      </a:pPr>
                      <a:r>
                        <a:rPr lang="en-US" sz="1400">
                          <a:effectLst/>
                          <a:latin typeface="+mj-lt"/>
                          <a:ea typeface="Calibri" panose="020F0502020204030204" pitchFamily="34" charset="0"/>
                          <a:cs typeface="Times New Roman" panose="02020603050405020304" pitchFamily="18" charset="0"/>
                        </a:rPr>
                        <a:t>508061</a:t>
                      </a: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376092"/>
                    </a:solidFill>
                  </a:tcPr>
                </a:tc>
                <a:tc>
                  <a:txBody>
                    <a:bodyPr/>
                    <a:lstStyle/>
                    <a:p>
                      <a:pPr marL="0" marR="0" algn="ctr">
                        <a:lnSpc>
                          <a:spcPct val="107000"/>
                        </a:lnSpc>
                        <a:spcBef>
                          <a:spcPts val="0"/>
                        </a:spcBef>
                        <a:spcAft>
                          <a:spcPts val="800"/>
                        </a:spcAft>
                      </a:pPr>
                      <a:r>
                        <a:rPr lang="en-US" sz="1400" dirty="0">
                          <a:effectLst/>
                          <a:latin typeface="+mj-lt"/>
                          <a:ea typeface="Calibri" panose="020F0502020204030204" pitchFamily="34" charset="0"/>
                          <a:cs typeface="Times New Roman" panose="02020603050405020304" pitchFamily="18" charset="0"/>
                        </a:rPr>
                        <a:t>THYROID STIMULATING HORMONE</a:t>
                      </a: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376092"/>
                    </a:solidFill>
                  </a:tcPr>
                </a:tc>
                <a:tc>
                  <a:txBody>
                    <a:bodyPr/>
                    <a:lstStyle/>
                    <a:p>
                      <a:pPr marL="0" marR="0" algn="ctr">
                        <a:lnSpc>
                          <a:spcPct val="107000"/>
                        </a:lnSpc>
                        <a:spcBef>
                          <a:spcPts val="0"/>
                        </a:spcBef>
                        <a:spcAft>
                          <a:spcPts val="800"/>
                        </a:spcAft>
                      </a:pPr>
                      <a:r>
                        <a:rPr lang="en-US" sz="1400" dirty="0">
                          <a:effectLst/>
                          <a:latin typeface="+mj-lt"/>
                          <a:ea typeface="Calibri" panose="020F0502020204030204" pitchFamily="34" charset="0"/>
                          <a:cs typeface="Times New Roman" panose="02020603050405020304" pitchFamily="18" charset="0"/>
                        </a:rPr>
                        <a:t>2017-09-28</a:t>
                      </a:r>
                    </a:p>
                  </a:txBody>
                  <a:tcPr marL="45720" marR="45720" marT="15240" marB="1524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376092"/>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5424807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3" name="Google Shape;293;p32"/>
          <p:cNvSpPr txBox="1">
            <a:spLocks noGrp="1"/>
          </p:cNvSpPr>
          <p:nvPr>
            <p:ph type="title"/>
          </p:nvPr>
        </p:nvSpPr>
        <p:spPr>
          <a:xfrm>
            <a:off x="4749483" y="551701"/>
            <a:ext cx="2651760"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arrange()</a:t>
            </a:r>
            <a:endParaRPr dirty="0"/>
          </a:p>
        </p:txBody>
      </p:sp>
      <p:sp>
        <p:nvSpPr>
          <p:cNvPr id="296" name="Google Shape;296;p32"/>
          <p:cNvSpPr txBox="1"/>
          <p:nvPr/>
        </p:nvSpPr>
        <p:spPr>
          <a:xfrm>
            <a:off x="2190655" y="1713022"/>
            <a:ext cx="6159054" cy="1167589"/>
          </a:xfrm>
          <a:prstGeom prst="rect">
            <a:avLst/>
          </a:prstGeom>
          <a:noFill/>
          <a:ln>
            <a:noFill/>
          </a:ln>
        </p:spPr>
        <p:txBody>
          <a:bodyPr spcFirstLastPara="1" wrap="square" lIns="0" tIns="6455" rIns="0" bIns="0" anchor="t" anchorCtr="0">
            <a:noAutofit/>
          </a:bodyPr>
          <a:lstStyle/>
          <a:p>
            <a:pPr marL="6803"/>
            <a:r>
              <a:rPr lang="en-US" sz="2652" dirty="0">
                <a:latin typeface="Calibri"/>
                <a:ea typeface="Calibri"/>
                <a:cs typeface="Calibri"/>
                <a:sym typeface="Calibri"/>
              </a:rPr>
              <a:t>Order rows from smallest to largest values</a:t>
            </a:r>
            <a:endParaRPr sz="2652" dirty="0">
              <a:latin typeface="Calibri"/>
              <a:ea typeface="Calibri"/>
              <a:cs typeface="Calibri"/>
              <a:sym typeface="Calibri"/>
            </a:endParaRPr>
          </a:p>
        </p:txBody>
      </p:sp>
      <p:sp>
        <p:nvSpPr>
          <p:cNvPr id="13" name="Google Shape;131;p17"/>
          <p:cNvSpPr/>
          <p:nvPr/>
        </p:nvSpPr>
        <p:spPr>
          <a:xfrm>
            <a:off x="1758718" y="2201670"/>
            <a:ext cx="886968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4" name="Rectangle 13"/>
          <p:cNvSpPr/>
          <p:nvPr/>
        </p:nvSpPr>
        <p:spPr>
          <a:xfrm>
            <a:off x="1970276" y="2313797"/>
            <a:ext cx="7869462" cy="584775"/>
          </a:xfrm>
          <a:prstGeom prst="rect">
            <a:avLst/>
          </a:prstGeom>
        </p:spPr>
        <p:txBody>
          <a:bodyPr wrap="none">
            <a:spAutoFit/>
          </a:bodyPr>
          <a:lstStyle/>
          <a:p>
            <a:r>
              <a:rPr lang="en-US" sz="3200" dirty="0">
                <a:latin typeface="Consolas" panose="020B0609020204030204" pitchFamily="49" charset="0"/>
                <a:ea typeface="Courier New"/>
                <a:cs typeface="Consolas" panose="020B0609020204030204" pitchFamily="49" charset="0"/>
                <a:sym typeface="Courier New"/>
              </a:rPr>
              <a:t>arrange(</a:t>
            </a:r>
            <a:r>
              <a:rPr lang="en-US" sz="3200" dirty="0">
                <a:solidFill>
                  <a:srgbClr val="0365C0"/>
                </a:solidFill>
                <a:latin typeface="Consolas" panose="020B0609020204030204" pitchFamily="49" charset="0"/>
                <a:ea typeface="Courier New"/>
                <a:cs typeface="Consolas" panose="020B0609020204030204" pitchFamily="49" charset="0"/>
                <a:sym typeface="Courier New"/>
              </a:rPr>
              <a:t>orders, </a:t>
            </a:r>
            <a:r>
              <a:rPr lang="en-US" sz="3200" dirty="0" err="1">
                <a:solidFill>
                  <a:schemeClr val="accent2"/>
                </a:solidFill>
                <a:latin typeface="Consolas" panose="020B0609020204030204" pitchFamily="49" charset="0"/>
                <a:ea typeface="Courier New"/>
                <a:cs typeface="Consolas" panose="020B0609020204030204" pitchFamily="49" charset="0"/>
                <a:sym typeface="Courier New"/>
              </a:rPr>
              <a:t>desc</a:t>
            </a:r>
            <a:r>
              <a:rPr lang="en-US" sz="3200" dirty="0">
                <a:solidFill>
                  <a:schemeClr val="accent2"/>
                </a:solidFill>
                <a:latin typeface="Consolas" panose="020B0609020204030204" pitchFamily="49" charset="0"/>
                <a:ea typeface="Courier New"/>
                <a:cs typeface="Consolas" panose="020B0609020204030204" pitchFamily="49" charset="0"/>
                <a:sym typeface="Courier New"/>
              </a:rPr>
              <a:t>(</a:t>
            </a:r>
            <a:r>
              <a:rPr lang="en-US" sz="3200" dirty="0" err="1">
                <a:solidFill>
                  <a:srgbClr val="9BBB59"/>
                </a:solidFill>
                <a:latin typeface="Consolas" panose="020B0609020204030204" pitchFamily="49" charset="0"/>
                <a:ea typeface="Courier New"/>
                <a:cs typeface="Consolas" panose="020B0609020204030204" pitchFamily="49" charset="0"/>
                <a:sym typeface="Courier New"/>
              </a:rPr>
              <a:t>result_time</a:t>
            </a:r>
            <a:r>
              <a:rPr lang="en-US" sz="3200" dirty="0">
                <a:solidFill>
                  <a:schemeClr val="accent2"/>
                </a:solidFill>
                <a:latin typeface="Consolas" panose="020B0609020204030204" pitchFamily="49" charset="0"/>
                <a:ea typeface="Courier New"/>
                <a:cs typeface="Consolas" panose="020B0609020204030204" pitchFamily="49" charset="0"/>
                <a:sym typeface="Courier New"/>
              </a:rPr>
              <a:t>)</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aphicFrame>
        <p:nvGraphicFramePr>
          <p:cNvPr id="11" name="Table 10"/>
          <p:cNvGraphicFramePr>
            <a:graphicFrameLocks noGrp="1"/>
          </p:cNvGraphicFramePr>
          <p:nvPr/>
        </p:nvGraphicFramePr>
        <p:xfrm>
          <a:off x="500951" y="3246160"/>
          <a:ext cx="5378884" cy="2671128"/>
        </p:xfrm>
        <a:graphic>
          <a:graphicData uri="http://schemas.openxmlformats.org/drawingml/2006/table">
            <a:tbl>
              <a:tblPr firstRow="1" bandRow="1">
                <a:tableStyleId>{71CB66AA-850D-4605-A19E-2ED404D436C7}</a:tableStyleId>
              </a:tblPr>
              <a:tblGrid>
                <a:gridCol w="1132003">
                  <a:extLst>
                    <a:ext uri="{9D8B030D-6E8A-4147-A177-3AD203B41FA5}">
                      <a16:colId xmlns:a16="http://schemas.microsoft.com/office/drawing/2014/main" val="20000"/>
                    </a:ext>
                  </a:extLst>
                </a:gridCol>
                <a:gridCol w="1172247">
                  <a:extLst>
                    <a:ext uri="{9D8B030D-6E8A-4147-A177-3AD203B41FA5}">
                      <a16:colId xmlns:a16="http://schemas.microsoft.com/office/drawing/2014/main" val="20001"/>
                    </a:ext>
                  </a:extLst>
                </a:gridCol>
                <a:gridCol w="1804633">
                  <a:extLst>
                    <a:ext uri="{9D8B030D-6E8A-4147-A177-3AD203B41FA5}">
                      <a16:colId xmlns:a16="http://schemas.microsoft.com/office/drawing/2014/main" val="20002"/>
                    </a:ext>
                  </a:extLst>
                </a:gridCol>
                <a:gridCol w="1270001">
                  <a:extLst>
                    <a:ext uri="{9D8B030D-6E8A-4147-A177-3AD203B41FA5}">
                      <a16:colId xmlns:a16="http://schemas.microsoft.com/office/drawing/2014/main" val="20003"/>
                    </a:ext>
                  </a:extLst>
                </a:gridCol>
              </a:tblGrid>
              <a:tr h="385751">
                <a:tc>
                  <a:txBody>
                    <a:bodyPr/>
                    <a:lstStyle/>
                    <a:p>
                      <a:pPr marL="0" lvl="0" indent="0" algn="ctr" rtl="0">
                        <a:spcBef>
                          <a:spcPts val="0"/>
                        </a:spcBef>
                        <a:spcAft>
                          <a:spcPts val="0"/>
                        </a:spcAft>
                        <a:buNone/>
                      </a:pPr>
                      <a:r>
                        <a:rPr lang="en-US" sz="1600" b="1" dirty="0" err="1">
                          <a:solidFill>
                            <a:schemeClr val="lt1"/>
                          </a:solidFill>
                        </a:rPr>
                        <a:t>order_id</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err="1">
                          <a:solidFill>
                            <a:schemeClr val="lt1"/>
                          </a:solidFill>
                        </a:rPr>
                        <a:t>patient_id</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a:solidFill>
                            <a:schemeClr val="lt1"/>
                          </a:solidFill>
                        </a:rPr>
                        <a:t>description</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err="1">
                          <a:solidFill>
                            <a:schemeClr val="lt1"/>
                          </a:solidFill>
                        </a:rPr>
                        <a:t>result_time</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559229">
                <a:tc>
                  <a:txBody>
                    <a:bodyPr/>
                    <a:lstStyle/>
                    <a:p>
                      <a:pPr marL="0" lvl="0" indent="0" algn="ctr" rtl="0">
                        <a:spcBef>
                          <a:spcPts val="0"/>
                        </a:spcBef>
                        <a:spcAft>
                          <a:spcPts val="0"/>
                        </a:spcAft>
                        <a:buNone/>
                      </a:pPr>
                      <a:r>
                        <a:rPr lang="en-US" sz="1400" dirty="0"/>
                        <a:t>19766</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60000"/>
                        <a:lumOff val="40000"/>
                      </a:schemeClr>
                    </a:solidFill>
                  </a:tcPr>
                </a:tc>
                <a:tc>
                  <a:txBody>
                    <a:bodyPr/>
                    <a:lstStyle/>
                    <a:p>
                      <a:pPr marL="0" lvl="0" indent="0" algn="ctr" rtl="0">
                        <a:spcBef>
                          <a:spcPts val="0"/>
                        </a:spcBef>
                        <a:spcAft>
                          <a:spcPts val="0"/>
                        </a:spcAft>
                        <a:buNone/>
                      </a:pPr>
                      <a:r>
                        <a:rPr lang="en-US" sz="1400" dirty="0"/>
                        <a:t>511388</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60000"/>
                        <a:lumOff val="40000"/>
                      </a:schemeClr>
                    </a:solidFill>
                  </a:tcPr>
                </a:tc>
                <a:tc>
                  <a:txBody>
                    <a:bodyPr/>
                    <a:lstStyle/>
                    <a:p>
                      <a:pPr marL="0" lvl="0" indent="0" algn="ctr" rtl="0">
                        <a:spcBef>
                          <a:spcPts val="0"/>
                        </a:spcBef>
                        <a:spcAft>
                          <a:spcPts val="0"/>
                        </a:spcAft>
                        <a:buNone/>
                      </a:pPr>
                      <a:r>
                        <a:rPr lang="en-US" sz="1400" dirty="0"/>
                        <a:t>PROTHROMBIN TIME</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60000"/>
                        <a:lumOff val="40000"/>
                      </a:schemeClr>
                    </a:solidFill>
                  </a:tcPr>
                </a:tc>
                <a:tc>
                  <a:txBody>
                    <a:bodyPr/>
                    <a:lstStyle/>
                    <a:p>
                      <a:pPr algn="ctr"/>
                      <a:r>
                        <a:rPr lang="en-US" sz="1400" dirty="0">
                          <a:effectLst/>
                        </a:rPr>
                        <a:t>2017-09-20</a:t>
                      </a: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10001"/>
                  </a:ext>
                </a:extLst>
              </a:tr>
              <a:tr h="559229">
                <a:tc>
                  <a:txBody>
                    <a:bodyPr/>
                    <a:lstStyle/>
                    <a:p>
                      <a:pPr marL="0" lvl="0" indent="0" algn="ctr" rtl="0">
                        <a:spcBef>
                          <a:spcPts val="0"/>
                        </a:spcBef>
                        <a:spcAft>
                          <a:spcPts val="0"/>
                        </a:spcAft>
                        <a:buNone/>
                      </a:pPr>
                      <a:r>
                        <a:rPr lang="en-US" sz="1400" dirty="0"/>
                        <a:t>88444</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marL="0" lvl="0" indent="0" algn="ctr" rtl="0">
                        <a:spcBef>
                          <a:spcPts val="0"/>
                        </a:spcBef>
                        <a:spcAft>
                          <a:spcPts val="0"/>
                        </a:spcAft>
                        <a:buNone/>
                      </a:pPr>
                      <a:r>
                        <a:rPr lang="en-US" sz="1400" dirty="0"/>
                        <a:t>511388</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marL="0" lvl="0" indent="0" algn="ctr" rtl="0">
                        <a:spcBef>
                          <a:spcPts val="0"/>
                        </a:spcBef>
                        <a:spcAft>
                          <a:spcPts val="0"/>
                        </a:spcAft>
                        <a:buNone/>
                      </a:pPr>
                      <a:r>
                        <a:rPr lang="en-US" sz="1400" dirty="0"/>
                        <a:t>BASIC METABOLIC PANEL</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r>
                        <a:rPr lang="en-US" sz="1400" dirty="0">
                          <a:effectLst/>
                        </a:rPr>
                        <a:t>2017-09-01</a:t>
                      </a: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2"/>
                  </a:ext>
                </a:extLst>
              </a:tr>
              <a:tr h="781168">
                <a:tc>
                  <a:txBody>
                    <a:bodyPr/>
                    <a:lstStyle/>
                    <a:p>
                      <a:pPr marL="0" lvl="0" indent="0" algn="ctr" rtl="0">
                        <a:spcBef>
                          <a:spcPts val="0"/>
                        </a:spcBef>
                        <a:spcAft>
                          <a:spcPts val="0"/>
                        </a:spcAft>
                        <a:buNone/>
                      </a:pPr>
                      <a:r>
                        <a:rPr lang="en-US" sz="1400" dirty="0"/>
                        <a:t>40477</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marL="0" lvl="0" indent="0" algn="ctr" rtl="0">
                        <a:spcBef>
                          <a:spcPts val="0"/>
                        </a:spcBef>
                        <a:spcAft>
                          <a:spcPts val="0"/>
                        </a:spcAft>
                        <a:buNone/>
                      </a:pPr>
                      <a:r>
                        <a:rPr lang="en-US" sz="1400" dirty="0"/>
                        <a:t>508061</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75000"/>
                      </a:schemeClr>
                    </a:solidFill>
                  </a:tcPr>
                </a:tc>
                <a:tc>
                  <a:txBody>
                    <a:bodyPr/>
                    <a:lstStyle/>
                    <a:p>
                      <a:pPr marL="0" lvl="0" indent="0" algn="ctr" rtl="0">
                        <a:spcBef>
                          <a:spcPts val="0"/>
                        </a:spcBef>
                        <a:spcAft>
                          <a:spcPts val="0"/>
                        </a:spcAft>
                        <a:buNone/>
                      </a:pPr>
                      <a:r>
                        <a:rPr lang="en-US" sz="1400" dirty="0"/>
                        <a:t>THYROID STIMULATING HORMONE</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75000"/>
                      </a:schemeClr>
                    </a:solidFill>
                  </a:tcPr>
                </a:tc>
                <a:tc>
                  <a:txBody>
                    <a:bodyPr/>
                    <a:lstStyle/>
                    <a:p>
                      <a:pPr algn="ctr"/>
                      <a:r>
                        <a:rPr lang="en-US" sz="1400" dirty="0">
                          <a:effectLst/>
                        </a:rPr>
                        <a:t>2017-09-28</a:t>
                      </a: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75000"/>
                      </a:schemeClr>
                    </a:solidFill>
                  </a:tcPr>
                </a:tc>
                <a:extLst>
                  <a:ext uri="{0D108BD9-81ED-4DB2-BD59-A6C34878D82A}">
                    <a16:rowId xmlns:a16="http://schemas.microsoft.com/office/drawing/2014/main" val="10003"/>
                  </a:ext>
                </a:extLst>
              </a:tr>
              <a:tr h="385751">
                <a:tc>
                  <a:txBody>
                    <a:bodyPr/>
                    <a:lstStyle/>
                    <a:p>
                      <a:pPr marL="0" lvl="0" indent="0" algn="ctr" rtl="0">
                        <a:spcBef>
                          <a:spcPts val="0"/>
                        </a:spcBef>
                        <a:spcAft>
                          <a:spcPts val="0"/>
                        </a:spcAft>
                        <a:buNone/>
                      </a:pPr>
                      <a:r>
                        <a:rPr lang="en-US" sz="1400" dirty="0"/>
                        <a:t>97641</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40000"/>
                        <a:lumOff val="60000"/>
                      </a:schemeClr>
                    </a:solidFill>
                  </a:tcPr>
                </a:tc>
                <a:tc>
                  <a:txBody>
                    <a:bodyPr/>
                    <a:lstStyle/>
                    <a:p>
                      <a:pPr marL="0" lvl="0" indent="0" algn="ctr" rtl="0">
                        <a:spcBef>
                          <a:spcPts val="0"/>
                        </a:spcBef>
                        <a:spcAft>
                          <a:spcPts val="0"/>
                        </a:spcAft>
                        <a:buNone/>
                      </a:pPr>
                      <a:r>
                        <a:rPr lang="en-US" sz="1400" dirty="0"/>
                        <a:t>508061</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40000"/>
                        <a:lumOff val="60000"/>
                      </a:schemeClr>
                    </a:solidFill>
                  </a:tcPr>
                </a:tc>
                <a:tc>
                  <a:txBody>
                    <a:bodyPr/>
                    <a:lstStyle/>
                    <a:p>
                      <a:pPr marL="0" lvl="0" indent="0" algn="ctr" rtl="0">
                        <a:spcBef>
                          <a:spcPts val="0"/>
                        </a:spcBef>
                        <a:spcAft>
                          <a:spcPts val="0"/>
                        </a:spcAft>
                        <a:buNone/>
                      </a:pPr>
                      <a:r>
                        <a:rPr lang="en-US" sz="1400" dirty="0"/>
                        <a:t>T4, FREE</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40000"/>
                        <a:lumOff val="60000"/>
                      </a:schemeClr>
                    </a:solidFill>
                  </a:tcPr>
                </a:tc>
                <a:tc>
                  <a:txBody>
                    <a:bodyPr/>
                    <a:lstStyle/>
                    <a:p>
                      <a:pPr algn="ctr"/>
                      <a:r>
                        <a:rPr lang="en-US" sz="1400" dirty="0">
                          <a:effectLst/>
                        </a:rPr>
                        <a:t>2017-09-04</a:t>
                      </a: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4"/>
                  </a:ext>
                </a:extLst>
              </a:tr>
            </a:tbl>
          </a:graphicData>
        </a:graphic>
      </p:graphicFrame>
      <p:cxnSp>
        <p:nvCxnSpPr>
          <p:cNvPr id="12" name="Straight Arrow Connector 11"/>
          <p:cNvCxnSpPr/>
          <p:nvPr/>
        </p:nvCxnSpPr>
        <p:spPr>
          <a:xfrm>
            <a:off x="5879835" y="4651867"/>
            <a:ext cx="486241" cy="14570"/>
          </a:xfrm>
          <a:prstGeom prst="straightConnector1">
            <a:avLst/>
          </a:prstGeom>
          <a:ln w="762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4" name="Table 3"/>
          <p:cNvGraphicFramePr>
            <a:graphicFrameLocks noGrp="1"/>
          </p:cNvGraphicFramePr>
          <p:nvPr>
            <p:extLst>
              <p:ext uri="{D42A27DB-BD31-4B8C-83A1-F6EECF244321}">
                <p14:modId xmlns:p14="http://schemas.microsoft.com/office/powerpoint/2010/main" val="1500212523"/>
              </p:ext>
            </p:extLst>
          </p:nvPr>
        </p:nvGraphicFramePr>
        <p:xfrm>
          <a:off x="6366076" y="3269948"/>
          <a:ext cx="5404016" cy="2621408"/>
        </p:xfrm>
        <a:graphic>
          <a:graphicData uri="http://schemas.openxmlformats.org/drawingml/2006/table">
            <a:tbl>
              <a:tblPr firstRow="1" bandRow="1"/>
              <a:tblGrid>
                <a:gridCol w="1253970">
                  <a:extLst>
                    <a:ext uri="{9D8B030D-6E8A-4147-A177-3AD203B41FA5}">
                      <a16:colId xmlns:a16="http://schemas.microsoft.com/office/drawing/2014/main" val="20000"/>
                    </a:ext>
                  </a:extLst>
                </a:gridCol>
                <a:gridCol w="1059904">
                  <a:extLst>
                    <a:ext uri="{9D8B030D-6E8A-4147-A177-3AD203B41FA5}">
                      <a16:colId xmlns:a16="http://schemas.microsoft.com/office/drawing/2014/main" val="20001"/>
                    </a:ext>
                  </a:extLst>
                </a:gridCol>
                <a:gridCol w="1799822">
                  <a:extLst>
                    <a:ext uri="{9D8B030D-6E8A-4147-A177-3AD203B41FA5}">
                      <a16:colId xmlns:a16="http://schemas.microsoft.com/office/drawing/2014/main" val="20002"/>
                    </a:ext>
                  </a:extLst>
                </a:gridCol>
                <a:gridCol w="1290320">
                  <a:extLst>
                    <a:ext uri="{9D8B030D-6E8A-4147-A177-3AD203B41FA5}">
                      <a16:colId xmlns:a16="http://schemas.microsoft.com/office/drawing/2014/main" val="20003"/>
                    </a:ext>
                  </a:extLst>
                </a:gridCol>
              </a:tblGrid>
              <a:tr h="370840">
                <a:tc>
                  <a:txBody>
                    <a:bodyPr/>
                    <a:lstStyle/>
                    <a:p>
                      <a:pPr marL="0" marR="0" algn="ctr">
                        <a:lnSpc>
                          <a:spcPct val="107000"/>
                        </a:lnSpc>
                        <a:spcBef>
                          <a:spcPts val="0"/>
                        </a:spcBef>
                        <a:spcAft>
                          <a:spcPts val="800"/>
                        </a:spcAft>
                      </a:pPr>
                      <a:r>
                        <a:rPr lang="en-US" sz="1600" b="1" i="0" u="none" strike="noStrike" cap="none" dirty="0" err="1">
                          <a:solidFill>
                            <a:schemeClr val="bg1"/>
                          </a:solidFill>
                          <a:effectLst/>
                          <a:latin typeface="+mj-lt"/>
                          <a:ea typeface="Calibri" panose="020F0502020204030204" pitchFamily="34" charset="0"/>
                          <a:cs typeface="Times New Roman" panose="02020603050405020304" pitchFamily="18" charset="0"/>
                          <a:sym typeface="Arial"/>
                        </a:rPr>
                        <a:t>order_id</a:t>
                      </a:r>
                      <a:endParaRPr lang="en-US" sz="1600" b="1" i="0" u="none" strike="noStrike" cap="none" dirty="0">
                        <a:solidFill>
                          <a:schemeClr val="bg1"/>
                        </a:solidFill>
                        <a:effectLst/>
                        <a:latin typeface="+mj-lt"/>
                        <a:ea typeface="Calibri" panose="020F0502020204030204" pitchFamily="34" charset="0"/>
                        <a:cs typeface="Times New Roman" panose="02020603050405020304" pitchFamily="18" charset="0"/>
                        <a:sym typeface="Arial"/>
                      </a:endParaRP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A6A6A6"/>
                    </a:solidFill>
                  </a:tcPr>
                </a:tc>
                <a:tc>
                  <a:txBody>
                    <a:bodyPr/>
                    <a:lstStyle/>
                    <a:p>
                      <a:pPr marL="0" marR="0" algn="ctr">
                        <a:lnSpc>
                          <a:spcPct val="107000"/>
                        </a:lnSpc>
                        <a:spcBef>
                          <a:spcPts val="0"/>
                        </a:spcBef>
                        <a:spcAft>
                          <a:spcPts val="800"/>
                        </a:spcAft>
                      </a:pPr>
                      <a:r>
                        <a:rPr lang="en-US" sz="1600" b="1" i="0" u="none" strike="noStrike" cap="none" dirty="0" err="1">
                          <a:solidFill>
                            <a:schemeClr val="bg1"/>
                          </a:solidFill>
                          <a:effectLst/>
                          <a:latin typeface="+mj-lt"/>
                          <a:ea typeface="Calibri" panose="020F0502020204030204" pitchFamily="34" charset="0"/>
                          <a:cs typeface="Times New Roman" panose="02020603050405020304" pitchFamily="18" charset="0"/>
                          <a:sym typeface="Arial"/>
                        </a:rPr>
                        <a:t>patient_id</a:t>
                      </a:r>
                      <a:endParaRPr lang="en-US" sz="1600" b="1" i="0" u="none" strike="noStrike" cap="none" dirty="0">
                        <a:solidFill>
                          <a:schemeClr val="bg1"/>
                        </a:solidFill>
                        <a:effectLst/>
                        <a:latin typeface="+mj-lt"/>
                        <a:ea typeface="Calibri" panose="020F0502020204030204" pitchFamily="34" charset="0"/>
                        <a:cs typeface="Times New Roman" panose="02020603050405020304" pitchFamily="18" charset="0"/>
                        <a:sym typeface="Arial"/>
                      </a:endParaRP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A6A6A6"/>
                    </a:solidFill>
                  </a:tcPr>
                </a:tc>
                <a:tc>
                  <a:txBody>
                    <a:bodyPr/>
                    <a:lstStyle/>
                    <a:p>
                      <a:pPr marL="0" marR="0" algn="ctr">
                        <a:lnSpc>
                          <a:spcPct val="107000"/>
                        </a:lnSpc>
                        <a:spcBef>
                          <a:spcPts val="0"/>
                        </a:spcBef>
                        <a:spcAft>
                          <a:spcPts val="800"/>
                        </a:spcAft>
                      </a:pPr>
                      <a:r>
                        <a:rPr lang="en-US" sz="1600" b="1" i="0" u="none" strike="noStrike" cap="none" dirty="0">
                          <a:solidFill>
                            <a:schemeClr val="bg1"/>
                          </a:solidFill>
                          <a:effectLst/>
                          <a:latin typeface="+mj-lt"/>
                          <a:ea typeface="Calibri" panose="020F0502020204030204" pitchFamily="34" charset="0"/>
                          <a:cs typeface="Times New Roman" panose="02020603050405020304" pitchFamily="18" charset="0"/>
                          <a:sym typeface="Arial"/>
                        </a:rPr>
                        <a:t>description</a:t>
                      </a: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A6A6A6"/>
                    </a:solidFill>
                  </a:tcPr>
                </a:tc>
                <a:tc>
                  <a:txBody>
                    <a:bodyPr/>
                    <a:lstStyle/>
                    <a:p>
                      <a:pPr marL="0" marR="0" algn="ctr">
                        <a:lnSpc>
                          <a:spcPct val="107000"/>
                        </a:lnSpc>
                        <a:spcBef>
                          <a:spcPts val="0"/>
                        </a:spcBef>
                        <a:spcAft>
                          <a:spcPts val="800"/>
                        </a:spcAft>
                      </a:pPr>
                      <a:r>
                        <a:rPr lang="en-US" sz="1600" b="1" i="0" u="none" strike="noStrike" cap="none" dirty="0" err="1">
                          <a:solidFill>
                            <a:schemeClr val="bg1"/>
                          </a:solidFill>
                          <a:effectLst/>
                          <a:latin typeface="+mj-lt"/>
                          <a:ea typeface="Calibri" panose="020F0502020204030204" pitchFamily="34" charset="0"/>
                          <a:cs typeface="Times New Roman" panose="02020603050405020304" pitchFamily="18" charset="0"/>
                          <a:sym typeface="Arial"/>
                        </a:rPr>
                        <a:t>result_time</a:t>
                      </a:r>
                      <a:endParaRPr lang="en-US" sz="1600" b="1" i="0" u="none" strike="noStrike" cap="none" dirty="0">
                        <a:solidFill>
                          <a:schemeClr val="bg1"/>
                        </a:solidFill>
                        <a:effectLst/>
                        <a:latin typeface="+mj-lt"/>
                        <a:ea typeface="Calibri" panose="020F0502020204030204" pitchFamily="34" charset="0"/>
                        <a:cs typeface="Times New Roman" panose="02020603050405020304" pitchFamily="18" charset="0"/>
                        <a:sym typeface="Arial"/>
                      </a:endParaRP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563880">
                <a:tc>
                  <a:txBody>
                    <a:bodyPr/>
                    <a:lstStyle/>
                    <a:p>
                      <a:pPr marL="0" marR="0" algn="ctr">
                        <a:lnSpc>
                          <a:spcPct val="107000"/>
                        </a:lnSpc>
                        <a:spcBef>
                          <a:spcPts val="0"/>
                        </a:spcBef>
                        <a:spcAft>
                          <a:spcPts val="800"/>
                        </a:spcAft>
                      </a:pPr>
                      <a:r>
                        <a:rPr lang="en-US" sz="1400" b="0" i="0" u="none" strike="noStrike" cap="none" dirty="0">
                          <a:solidFill>
                            <a:schemeClr val="tx1"/>
                          </a:solidFill>
                          <a:effectLst/>
                          <a:latin typeface="+mj-lt"/>
                          <a:ea typeface="Calibri" panose="020F0502020204030204" pitchFamily="34" charset="0"/>
                          <a:cs typeface="Times New Roman" panose="02020603050405020304" pitchFamily="18" charset="0"/>
                          <a:sym typeface="Arial"/>
                        </a:rPr>
                        <a:t>40477</a:t>
                      </a: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376092"/>
                    </a:solidFill>
                  </a:tcPr>
                </a:tc>
                <a:tc>
                  <a:txBody>
                    <a:bodyPr/>
                    <a:lstStyle/>
                    <a:p>
                      <a:pPr marL="0" marR="0" algn="ctr">
                        <a:lnSpc>
                          <a:spcPct val="107000"/>
                        </a:lnSpc>
                        <a:spcBef>
                          <a:spcPts val="0"/>
                        </a:spcBef>
                        <a:spcAft>
                          <a:spcPts val="800"/>
                        </a:spcAft>
                      </a:pPr>
                      <a:r>
                        <a:rPr lang="en-US" sz="1400" b="0" i="0" u="none" strike="noStrike" cap="none" dirty="0">
                          <a:solidFill>
                            <a:schemeClr val="tx1"/>
                          </a:solidFill>
                          <a:effectLst/>
                          <a:latin typeface="+mj-lt"/>
                          <a:ea typeface="Calibri" panose="020F0502020204030204" pitchFamily="34" charset="0"/>
                          <a:cs typeface="Times New Roman" panose="02020603050405020304" pitchFamily="18" charset="0"/>
                          <a:sym typeface="Arial"/>
                        </a:rPr>
                        <a:t>508061</a:t>
                      </a: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376092"/>
                    </a:solidFill>
                  </a:tcPr>
                </a:tc>
                <a:tc>
                  <a:txBody>
                    <a:bodyPr/>
                    <a:lstStyle/>
                    <a:p>
                      <a:pPr marL="0" marR="0" algn="ctr">
                        <a:lnSpc>
                          <a:spcPct val="107000"/>
                        </a:lnSpc>
                        <a:spcBef>
                          <a:spcPts val="0"/>
                        </a:spcBef>
                        <a:spcAft>
                          <a:spcPts val="800"/>
                        </a:spcAft>
                      </a:pPr>
                      <a:r>
                        <a:rPr lang="en-US" sz="1400" b="0" i="0" u="none" strike="noStrike" cap="none" dirty="0">
                          <a:solidFill>
                            <a:schemeClr val="tx1"/>
                          </a:solidFill>
                          <a:effectLst/>
                          <a:latin typeface="+mj-lt"/>
                          <a:ea typeface="Calibri" panose="020F0502020204030204" pitchFamily="34" charset="0"/>
                          <a:cs typeface="Times New Roman" panose="02020603050405020304" pitchFamily="18" charset="0"/>
                          <a:sym typeface="Arial"/>
                        </a:rPr>
                        <a:t>THYROID STIMULATING HORMONE</a:t>
                      </a: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376092"/>
                    </a:solidFill>
                  </a:tcPr>
                </a:tc>
                <a:tc>
                  <a:txBody>
                    <a:bodyPr/>
                    <a:lstStyle/>
                    <a:p>
                      <a:pPr marL="0" marR="0" algn="ctr">
                        <a:lnSpc>
                          <a:spcPct val="107000"/>
                        </a:lnSpc>
                        <a:spcBef>
                          <a:spcPts val="0"/>
                        </a:spcBef>
                        <a:spcAft>
                          <a:spcPts val="800"/>
                        </a:spcAft>
                      </a:pPr>
                      <a:r>
                        <a:rPr lang="en-US" sz="1400" b="0" i="0" u="none" strike="noStrike" cap="none">
                          <a:solidFill>
                            <a:schemeClr val="tx1"/>
                          </a:solidFill>
                          <a:effectLst/>
                          <a:latin typeface="+mj-lt"/>
                          <a:ea typeface="Calibri" panose="020F0502020204030204" pitchFamily="34" charset="0"/>
                          <a:cs typeface="Times New Roman" panose="02020603050405020304" pitchFamily="18" charset="0"/>
                          <a:sym typeface="Arial"/>
                        </a:rPr>
                        <a:t>2017-09-28</a:t>
                      </a:r>
                    </a:p>
                  </a:txBody>
                  <a:tcPr marL="45720" marR="45720" marT="15240" marB="1524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376092"/>
                    </a:solidFill>
                  </a:tcPr>
                </a:tc>
                <a:extLst>
                  <a:ext uri="{0D108BD9-81ED-4DB2-BD59-A6C34878D82A}">
                    <a16:rowId xmlns:a16="http://schemas.microsoft.com/office/drawing/2014/main" val="10001"/>
                  </a:ext>
                </a:extLst>
              </a:tr>
              <a:tr h="370840">
                <a:tc>
                  <a:txBody>
                    <a:bodyPr/>
                    <a:lstStyle/>
                    <a:p>
                      <a:pPr marL="0" marR="0" algn="ctr">
                        <a:lnSpc>
                          <a:spcPct val="107000"/>
                        </a:lnSpc>
                        <a:spcBef>
                          <a:spcPts val="0"/>
                        </a:spcBef>
                        <a:spcAft>
                          <a:spcPts val="800"/>
                        </a:spcAft>
                      </a:pPr>
                      <a:r>
                        <a:rPr lang="en-US" sz="1400" b="0" i="0" u="none" strike="noStrike" cap="none">
                          <a:solidFill>
                            <a:schemeClr val="tx1"/>
                          </a:solidFill>
                          <a:effectLst/>
                          <a:latin typeface="+mj-lt"/>
                          <a:ea typeface="Calibri" panose="020F0502020204030204" pitchFamily="34" charset="0"/>
                          <a:cs typeface="Times New Roman" panose="02020603050405020304" pitchFamily="18" charset="0"/>
                          <a:sym typeface="Arial"/>
                        </a:rPr>
                        <a:t>19766</a:t>
                      </a: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95B3D7"/>
                    </a:solidFill>
                  </a:tcPr>
                </a:tc>
                <a:tc>
                  <a:txBody>
                    <a:bodyPr/>
                    <a:lstStyle/>
                    <a:p>
                      <a:pPr marL="0" marR="0" algn="ctr">
                        <a:lnSpc>
                          <a:spcPct val="107000"/>
                        </a:lnSpc>
                        <a:spcBef>
                          <a:spcPts val="0"/>
                        </a:spcBef>
                        <a:spcAft>
                          <a:spcPts val="800"/>
                        </a:spcAft>
                      </a:pPr>
                      <a:r>
                        <a:rPr lang="en-US" sz="1400" b="0" i="0" u="none" strike="noStrike" cap="none">
                          <a:solidFill>
                            <a:schemeClr val="tx1"/>
                          </a:solidFill>
                          <a:effectLst/>
                          <a:latin typeface="+mj-lt"/>
                          <a:ea typeface="Calibri" panose="020F0502020204030204" pitchFamily="34" charset="0"/>
                          <a:cs typeface="Times New Roman" panose="02020603050405020304" pitchFamily="18" charset="0"/>
                          <a:sym typeface="Arial"/>
                        </a:rPr>
                        <a:t>511388</a:t>
                      </a: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95B3D7"/>
                    </a:solidFill>
                  </a:tcPr>
                </a:tc>
                <a:tc>
                  <a:txBody>
                    <a:bodyPr/>
                    <a:lstStyle/>
                    <a:p>
                      <a:pPr marL="0" marR="0" algn="ctr">
                        <a:lnSpc>
                          <a:spcPct val="107000"/>
                        </a:lnSpc>
                        <a:spcBef>
                          <a:spcPts val="0"/>
                        </a:spcBef>
                        <a:spcAft>
                          <a:spcPts val="800"/>
                        </a:spcAft>
                      </a:pPr>
                      <a:r>
                        <a:rPr lang="en-US" sz="1400" b="0" i="0" u="none" strike="noStrike" cap="none" dirty="0">
                          <a:solidFill>
                            <a:schemeClr val="tx1"/>
                          </a:solidFill>
                          <a:effectLst/>
                          <a:latin typeface="+mj-lt"/>
                          <a:ea typeface="Calibri" panose="020F0502020204030204" pitchFamily="34" charset="0"/>
                          <a:cs typeface="Times New Roman" panose="02020603050405020304" pitchFamily="18" charset="0"/>
                          <a:sym typeface="Arial"/>
                        </a:rPr>
                        <a:t>PROTHROMBIN TIME</a:t>
                      </a: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95B3D7"/>
                    </a:solidFill>
                  </a:tcPr>
                </a:tc>
                <a:tc>
                  <a:txBody>
                    <a:bodyPr/>
                    <a:lstStyle/>
                    <a:p>
                      <a:pPr marL="0" marR="0" algn="ctr">
                        <a:lnSpc>
                          <a:spcPct val="107000"/>
                        </a:lnSpc>
                        <a:spcBef>
                          <a:spcPts val="0"/>
                        </a:spcBef>
                        <a:spcAft>
                          <a:spcPts val="800"/>
                        </a:spcAft>
                      </a:pPr>
                      <a:r>
                        <a:rPr lang="en-US" sz="1400" b="0" i="0" u="none" strike="noStrike" cap="none">
                          <a:solidFill>
                            <a:schemeClr val="tx1"/>
                          </a:solidFill>
                          <a:effectLst/>
                          <a:latin typeface="+mj-lt"/>
                          <a:ea typeface="Calibri" panose="020F0502020204030204" pitchFamily="34" charset="0"/>
                          <a:cs typeface="Times New Roman" panose="02020603050405020304" pitchFamily="18" charset="0"/>
                          <a:sym typeface="Arial"/>
                        </a:rPr>
                        <a:t>2017-09-20</a:t>
                      </a:r>
                    </a:p>
                  </a:txBody>
                  <a:tcPr marL="45720" marR="45720" marT="15240" marB="1524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95B3D7"/>
                    </a:solidFill>
                  </a:tcPr>
                </a:tc>
                <a:extLst>
                  <a:ext uri="{0D108BD9-81ED-4DB2-BD59-A6C34878D82A}">
                    <a16:rowId xmlns:a16="http://schemas.microsoft.com/office/drawing/2014/main" val="10002"/>
                  </a:ext>
                </a:extLst>
              </a:tr>
              <a:tr h="370840">
                <a:tc>
                  <a:txBody>
                    <a:bodyPr/>
                    <a:lstStyle/>
                    <a:p>
                      <a:pPr marL="0" marR="0" algn="ctr">
                        <a:lnSpc>
                          <a:spcPct val="107000"/>
                        </a:lnSpc>
                        <a:spcBef>
                          <a:spcPts val="0"/>
                        </a:spcBef>
                        <a:spcAft>
                          <a:spcPts val="800"/>
                        </a:spcAft>
                      </a:pPr>
                      <a:r>
                        <a:rPr lang="en-US" sz="1400" b="0" i="0" u="none" strike="noStrike" cap="none">
                          <a:solidFill>
                            <a:schemeClr val="tx1"/>
                          </a:solidFill>
                          <a:effectLst/>
                          <a:latin typeface="+mj-lt"/>
                          <a:ea typeface="Calibri" panose="020F0502020204030204" pitchFamily="34" charset="0"/>
                          <a:cs typeface="Times New Roman" panose="02020603050405020304" pitchFamily="18" charset="0"/>
                          <a:sym typeface="Arial"/>
                        </a:rPr>
                        <a:t>97641</a:t>
                      </a: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B9CDE5"/>
                    </a:solidFill>
                  </a:tcPr>
                </a:tc>
                <a:tc>
                  <a:txBody>
                    <a:bodyPr/>
                    <a:lstStyle/>
                    <a:p>
                      <a:pPr marL="0" marR="0" algn="ctr">
                        <a:lnSpc>
                          <a:spcPct val="107000"/>
                        </a:lnSpc>
                        <a:spcBef>
                          <a:spcPts val="0"/>
                        </a:spcBef>
                        <a:spcAft>
                          <a:spcPts val="800"/>
                        </a:spcAft>
                      </a:pPr>
                      <a:r>
                        <a:rPr lang="en-US" sz="1400" b="0" i="0" u="none" strike="noStrike" cap="none">
                          <a:solidFill>
                            <a:schemeClr val="tx1"/>
                          </a:solidFill>
                          <a:effectLst/>
                          <a:latin typeface="+mj-lt"/>
                          <a:ea typeface="Calibri" panose="020F0502020204030204" pitchFamily="34" charset="0"/>
                          <a:cs typeface="Times New Roman" panose="02020603050405020304" pitchFamily="18" charset="0"/>
                          <a:sym typeface="Arial"/>
                        </a:rPr>
                        <a:t>508061</a:t>
                      </a: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B9CDE5"/>
                    </a:solidFill>
                  </a:tcPr>
                </a:tc>
                <a:tc>
                  <a:txBody>
                    <a:bodyPr/>
                    <a:lstStyle/>
                    <a:p>
                      <a:pPr marL="0" marR="0" algn="ctr">
                        <a:lnSpc>
                          <a:spcPct val="107000"/>
                        </a:lnSpc>
                        <a:spcBef>
                          <a:spcPts val="0"/>
                        </a:spcBef>
                        <a:spcAft>
                          <a:spcPts val="800"/>
                        </a:spcAft>
                      </a:pPr>
                      <a:r>
                        <a:rPr lang="en-US" sz="1400" b="0" i="0" u="none" strike="noStrike" cap="none" dirty="0">
                          <a:solidFill>
                            <a:schemeClr val="tx1"/>
                          </a:solidFill>
                          <a:effectLst/>
                          <a:latin typeface="+mj-lt"/>
                          <a:ea typeface="Calibri" panose="020F0502020204030204" pitchFamily="34" charset="0"/>
                          <a:cs typeface="Times New Roman" panose="02020603050405020304" pitchFamily="18" charset="0"/>
                          <a:sym typeface="Arial"/>
                        </a:rPr>
                        <a:t>T4, FREE</a:t>
                      </a: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B9CDE5"/>
                    </a:solidFill>
                  </a:tcPr>
                </a:tc>
                <a:tc>
                  <a:txBody>
                    <a:bodyPr/>
                    <a:lstStyle/>
                    <a:p>
                      <a:pPr marL="0" marR="0" algn="ctr">
                        <a:lnSpc>
                          <a:spcPct val="107000"/>
                        </a:lnSpc>
                        <a:spcBef>
                          <a:spcPts val="0"/>
                        </a:spcBef>
                        <a:spcAft>
                          <a:spcPts val="800"/>
                        </a:spcAft>
                      </a:pPr>
                      <a:r>
                        <a:rPr lang="en-US" sz="1400" b="0" i="0" u="none" strike="noStrike" cap="none" dirty="0">
                          <a:solidFill>
                            <a:schemeClr val="tx1"/>
                          </a:solidFill>
                          <a:effectLst/>
                          <a:latin typeface="+mj-lt"/>
                          <a:ea typeface="Calibri" panose="020F0502020204030204" pitchFamily="34" charset="0"/>
                          <a:cs typeface="Times New Roman" panose="02020603050405020304" pitchFamily="18" charset="0"/>
                          <a:sym typeface="Arial"/>
                        </a:rPr>
                        <a:t>2017-09-04</a:t>
                      </a:r>
                    </a:p>
                  </a:txBody>
                  <a:tcPr marL="45720" marR="45720" marT="15240" marB="1524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B9CDE5"/>
                    </a:solidFill>
                  </a:tcPr>
                </a:tc>
                <a:extLst>
                  <a:ext uri="{0D108BD9-81ED-4DB2-BD59-A6C34878D82A}">
                    <a16:rowId xmlns:a16="http://schemas.microsoft.com/office/drawing/2014/main" val="10003"/>
                  </a:ext>
                </a:extLst>
              </a:tr>
              <a:tr h="370840">
                <a:tc>
                  <a:txBody>
                    <a:bodyPr/>
                    <a:lstStyle/>
                    <a:p>
                      <a:pPr marL="0" marR="0" algn="ctr">
                        <a:lnSpc>
                          <a:spcPct val="107000"/>
                        </a:lnSpc>
                        <a:spcBef>
                          <a:spcPts val="0"/>
                        </a:spcBef>
                        <a:spcAft>
                          <a:spcPts val="800"/>
                        </a:spcAft>
                      </a:pPr>
                      <a:r>
                        <a:rPr lang="en-US" sz="1400" b="0" i="0" u="none" strike="noStrike" cap="none">
                          <a:solidFill>
                            <a:schemeClr val="tx1"/>
                          </a:solidFill>
                          <a:effectLst/>
                          <a:latin typeface="+mj-lt"/>
                          <a:ea typeface="Calibri" panose="020F0502020204030204" pitchFamily="34" charset="0"/>
                          <a:cs typeface="Times New Roman" panose="02020603050405020304" pitchFamily="18" charset="0"/>
                          <a:sym typeface="Arial"/>
                        </a:rPr>
                        <a:t>88444</a:t>
                      </a: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DCE6F2"/>
                    </a:solidFill>
                  </a:tcPr>
                </a:tc>
                <a:tc>
                  <a:txBody>
                    <a:bodyPr/>
                    <a:lstStyle/>
                    <a:p>
                      <a:pPr marL="0" marR="0" algn="ctr">
                        <a:lnSpc>
                          <a:spcPct val="107000"/>
                        </a:lnSpc>
                        <a:spcBef>
                          <a:spcPts val="0"/>
                        </a:spcBef>
                        <a:spcAft>
                          <a:spcPts val="800"/>
                        </a:spcAft>
                      </a:pPr>
                      <a:r>
                        <a:rPr lang="en-US" sz="1400" b="0" i="0" u="none" strike="noStrike" cap="none">
                          <a:solidFill>
                            <a:schemeClr val="tx1"/>
                          </a:solidFill>
                          <a:effectLst/>
                          <a:latin typeface="+mj-lt"/>
                          <a:ea typeface="Calibri" panose="020F0502020204030204" pitchFamily="34" charset="0"/>
                          <a:cs typeface="Times New Roman" panose="02020603050405020304" pitchFamily="18" charset="0"/>
                          <a:sym typeface="Arial"/>
                        </a:rPr>
                        <a:t>511388</a:t>
                      </a: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DCE6F2"/>
                    </a:solidFill>
                  </a:tcPr>
                </a:tc>
                <a:tc>
                  <a:txBody>
                    <a:bodyPr/>
                    <a:lstStyle/>
                    <a:p>
                      <a:pPr marL="0" marR="0" algn="ctr">
                        <a:lnSpc>
                          <a:spcPct val="107000"/>
                        </a:lnSpc>
                        <a:spcBef>
                          <a:spcPts val="0"/>
                        </a:spcBef>
                        <a:spcAft>
                          <a:spcPts val="800"/>
                        </a:spcAft>
                      </a:pPr>
                      <a:r>
                        <a:rPr lang="en-US" sz="1400" b="0" i="0" u="none" strike="noStrike" cap="none">
                          <a:solidFill>
                            <a:schemeClr val="tx1"/>
                          </a:solidFill>
                          <a:effectLst/>
                          <a:latin typeface="+mj-lt"/>
                          <a:ea typeface="Calibri" panose="020F0502020204030204" pitchFamily="34" charset="0"/>
                          <a:cs typeface="Times New Roman" panose="02020603050405020304" pitchFamily="18" charset="0"/>
                          <a:sym typeface="Arial"/>
                        </a:rPr>
                        <a:t>BASIC METABOLIC PANEL</a:t>
                      </a: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DCE6F2"/>
                    </a:solidFill>
                  </a:tcPr>
                </a:tc>
                <a:tc>
                  <a:txBody>
                    <a:bodyPr/>
                    <a:lstStyle/>
                    <a:p>
                      <a:pPr marL="0" marR="0" algn="ctr">
                        <a:lnSpc>
                          <a:spcPct val="107000"/>
                        </a:lnSpc>
                        <a:spcBef>
                          <a:spcPts val="0"/>
                        </a:spcBef>
                        <a:spcAft>
                          <a:spcPts val="800"/>
                        </a:spcAft>
                      </a:pPr>
                      <a:r>
                        <a:rPr lang="en-US" sz="1400" b="0" i="0" u="none" strike="noStrike" cap="none" dirty="0">
                          <a:solidFill>
                            <a:schemeClr val="tx1"/>
                          </a:solidFill>
                          <a:effectLst/>
                          <a:latin typeface="+mj-lt"/>
                          <a:ea typeface="Calibri" panose="020F0502020204030204" pitchFamily="34" charset="0"/>
                          <a:cs typeface="Times New Roman" panose="02020603050405020304" pitchFamily="18" charset="0"/>
                          <a:sym typeface="Arial"/>
                        </a:rPr>
                        <a:t>2017-09-01</a:t>
                      </a:r>
                    </a:p>
                  </a:txBody>
                  <a:tcPr marL="45720" marR="45720" marT="15240" marB="1524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DCE6F2"/>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2397781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3" name="Google Shape;293;p32"/>
          <p:cNvSpPr txBox="1">
            <a:spLocks noGrp="1"/>
          </p:cNvSpPr>
          <p:nvPr>
            <p:ph type="title"/>
          </p:nvPr>
        </p:nvSpPr>
        <p:spPr>
          <a:xfrm>
            <a:off x="4749483" y="551701"/>
            <a:ext cx="2651760"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arrange()</a:t>
            </a:r>
            <a:endParaRPr dirty="0"/>
          </a:p>
        </p:txBody>
      </p:sp>
      <p:sp>
        <p:nvSpPr>
          <p:cNvPr id="296" name="Google Shape;296;p32"/>
          <p:cNvSpPr txBox="1"/>
          <p:nvPr/>
        </p:nvSpPr>
        <p:spPr>
          <a:xfrm>
            <a:off x="2190655" y="1713022"/>
            <a:ext cx="6159054" cy="1167589"/>
          </a:xfrm>
          <a:prstGeom prst="rect">
            <a:avLst/>
          </a:prstGeom>
          <a:noFill/>
          <a:ln>
            <a:noFill/>
          </a:ln>
        </p:spPr>
        <p:txBody>
          <a:bodyPr spcFirstLastPara="1" wrap="square" lIns="0" tIns="6455" rIns="0" bIns="0" anchor="t" anchorCtr="0">
            <a:noAutofit/>
          </a:bodyPr>
          <a:lstStyle/>
          <a:p>
            <a:pPr marL="6803"/>
            <a:r>
              <a:rPr lang="en-US" sz="2652" dirty="0">
                <a:latin typeface="Calibri"/>
                <a:ea typeface="Calibri"/>
                <a:cs typeface="Calibri"/>
                <a:sym typeface="Calibri"/>
              </a:rPr>
              <a:t>Order rows from smallest to largest values</a:t>
            </a:r>
            <a:endParaRPr sz="2652" dirty="0">
              <a:latin typeface="Calibri"/>
              <a:ea typeface="Calibri"/>
              <a:cs typeface="Calibri"/>
              <a:sym typeface="Calibri"/>
            </a:endParaRPr>
          </a:p>
        </p:txBody>
      </p:sp>
      <p:sp>
        <p:nvSpPr>
          <p:cNvPr id="13" name="Google Shape;131;p17"/>
          <p:cNvSpPr/>
          <p:nvPr/>
        </p:nvSpPr>
        <p:spPr>
          <a:xfrm>
            <a:off x="1758718" y="2201670"/>
            <a:ext cx="913236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4" name="Rectangle 13"/>
          <p:cNvSpPr/>
          <p:nvPr/>
        </p:nvSpPr>
        <p:spPr>
          <a:xfrm>
            <a:off x="1756916" y="2313797"/>
            <a:ext cx="9225602" cy="584775"/>
          </a:xfrm>
          <a:prstGeom prst="rect">
            <a:avLst/>
          </a:prstGeom>
        </p:spPr>
        <p:txBody>
          <a:bodyPr wrap="none">
            <a:spAutoFit/>
          </a:bodyPr>
          <a:lstStyle/>
          <a:p>
            <a:r>
              <a:rPr lang="en-US" sz="3200" dirty="0">
                <a:latin typeface="Consolas" panose="020B0609020204030204" pitchFamily="49" charset="0"/>
                <a:ea typeface="Courier New"/>
                <a:cs typeface="Consolas" panose="020B0609020204030204" pitchFamily="49" charset="0"/>
                <a:sym typeface="Courier New"/>
              </a:rPr>
              <a:t>arrange(</a:t>
            </a:r>
            <a:r>
              <a:rPr lang="en-US" sz="3200" dirty="0">
                <a:solidFill>
                  <a:srgbClr val="0365C0"/>
                </a:solidFill>
                <a:latin typeface="Consolas" panose="020B0609020204030204" pitchFamily="49" charset="0"/>
                <a:ea typeface="Courier New"/>
                <a:cs typeface="Consolas" panose="020B0609020204030204" pitchFamily="49" charset="0"/>
                <a:sym typeface="Courier New"/>
              </a:rPr>
              <a:t>orders, </a:t>
            </a:r>
            <a:r>
              <a:rPr lang="en-US" sz="3200" dirty="0" err="1">
                <a:solidFill>
                  <a:srgbClr val="9BBB59"/>
                </a:solidFill>
                <a:latin typeface="Consolas" panose="020B0609020204030204" pitchFamily="49" charset="0"/>
                <a:ea typeface="Courier New"/>
                <a:cs typeface="Consolas" panose="020B0609020204030204" pitchFamily="49" charset="0"/>
                <a:sym typeface="Courier New"/>
              </a:rPr>
              <a:t>patient_id</a:t>
            </a:r>
            <a:r>
              <a:rPr lang="en-US" sz="3200" dirty="0">
                <a:solidFill>
                  <a:srgbClr val="9BBB59"/>
                </a:solidFill>
                <a:latin typeface="Consolas" panose="020B0609020204030204" pitchFamily="49" charset="0"/>
                <a:ea typeface="Courier New"/>
                <a:cs typeface="Consolas" panose="020B0609020204030204" pitchFamily="49" charset="0"/>
                <a:sym typeface="Courier New"/>
              </a:rPr>
              <a:t>, </a:t>
            </a:r>
            <a:r>
              <a:rPr lang="en-US" sz="3200" dirty="0" err="1">
                <a:solidFill>
                  <a:srgbClr val="9BBB59"/>
                </a:solidFill>
                <a:latin typeface="Consolas" panose="020B0609020204030204" pitchFamily="49" charset="0"/>
                <a:ea typeface="Courier New"/>
                <a:cs typeface="Consolas" panose="020B0609020204030204" pitchFamily="49" charset="0"/>
                <a:sym typeface="Courier New"/>
              </a:rPr>
              <a:t>result_time</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aphicFrame>
        <p:nvGraphicFramePr>
          <p:cNvPr id="11" name="Table 10"/>
          <p:cNvGraphicFramePr>
            <a:graphicFrameLocks noGrp="1"/>
          </p:cNvGraphicFramePr>
          <p:nvPr>
            <p:extLst>
              <p:ext uri="{D42A27DB-BD31-4B8C-83A1-F6EECF244321}">
                <p14:modId xmlns:p14="http://schemas.microsoft.com/office/powerpoint/2010/main" val="3260634840"/>
              </p:ext>
            </p:extLst>
          </p:nvPr>
        </p:nvGraphicFramePr>
        <p:xfrm>
          <a:off x="500951" y="3246160"/>
          <a:ext cx="5378884" cy="2671128"/>
        </p:xfrm>
        <a:graphic>
          <a:graphicData uri="http://schemas.openxmlformats.org/drawingml/2006/table">
            <a:tbl>
              <a:tblPr firstRow="1" bandRow="1">
                <a:tableStyleId>{71CB66AA-850D-4605-A19E-2ED404D436C7}</a:tableStyleId>
              </a:tblPr>
              <a:tblGrid>
                <a:gridCol w="1132003">
                  <a:extLst>
                    <a:ext uri="{9D8B030D-6E8A-4147-A177-3AD203B41FA5}">
                      <a16:colId xmlns:a16="http://schemas.microsoft.com/office/drawing/2014/main" val="20000"/>
                    </a:ext>
                  </a:extLst>
                </a:gridCol>
                <a:gridCol w="1172247">
                  <a:extLst>
                    <a:ext uri="{9D8B030D-6E8A-4147-A177-3AD203B41FA5}">
                      <a16:colId xmlns:a16="http://schemas.microsoft.com/office/drawing/2014/main" val="20001"/>
                    </a:ext>
                  </a:extLst>
                </a:gridCol>
                <a:gridCol w="1804633">
                  <a:extLst>
                    <a:ext uri="{9D8B030D-6E8A-4147-A177-3AD203B41FA5}">
                      <a16:colId xmlns:a16="http://schemas.microsoft.com/office/drawing/2014/main" val="20002"/>
                    </a:ext>
                  </a:extLst>
                </a:gridCol>
                <a:gridCol w="1270001">
                  <a:extLst>
                    <a:ext uri="{9D8B030D-6E8A-4147-A177-3AD203B41FA5}">
                      <a16:colId xmlns:a16="http://schemas.microsoft.com/office/drawing/2014/main" val="20003"/>
                    </a:ext>
                  </a:extLst>
                </a:gridCol>
              </a:tblGrid>
              <a:tr h="385751">
                <a:tc>
                  <a:txBody>
                    <a:bodyPr/>
                    <a:lstStyle/>
                    <a:p>
                      <a:pPr marL="0" lvl="0" indent="0" algn="ctr" rtl="0">
                        <a:spcBef>
                          <a:spcPts val="0"/>
                        </a:spcBef>
                        <a:spcAft>
                          <a:spcPts val="0"/>
                        </a:spcAft>
                        <a:buNone/>
                      </a:pPr>
                      <a:r>
                        <a:rPr lang="en-US" sz="1600" b="1" dirty="0" err="1">
                          <a:solidFill>
                            <a:schemeClr val="lt1"/>
                          </a:solidFill>
                        </a:rPr>
                        <a:t>order_id</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err="1">
                          <a:solidFill>
                            <a:schemeClr val="lt1"/>
                          </a:solidFill>
                        </a:rPr>
                        <a:t>patient_id</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a:solidFill>
                            <a:schemeClr val="lt1"/>
                          </a:solidFill>
                        </a:rPr>
                        <a:t>description</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err="1">
                          <a:solidFill>
                            <a:schemeClr val="lt1"/>
                          </a:solidFill>
                        </a:rPr>
                        <a:t>result_time</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559229">
                <a:tc>
                  <a:txBody>
                    <a:bodyPr/>
                    <a:lstStyle/>
                    <a:p>
                      <a:pPr marL="0" lvl="0" indent="0" algn="ctr" rtl="0">
                        <a:spcBef>
                          <a:spcPts val="0"/>
                        </a:spcBef>
                        <a:spcAft>
                          <a:spcPts val="0"/>
                        </a:spcAft>
                        <a:buNone/>
                      </a:pPr>
                      <a:r>
                        <a:rPr lang="en-US" sz="1400" dirty="0"/>
                        <a:t>19766</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4">
                        <a:lumMod val="60000"/>
                        <a:lumOff val="40000"/>
                      </a:schemeClr>
                    </a:solidFill>
                  </a:tcPr>
                </a:tc>
                <a:tc>
                  <a:txBody>
                    <a:bodyPr/>
                    <a:lstStyle/>
                    <a:p>
                      <a:pPr marL="0" lvl="0" indent="0" algn="ctr" rtl="0">
                        <a:spcBef>
                          <a:spcPts val="0"/>
                        </a:spcBef>
                        <a:spcAft>
                          <a:spcPts val="0"/>
                        </a:spcAft>
                        <a:buNone/>
                      </a:pPr>
                      <a:r>
                        <a:rPr lang="en-US" sz="1400" dirty="0"/>
                        <a:t>511388</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4">
                        <a:lumMod val="60000"/>
                        <a:lumOff val="40000"/>
                      </a:schemeClr>
                    </a:solidFill>
                  </a:tcPr>
                </a:tc>
                <a:tc>
                  <a:txBody>
                    <a:bodyPr/>
                    <a:lstStyle/>
                    <a:p>
                      <a:pPr marL="0" lvl="0" indent="0" algn="ctr" rtl="0">
                        <a:spcBef>
                          <a:spcPts val="0"/>
                        </a:spcBef>
                        <a:spcAft>
                          <a:spcPts val="0"/>
                        </a:spcAft>
                        <a:buNone/>
                      </a:pPr>
                      <a:r>
                        <a:rPr lang="en-US" sz="1400" dirty="0"/>
                        <a:t>PROTHROMBIN TIME</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4">
                        <a:lumMod val="60000"/>
                        <a:lumOff val="40000"/>
                      </a:schemeClr>
                    </a:solidFill>
                  </a:tcPr>
                </a:tc>
                <a:tc>
                  <a:txBody>
                    <a:bodyPr/>
                    <a:lstStyle/>
                    <a:p>
                      <a:pPr algn="ctr"/>
                      <a:r>
                        <a:rPr lang="en-US" sz="1400" dirty="0">
                          <a:effectLst/>
                        </a:rPr>
                        <a:t>2017-09-20</a:t>
                      </a: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4">
                        <a:lumMod val="60000"/>
                        <a:lumOff val="40000"/>
                      </a:schemeClr>
                    </a:solidFill>
                  </a:tcPr>
                </a:tc>
                <a:extLst>
                  <a:ext uri="{0D108BD9-81ED-4DB2-BD59-A6C34878D82A}">
                    <a16:rowId xmlns:a16="http://schemas.microsoft.com/office/drawing/2014/main" val="10001"/>
                  </a:ext>
                </a:extLst>
              </a:tr>
              <a:tr h="559229">
                <a:tc>
                  <a:txBody>
                    <a:bodyPr/>
                    <a:lstStyle/>
                    <a:p>
                      <a:pPr marL="0" lvl="0" indent="0" algn="ctr" rtl="0">
                        <a:spcBef>
                          <a:spcPts val="0"/>
                        </a:spcBef>
                        <a:spcAft>
                          <a:spcPts val="0"/>
                        </a:spcAft>
                        <a:buNone/>
                      </a:pPr>
                      <a:r>
                        <a:rPr lang="en-US" sz="1400" dirty="0"/>
                        <a:t>88444</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4">
                        <a:lumMod val="40000"/>
                        <a:lumOff val="60000"/>
                      </a:schemeClr>
                    </a:solidFill>
                  </a:tcPr>
                </a:tc>
                <a:tc>
                  <a:txBody>
                    <a:bodyPr/>
                    <a:lstStyle/>
                    <a:p>
                      <a:pPr marL="0" lvl="0" indent="0" algn="ctr" rtl="0">
                        <a:spcBef>
                          <a:spcPts val="0"/>
                        </a:spcBef>
                        <a:spcAft>
                          <a:spcPts val="0"/>
                        </a:spcAft>
                        <a:buNone/>
                      </a:pPr>
                      <a:r>
                        <a:rPr lang="en-US" sz="1400" dirty="0"/>
                        <a:t>511388</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4">
                        <a:lumMod val="40000"/>
                        <a:lumOff val="60000"/>
                      </a:schemeClr>
                    </a:solidFill>
                  </a:tcPr>
                </a:tc>
                <a:tc>
                  <a:txBody>
                    <a:bodyPr/>
                    <a:lstStyle/>
                    <a:p>
                      <a:pPr marL="0" lvl="0" indent="0" algn="ctr" rtl="0">
                        <a:spcBef>
                          <a:spcPts val="0"/>
                        </a:spcBef>
                        <a:spcAft>
                          <a:spcPts val="0"/>
                        </a:spcAft>
                        <a:buNone/>
                      </a:pPr>
                      <a:r>
                        <a:rPr lang="en-US" sz="1400" dirty="0"/>
                        <a:t>BASIC METABOLIC PANEL</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4">
                        <a:lumMod val="40000"/>
                        <a:lumOff val="60000"/>
                      </a:schemeClr>
                    </a:solidFill>
                  </a:tcPr>
                </a:tc>
                <a:tc>
                  <a:txBody>
                    <a:bodyPr/>
                    <a:lstStyle/>
                    <a:p>
                      <a:pPr algn="ctr"/>
                      <a:r>
                        <a:rPr lang="en-US" sz="1400" dirty="0">
                          <a:effectLst/>
                        </a:rPr>
                        <a:t>2017-09-01</a:t>
                      </a: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10002"/>
                  </a:ext>
                </a:extLst>
              </a:tr>
              <a:tr h="781168">
                <a:tc>
                  <a:txBody>
                    <a:bodyPr/>
                    <a:lstStyle/>
                    <a:p>
                      <a:pPr marL="0" lvl="0" indent="0" algn="ctr" rtl="0">
                        <a:spcBef>
                          <a:spcPts val="0"/>
                        </a:spcBef>
                        <a:spcAft>
                          <a:spcPts val="0"/>
                        </a:spcAft>
                        <a:buNone/>
                      </a:pPr>
                      <a:r>
                        <a:rPr lang="en-US" sz="1400" dirty="0"/>
                        <a:t>40477</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marL="0" lvl="0" indent="0" algn="ctr" rtl="0">
                        <a:spcBef>
                          <a:spcPts val="0"/>
                        </a:spcBef>
                        <a:spcAft>
                          <a:spcPts val="0"/>
                        </a:spcAft>
                        <a:buNone/>
                      </a:pPr>
                      <a:r>
                        <a:rPr lang="en-US" sz="1400" dirty="0"/>
                        <a:t>508061</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2">
                        <a:lumMod val="60000"/>
                        <a:lumOff val="40000"/>
                      </a:schemeClr>
                    </a:solidFill>
                  </a:tcPr>
                </a:tc>
                <a:tc>
                  <a:txBody>
                    <a:bodyPr/>
                    <a:lstStyle/>
                    <a:p>
                      <a:pPr marL="0" lvl="0" indent="0" algn="ctr" rtl="0">
                        <a:spcBef>
                          <a:spcPts val="0"/>
                        </a:spcBef>
                        <a:spcAft>
                          <a:spcPts val="0"/>
                        </a:spcAft>
                        <a:buNone/>
                      </a:pPr>
                      <a:r>
                        <a:rPr lang="en-US" sz="1400" dirty="0"/>
                        <a:t>THYROID STIMULATING HORMONE</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2">
                        <a:lumMod val="60000"/>
                        <a:lumOff val="40000"/>
                      </a:schemeClr>
                    </a:solidFill>
                  </a:tcPr>
                </a:tc>
                <a:tc>
                  <a:txBody>
                    <a:bodyPr/>
                    <a:lstStyle/>
                    <a:p>
                      <a:pPr algn="ctr"/>
                      <a:r>
                        <a:rPr lang="en-US" sz="1400" dirty="0">
                          <a:effectLst/>
                        </a:rPr>
                        <a:t>2017-09-28</a:t>
                      </a: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2">
                        <a:lumMod val="60000"/>
                        <a:lumOff val="40000"/>
                      </a:schemeClr>
                    </a:solidFill>
                  </a:tcPr>
                </a:tc>
                <a:extLst>
                  <a:ext uri="{0D108BD9-81ED-4DB2-BD59-A6C34878D82A}">
                    <a16:rowId xmlns:a16="http://schemas.microsoft.com/office/drawing/2014/main" val="10003"/>
                  </a:ext>
                </a:extLst>
              </a:tr>
              <a:tr h="385751">
                <a:tc>
                  <a:txBody>
                    <a:bodyPr/>
                    <a:lstStyle/>
                    <a:p>
                      <a:pPr marL="0" lvl="0" indent="0" algn="ctr" rtl="0">
                        <a:spcBef>
                          <a:spcPts val="0"/>
                        </a:spcBef>
                        <a:spcAft>
                          <a:spcPts val="0"/>
                        </a:spcAft>
                        <a:buNone/>
                      </a:pPr>
                      <a:r>
                        <a:rPr lang="en-US" sz="1400" dirty="0"/>
                        <a:t>97641</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2">
                        <a:lumMod val="40000"/>
                        <a:lumOff val="60000"/>
                      </a:schemeClr>
                    </a:solidFill>
                  </a:tcPr>
                </a:tc>
                <a:tc>
                  <a:txBody>
                    <a:bodyPr/>
                    <a:lstStyle/>
                    <a:p>
                      <a:pPr marL="0" lvl="0" indent="0" algn="ctr" rtl="0">
                        <a:spcBef>
                          <a:spcPts val="0"/>
                        </a:spcBef>
                        <a:spcAft>
                          <a:spcPts val="0"/>
                        </a:spcAft>
                        <a:buNone/>
                      </a:pPr>
                      <a:r>
                        <a:rPr lang="en-US" sz="1400" dirty="0"/>
                        <a:t>508061</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2">
                        <a:lumMod val="40000"/>
                        <a:lumOff val="60000"/>
                      </a:schemeClr>
                    </a:solidFill>
                  </a:tcPr>
                </a:tc>
                <a:tc>
                  <a:txBody>
                    <a:bodyPr/>
                    <a:lstStyle/>
                    <a:p>
                      <a:pPr marL="0" lvl="0" indent="0" algn="ctr" rtl="0">
                        <a:spcBef>
                          <a:spcPts val="0"/>
                        </a:spcBef>
                        <a:spcAft>
                          <a:spcPts val="0"/>
                        </a:spcAft>
                        <a:buNone/>
                      </a:pPr>
                      <a:r>
                        <a:rPr lang="en-US" sz="1400" dirty="0"/>
                        <a:t>T4, FREE</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2">
                        <a:lumMod val="40000"/>
                        <a:lumOff val="60000"/>
                      </a:schemeClr>
                    </a:solidFill>
                  </a:tcPr>
                </a:tc>
                <a:tc>
                  <a:txBody>
                    <a:bodyPr/>
                    <a:lstStyle/>
                    <a:p>
                      <a:pPr algn="ctr"/>
                      <a:r>
                        <a:rPr lang="en-US" sz="1400" dirty="0">
                          <a:effectLst/>
                        </a:rPr>
                        <a:t>2017-09-04</a:t>
                      </a: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2">
                        <a:lumMod val="40000"/>
                        <a:lumOff val="60000"/>
                      </a:schemeClr>
                    </a:solidFill>
                  </a:tcPr>
                </a:tc>
                <a:extLst>
                  <a:ext uri="{0D108BD9-81ED-4DB2-BD59-A6C34878D82A}">
                    <a16:rowId xmlns:a16="http://schemas.microsoft.com/office/drawing/2014/main" val="10004"/>
                  </a:ext>
                </a:extLst>
              </a:tr>
            </a:tbl>
          </a:graphicData>
        </a:graphic>
      </p:graphicFrame>
      <p:cxnSp>
        <p:nvCxnSpPr>
          <p:cNvPr id="12" name="Straight Arrow Connector 11"/>
          <p:cNvCxnSpPr/>
          <p:nvPr/>
        </p:nvCxnSpPr>
        <p:spPr>
          <a:xfrm>
            <a:off x="5879835" y="4651867"/>
            <a:ext cx="486241" cy="14570"/>
          </a:xfrm>
          <a:prstGeom prst="straightConnector1">
            <a:avLst/>
          </a:prstGeom>
          <a:ln w="762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3" name="Table 2"/>
          <p:cNvGraphicFramePr>
            <a:graphicFrameLocks noGrp="1"/>
          </p:cNvGraphicFramePr>
          <p:nvPr>
            <p:extLst>
              <p:ext uri="{D42A27DB-BD31-4B8C-83A1-F6EECF244321}">
                <p14:modId xmlns:p14="http://schemas.microsoft.com/office/powerpoint/2010/main" val="138505516"/>
              </p:ext>
            </p:extLst>
          </p:nvPr>
        </p:nvGraphicFramePr>
        <p:xfrm>
          <a:off x="6366076" y="3264396"/>
          <a:ext cx="5378884" cy="2594144"/>
        </p:xfrm>
        <a:graphic>
          <a:graphicData uri="http://schemas.openxmlformats.org/drawingml/2006/table">
            <a:tbl>
              <a:tblPr firstRow="1" bandRow="1"/>
              <a:tblGrid>
                <a:gridCol w="1111684">
                  <a:extLst>
                    <a:ext uri="{9D8B030D-6E8A-4147-A177-3AD203B41FA5}">
                      <a16:colId xmlns:a16="http://schemas.microsoft.com/office/drawing/2014/main" val="20000"/>
                    </a:ext>
                  </a:extLst>
                </a:gridCol>
                <a:gridCol w="1191429">
                  <a:extLst>
                    <a:ext uri="{9D8B030D-6E8A-4147-A177-3AD203B41FA5}">
                      <a16:colId xmlns:a16="http://schemas.microsoft.com/office/drawing/2014/main" val="20001"/>
                    </a:ext>
                  </a:extLst>
                </a:gridCol>
                <a:gridCol w="1795611">
                  <a:extLst>
                    <a:ext uri="{9D8B030D-6E8A-4147-A177-3AD203B41FA5}">
                      <a16:colId xmlns:a16="http://schemas.microsoft.com/office/drawing/2014/main" val="20002"/>
                    </a:ext>
                  </a:extLst>
                </a:gridCol>
                <a:gridCol w="1280160">
                  <a:extLst>
                    <a:ext uri="{9D8B030D-6E8A-4147-A177-3AD203B41FA5}">
                      <a16:colId xmlns:a16="http://schemas.microsoft.com/office/drawing/2014/main" val="20003"/>
                    </a:ext>
                  </a:extLst>
                </a:gridCol>
              </a:tblGrid>
              <a:tr h="370840">
                <a:tc>
                  <a:txBody>
                    <a:bodyPr/>
                    <a:lstStyle/>
                    <a:p>
                      <a:pPr marL="0" marR="0" algn="ctr">
                        <a:lnSpc>
                          <a:spcPct val="107000"/>
                        </a:lnSpc>
                        <a:spcBef>
                          <a:spcPts val="0"/>
                        </a:spcBef>
                        <a:spcAft>
                          <a:spcPts val="800"/>
                        </a:spcAft>
                      </a:pPr>
                      <a:r>
                        <a:rPr lang="en-US" sz="1600" b="1" dirty="0" err="1">
                          <a:solidFill>
                            <a:schemeClr val="bg1"/>
                          </a:solidFill>
                          <a:effectLst/>
                          <a:latin typeface="+mj-lt"/>
                          <a:ea typeface="Calibri" panose="020F0502020204030204" pitchFamily="34" charset="0"/>
                          <a:cs typeface="Times New Roman" panose="02020603050405020304" pitchFamily="18" charset="0"/>
                        </a:rPr>
                        <a:t>order_id</a:t>
                      </a:r>
                      <a:endParaRPr lang="en-US" sz="1600" dirty="0">
                        <a:solidFill>
                          <a:schemeClr val="bg1"/>
                        </a:solidFill>
                        <a:effectLst/>
                        <a:latin typeface="+mj-lt"/>
                        <a:ea typeface="Calibri" panose="020F0502020204030204" pitchFamily="34" charset="0"/>
                        <a:cs typeface="Times New Roman" panose="02020603050405020304" pitchFamily="18" charset="0"/>
                      </a:endParaRP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A6A6A6"/>
                    </a:solidFill>
                  </a:tcPr>
                </a:tc>
                <a:tc>
                  <a:txBody>
                    <a:bodyPr/>
                    <a:lstStyle/>
                    <a:p>
                      <a:pPr marL="0" marR="0" algn="ctr">
                        <a:lnSpc>
                          <a:spcPct val="107000"/>
                        </a:lnSpc>
                        <a:spcBef>
                          <a:spcPts val="0"/>
                        </a:spcBef>
                        <a:spcAft>
                          <a:spcPts val="800"/>
                        </a:spcAft>
                      </a:pPr>
                      <a:r>
                        <a:rPr lang="en-US" sz="1600" b="1" dirty="0" err="1">
                          <a:solidFill>
                            <a:schemeClr val="bg1"/>
                          </a:solidFill>
                          <a:effectLst/>
                          <a:latin typeface="+mj-lt"/>
                          <a:ea typeface="Calibri" panose="020F0502020204030204" pitchFamily="34" charset="0"/>
                          <a:cs typeface="Times New Roman" panose="02020603050405020304" pitchFamily="18" charset="0"/>
                        </a:rPr>
                        <a:t>patient_id</a:t>
                      </a:r>
                      <a:endParaRPr lang="en-US" sz="1600" dirty="0">
                        <a:solidFill>
                          <a:schemeClr val="bg1"/>
                        </a:solidFill>
                        <a:effectLst/>
                        <a:latin typeface="+mj-lt"/>
                        <a:ea typeface="Calibri" panose="020F0502020204030204" pitchFamily="34" charset="0"/>
                        <a:cs typeface="Times New Roman" panose="02020603050405020304" pitchFamily="18" charset="0"/>
                      </a:endParaRP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A6A6A6"/>
                    </a:solidFill>
                  </a:tcPr>
                </a:tc>
                <a:tc>
                  <a:txBody>
                    <a:bodyPr/>
                    <a:lstStyle/>
                    <a:p>
                      <a:pPr marL="0" marR="0" algn="ctr">
                        <a:lnSpc>
                          <a:spcPct val="107000"/>
                        </a:lnSpc>
                        <a:spcBef>
                          <a:spcPts val="0"/>
                        </a:spcBef>
                        <a:spcAft>
                          <a:spcPts val="800"/>
                        </a:spcAft>
                      </a:pPr>
                      <a:r>
                        <a:rPr lang="en-US" sz="1600" b="1" dirty="0">
                          <a:solidFill>
                            <a:schemeClr val="bg1"/>
                          </a:solidFill>
                          <a:effectLst/>
                          <a:latin typeface="+mj-lt"/>
                          <a:ea typeface="Calibri" panose="020F0502020204030204" pitchFamily="34" charset="0"/>
                          <a:cs typeface="Times New Roman" panose="02020603050405020304" pitchFamily="18" charset="0"/>
                        </a:rPr>
                        <a:t>description</a:t>
                      </a:r>
                      <a:endParaRPr lang="en-US" sz="1600" dirty="0">
                        <a:solidFill>
                          <a:schemeClr val="bg1"/>
                        </a:solidFill>
                        <a:effectLst/>
                        <a:latin typeface="+mj-lt"/>
                        <a:ea typeface="Calibri" panose="020F0502020204030204" pitchFamily="34" charset="0"/>
                        <a:cs typeface="Times New Roman" panose="02020603050405020304" pitchFamily="18" charset="0"/>
                      </a:endParaRP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A6A6A6"/>
                    </a:solidFill>
                  </a:tcPr>
                </a:tc>
                <a:tc>
                  <a:txBody>
                    <a:bodyPr/>
                    <a:lstStyle/>
                    <a:p>
                      <a:pPr marL="0" marR="0" algn="ctr">
                        <a:lnSpc>
                          <a:spcPct val="107000"/>
                        </a:lnSpc>
                        <a:spcBef>
                          <a:spcPts val="0"/>
                        </a:spcBef>
                        <a:spcAft>
                          <a:spcPts val="800"/>
                        </a:spcAft>
                      </a:pPr>
                      <a:r>
                        <a:rPr lang="en-US" sz="1600" b="1" dirty="0" err="1">
                          <a:solidFill>
                            <a:schemeClr val="bg1"/>
                          </a:solidFill>
                          <a:effectLst/>
                          <a:latin typeface="+mj-lt"/>
                          <a:ea typeface="Calibri" panose="020F0502020204030204" pitchFamily="34" charset="0"/>
                          <a:cs typeface="Times New Roman" panose="02020603050405020304" pitchFamily="18" charset="0"/>
                        </a:rPr>
                        <a:t>result_time</a:t>
                      </a:r>
                      <a:endParaRPr lang="en-US" sz="1600" dirty="0">
                        <a:solidFill>
                          <a:schemeClr val="bg1"/>
                        </a:solidFill>
                        <a:effectLst/>
                        <a:latin typeface="+mj-lt"/>
                        <a:ea typeface="Calibri" panose="020F0502020204030204" pitchFamily="34" charset="0"/>
                        <a:cs typeface="Times New Roman" panose="02020603050405020304" pitchFamily="18" charset="0"/>
                      </a:endParaRP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1400" dirty="0"/>
                        <a:t>97641</a:t>
                      </a:r>
                      <a:endParaRPr sz="1400" dirty="0"/>
                    </a:p>
                  </a:txBody>
                  <a:tcPr marL="48978" marR="48978" marT="55446" marB="55446"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accent2">
                        <a:lumMod val="40000"/>
                        <a:lumOff val="60000"/>
                      </a:schemeClr>
                    </a:solidFill>
                  </a:tcPr>
                </a:tc>
                <a:tc>
                  <a:txBody>
                    <a:bodyPr/>
                    <a:lstStyle/>
                    <a:p>
                      <a:pPr marL="0" lvl="0" indent="0" algn="ctr" rtl="0">
                        <a:spcBef>
                          <a:spcPts val="0"/>
                        </a:spcBef>
                        <a:spcAft>
                          <a:spcPts val="0"/>
                        </a:spcAft>
                        <a:buNone/>
                      </a:pPr>
                      <a:r>
                        <a:rPr lang="en-US" sz="1400" dirty="0"/>
                        <a:t>508061</a:t>
                      </a:r>
                      <a:endParaRPr sz="1400" dirty="0"/>
                    </a:p>
                  </a:txBody>
                  <a:tcPr marL="48978" marR="48978" marT="55446" marB="55446"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accent2">
                        <a:lumMod val="40000"/>
                        <a:lumOff val="60000"/>
                      </a:schemeClr>
                    </a:solidFill>
                  </a:tcPr>
                </a:tc>
                <a:tc>
                  <a:txBody>
                    <a:bodyPr/>
                    <a:lstStyle/>
                    <a:p>
                      <a:pPr marL="0" lvl="0" indent="0" algn="ctr" rtl="0">
                        <a:spcBef>
                          <a:spcPts val="0"/>
                        </a:spcBef>
                        <a:spcAft>
                          <a:spcPts val="0"/>
                        </a:spcAft>
                        <a:buNone/>
                      </a:pPr>
                      <a:r>
                        <a:rPr lang="en-US" sz="1400" dirty="0"/>
                        <a:t>T4, FREE</a:t>
                      </a:r>
                      <a:endParaRPr sz="1400" dirty="0"/>
                    </a:p>
                  </a:txBody>
                  <a:tcPr marL="48978" marR="48978" marT="55446" marB="55446"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accent2">
                        <a:lumMod val="40000"/>
                        <a:lumOff val="60000"/>
                      </a:schemeClr>
                    </a:solidFill>
                  </a:tcPr>
                </a:tc>
                <a:tc>
                  <a:txBody>
                    <a:bodyPr/>
                    <a:lstStyle/>
                    <a:p>
                      <a:pPr algn="ctr"/>
                      <a:r>
                        <a:rPr lang="en-US" sz="1400" dirty="0">
                          <a:effectLst/>
                        </a:rPr>
                        <a:t>2017-09-04</a:t>
                      </a:r>
                    </a:p>
                  </a:txBody>
                  <a:tcPr marL="45720" marR="45720" marT="15240" marB="1524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accent2">
                        <a:lumMod val="40000"/>
                        <a:lumOff val="60000"/>
                      </a:schemeClr>
                    </a:solidFill>
                  </a:tcPr>
                </a:tc>
                <a:extLst>
                  <a:ext uri="{0D108BD9-81ED-4DB2-BD59-A6C34878D82A}">
                    <a16:rowId xmlns:a16="http://schemas.microsoft.com/office/drawing/2014/main" val="10001"/>
                  </a:ext>
                </a:extLst>
              </a:tr>
              <a:tr h="370840">
                <a:tc>
                  <a:txBody>
                    <a:bodyPr/>
                    <a:lstStyle/>
                    <a:p>
                      <a:pPr marL="0" lvl="0" indent="0" algn="ctr" rtl="0">
                        <a:spcBef>
                          <a:spcPts val="0"/>
                        </a:spcBef>
                        <a:spcAft>
                          <a:spcPts val="0"/>
                        </a:spcAft>
                        <a:buNone/>
                      </a:pPr>
                      <a:r>
                        <a:rPr lang="en-US" sz="1400" dirty="0"/>
                        <a:t>40477</a:t>
                      </a:r>
                      <a:endParaRPr sz="1400" dirty="0"/>
                    </a:p>
                  </a:txBody>
                  <a:tcPr marL="48978" marR="48978" marT="55446" marB="55446"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accent2">
                        <a:lumMod val="60000"/>
                        <a:lumOff val="40000"/>
                      </a:schemeClr>
                    </a:solidFill>
                  </a:tcPr>
                </a:tc>
                <a:tc>
                  <a:txBody>
                    <a:bodyPr/>
                    <a:lstStyle/>
                    <a:p>
                      <a:pPr marL="0" lvl="0" indent="0" algn="ctr" rtl="0">
                        <a:spcBef>
                          <a:spcPts val="0"/>
                        </a:spcBef>
                        <a:spcAft>
                          <a:spcPts val="0"/>
                        </a:spcAft>
                        <a:buNone/>
                      </a:pPr>
                      <a:r>
                        <a:rPr lang="en-US" sz="1400" dirty="0"/>
                        <a:t>508061</a:t>
                      </a:r>
                      <a:endParaRPr sz="1400" dirty="0"/>
                    </a:p>
                  </a:txBody>
                  <a:tcPr marL="48978" marR="48978" marT="55446" marB="55446"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accent2">
                        <a:lumMod val="60000"/>
                        <a:lumOff val="40000"/>
                      </a:schemeClr>
                    </a:solidFill>
                  </a:tcPr>
                </a:tc>
                <a:tc>
                  <a:txBody>
                    <a:bodyPr/>
                    <a:lstStyle/>
                    <a:p>
                      <a:pPr marL="0" lvl="0" indent="0" algn="ctr" rtl="0">
                        <a:spcBef>
                          <a:spcPts val="0"/>
                        </a:spcBef>
                        <a:spcAft>
                          <a:spcPts val="0"/>
                        </a:spcAft>
                        <a:buNone/>
                      </a:pPr>
                      <a:r>
                        <a:rPr lang="en-US" sz="1400" dirty="0"/>
                        <a:t>THYROID STIMULATING HORMONE</a:t>
                      </a:r>
                      <a:endParaRPr sz="1400" dirty="0"/>
                    </a:p>
                  </a:txBody>
                  <a:tcPr marL="48978" marR="48978" marT="55446" marB="55446"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accent2">
                        <a:lumMod val="60000"/>
                        <a:lumOff val="40000"/>
                      </a:schemeClr>
                    </a:solidFill>
                  </a:tcPr>
                </a:tc>
                <a:tc>
                  <a:txBody>
                    <a:bodyPr/>
                    <a:lstStyle/>
                    <a:p>
                      <a:pPr algn="ctr"/>
                      <a:r>
                        <a:rPr lang="en-US" sz="1400" dirty="0">
                          <a:effectLst/>
                        </a:rPr>
                        <a:t>2017-09-28</a:t>
                      </a:r>
                    </a:p>
                  </a:txBody>
                  <a:tcPr marL="45720" marR="45720" marT="15240" marB="1524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accent2">
                        <a:lumMod val="60000"/>
                        <a:lumOff val="40000"/>
                      </a:schemeClr>
                    </a:solidFill>
                  </a:tcPr>
                </a:tc>
                <a:extLst>
                  <a:ext uri="{0D108BD9-81ED-4DB2-BD59-A6C34878D82A}">
                    <a16:rowId xmlns:a16="http://schemas.microsoft.com/office/drawing/2014/main" val="10002"/>
                  </a:ext>
                </a:extLst>
              </a:tr>
              <a:tr h="370840">
                <a:tc>
                  <a:txBody>
                    <a:bodyPr/>
                    <a:lstStyle/>
                    <a:p>
                      <a:pPr marL="0" lvl="0" indent="0" algn="ctr" rtl="0">
                        <a:spcBef>
                          <a:spcPts val="0"/>
                        </a:spcBef>
                        <a:spcAft>
                          <a:spcPts val="0"/>
                        </a:spcAft>
                        <a:buNone/>
                      </a:pPr>
                      <a:r>
                        <a:rPr lang="en-US" sz="1400" dirty="0"/>
                        <a:t>88444</a:t>
                      </a:r>
                      <a:endParaRPr sz="1400" dirty="0"/>
                    </a:p>
                  </a:txBody>
                  <a:tcPr marL="48978" marR="48978" marT="55446" marB="55446"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accent4">
                        <a:lumMod val="40000"/>
                        <a:lumOff val="60000"/>
                      </a:schemeClr>
                    </a:solidFill>
                  </a:tcPr>
                </a:tc>
                <a:tc>
                  <a:txBody>
                    <a:bodyPr/>
                    <a:lstStyle/>
                    <a:p>
                      <a:pPr marL="0" lvl="0" indent="0" algn="ctr" rtl="0">
                        <a:spcBef>
                          <a:spcPts val="0"/>
                        </a:spcBef>
                        <a:spcAft>
                          <a:spcPts val="0"/>
                        </a:spcAft>
                        <a:buNone/>
                      </a:pPr>
                      <a:r>
                        <a:rPr lang="en-US" sz="1400" dirty="0"/>
                        <a:t>511388</a:t>
                      </a:r>
                      <a:endParaRPr sz="1400" dirty="0"/>
                    </a:p>
                  </a:txBody>
                  <a:tcPr marL="48978" marR="48978" marT="55446" marB="55446"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accent4">
                        <a:lumMod val="40000"/>
                        <a:lumOff val="60000"/>
                      </a:schemeClr>
                    </a:solidFill>
                  </a:tcPr>
                </a:tc>
                <a:tc>
                  <a:txBody>
                    <a:bodyPr/>
                    <a:lstStyle/>
                    <a:p>
                      <a:pPr marL="0" lvl="0" indent="0" algn="ctr" rtl="0">
                        <a:spcBef>
                          <a:spcPts val="0"/>
                        </a:spcBef>
                        <a:spcAft>
                          <a:spcPts val="0"/>
                        </a:spcAft>
                        <a:buNone/>
                      </a:pPr>
                      <a:r>
                        <a:rPr lang="en-US" sz="1400" dirty="0"/>
                        <a:t>BASIC METABOLIC PANEL</a:t>
                      </a:r>
                      <a:endParaRPr sz="1400" dirty="0"/>
                    </a:p>
                  </a:txBody>
                  <a:tcPr marL="48978" marR="48978" marT="55446" marB="55446"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accent4">
                        <a:lumMod val="40000"/>
                        <a:lumOff val="60000"/>
                      </a:schemeClr>
                    </a:solidFill>
                  </a:tcPr>
                </a:tc>
                <a:tc>
                  <a:txBody>
                    <a:bodyPr/>
                    <a:lstStyle/>
                    <a:p>
                      <a:pPr algn="ctr"/>
                      <a:r>
                        <a:rPr lang="en-US" sz="1400" dirty="0">
                          <a:effectLst/>
                        </a:rPr>
                        <a:t>2017-09-01</a:t>
                      </a:r>
                    </a:p>
                  </a:txBody>
                  <a:tcPr marL="45720" marR="45720" marT="15240" marB="1524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10003"/>
                  </a:ext>
                </a:extLst>
              </a:tr>
              <a:tr h="563880">
                <a:tc>
                  <a:txBody>
                    <a:bodyPr/>
                    <a:lstStyle/>
                    <a:p>
                      <a:pPr marL="0" lvl="0" indent="0" algn="ctr" rtl="0">
                        <a:spcBef>
                          <a:spcPts val="0"/>
                        </a:spcBef>
                        <a:spcAft>
                          <a:spcPts val="0"/>
                        </a:spcAft>
                        <a:buNone/>
                      </a:pPr>
                      <a:r>
                        <a:rPr lang="en-US" sz="1400" dirty="0"/>
                        <a:t>19766</a:t>
                      </a:r>
                      <a:endParaRPr sz="1400" dirty="0"/>
                    </a:p>
                  </a:txBody>
                  <a:tcPr marL="48978" marR="48978" marT="55446" marB="55446"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accent4">
                        <a:lumMod val="60000"/>
                        <a:lumOff val="40000"/>
                      </a:schemeClr>
                    </a:solidFill>
                  </a:tcPr>
                </a:tc>
                <a:tc>
                  <a:txBody>
                    <a:bodyPr/>
                    <a:lstStyle/>
                    <a:p>
                      <a:pPr marL="0" lvl="0" indent="0" algn="ctr" rtl="0">
                        <a:spcBef>
                          <a:spcPts val="0"/>
                        </a:spcBef>
                        <a:spcAft>
                          <a:spcPts val="0"/>
                        </a:spcAft>
                        <a:buNone/>
                      </a:pPr>
                      <a:r>
                        <a:rPr lang="en-US" sz="1400" dirty="0"/>
                        <a:t>511388</a:t>
                      </a:r>
                      <a:endParaRPr sz="1400" dirty="0"/>
                    </a:p>
                  </a:txBody>
                  <a:tcPr marL="48978" marR="48978" marT="55446" marB="55446"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accent4">
                        <a:lumMod val="60000"/>
                        <a:lumOff val="40000"/>
                      </a:schemeClr>
                    </a:solidFill>
                  </a:tcPr>
                </a:tc>
                <a:tc>
                  <a:txBody>
                    <a:bodyPr/>
                    <a:lstStyle/>
                    <a:p>
                      <a:pPr marL="0" lvl="0" indent="0" algn="ctr" rtl="0">
                        <a:spcBef>
                          <a:spcPts val="0"/>
                        </a:spcBef>
                        <a:spcAft>
                          <a:spcPts val="0"/>
                        </a:spcAft>
                        <a:buNone/>
                      </a:pPr>
                      <a:r>
                        <a:rPr lang="en-US" sz="1400" dirty="0"/>
                        <a:t>PROTHROMBIN TIME</a:t>
                      </a:r>
                      <a:endParaRPr sz="1400" dirty="0"/>
                    </a:p>
                  </a:txBody>
                  <a:tcPr marL="48978" marR="48978" marT="55446" marB="55446"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accent4">
                        <a:lumMod val="60000"/>
                        <a:lumOff val="40000"/>
                      </a:schemeClr>
                    </a:solidFill>
                  </a:tcPr>
                </a:tc>
                <a:tc>
                  <a:txBody>
                    <a:bodyPr/>
                    <a:lstStyle/>
                    <a:p>
                      <a:pPr algn="ctr"/>
                      <a:r>
                        <a:rPr lang="en-US" sz="1400" dirty="0">
                          <a:effectLst/>
                        </a:rPr>
                        <a:t>2017-09-20</a:t>
                      </a:r>
                    </a:p>
                  </a:txBody>
                  <a:tcPr marL="45720" marR="45720" marT="15240" marB="1524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accent4">
                        <a:lumMod val="60000"/>
                        <a:lumOff val="40000"/>
                      </a:schemeClr>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71759022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6A2D24-E81A-8241-8BE4-10C628CAAAB4}"/>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0F8623C7-1227-A04A-B096-498B1A18A501}"/>
              </a:ext>
            </a:extLst>
          </p:cNvPr>
          <p:cNvSpPr>
            <a:spLocks noGrp="1"/>
          </p:cNvSpPr>
          <p:nvPr>
            <p:ph type="body" sz="quarter" idx="13"/>
          </p:nvPr>
        </p:nvSpPr>
        <p:spPr/>
        <p:txBody>
          <a:bodyPr/>
          <a:lstStyle/>
          <a:p>
            <a:endParaRPr lang="en-US"/>
          </a:p>
        </p:txBody>
      </p:sp>
      <p:sp>
        <p:nvSpPr>
          <p:cNvPr id="4" name="Freeform 3"/>
          <p:cNvSpPr/>
          <p:nvPr/>
        </p:nvSpPr>
        <p:spPr>
          <a:xfrm>
            <a:off x="0" y="0"/>
            <a:ext cx="12192000" cy="6857518"/>
          </a:xfrm>
          <a:custGeom>
            <a:avLst/>
            <a:gdLst>
              <a:gd name="connsiteX0" fmla="*/ 9692640 w 12192000"/>
              <a:gd name="connsiteY0" fmla="*/ 5694218 h 6857518"/>
              <a:gd name="connsiteX1" fmla="*/ 9692640 w 12192000"/>
              <a:gd name="connsiteY1" fmla="*/ 6321565 h 6857518"/>
              <a:gd name="connsiteX2" fmla="*/ 11813437 w 12192000"/>
              <a:gd name="connsiteY2" fmla="*/ 6321565 h 6857518"/>
              <a:gd name="connsiteX3" fmla="*/ 11813437 w 12192000"/>
              <a:gd name="connsiteY3" fmla="*/ 5694218 h 6857518"/>
              <a:gd name="connsiteX4" fmla="*/ 0 w 12192000"/>
              <a:gd name="connsiteY4" fmla="*/ 0 h 6857518"/>
              <a:gd name="connsiteX5" fmla="*/ 12192000 w 12192000"/>
              <a:gd name="connsiteY5" fmla="*/ 0 h 6857518"/>
              <a:gd name="connsiteX6" fmla="*/ 12192000 w 12192000"/>
              <a:gd name="connsiteY6" fmla="*/ 6857518 h 6857518"/>
              <a:gd name="connsiteX7" fmla="*/ 0 w 12192000"/>
              <a:gd name="connsiteY7" fmla="*/ 6857518 h 6857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7518">
                <a:moveTo>
                  <a:pt x="9692640" y="5694218"/>
                </a:moveTo>
                <a:lnTo>
                  <a:pt x="9692640" y="6321565"/>
                </a:lnTo>
                <a:lnTo>
                  <a:pt x="11813437" y="6321565"/>
                </a:lnTo>
                <a:lnTo>
                  <a:pt x="11813437" y="5694218"/>
                </a:lnTo>
                <a:close/>
                <a:moveTo>
                  <a:pt x="0" y="0"/>
                </a:moveTo>
                <a:lnTo>
                  <a:pt x="12192000" y="0"/>
                </a:lnTo>
                <a:lnTo>
                  <a:pt x="12192000" y="6857518"/>
                </a:lnTo>
                <a:lnTo>
                  <a:pt x="0" y="6857518"/>
                </a:lnTo>
                <a:close/>
              </a:path>
            </a:pathLst>
          </a:cu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5" name="Google Shape;217;p24"/>
          <p:cNvSpPr txBox="1">
            <a:spLocks/>
          </p:cNvSpPr>
          <p:nvPr/>
        </p:nvSpPr>
        <p:spPr>
          <a:xfrm>
            <a:off x="4201610" y="614555"/>
            <a:ext cx="4097437"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400"/>
              <a:buFont typeface="Arial"/>
              <a:buNone/>
              <a:defRPr sz="6600" b="0" i="0" u="none" strike="noStrike" cap="none">
                <a:solidFill>
                  <a:schemeClr val="accent4">
                    <a:lumMod val="75000"/>
                  </a:schemeClr>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10545"/>
            <a:r>
              <a:rPr lang="en-US" sz="5400" dirty="0">
                <a:solidFill>
                  <a:srgbClr val="005493"/>
                </a:solidFill>
                <a:sym typeface="Arial"/>
              </a:rPr>
              <a:t>Your Turn 5</a:t>
            </a:r>
          </a:p>
        </p:txBody>
      </p:sp>
      <p:sp>
        <p:nvSpPr>
          <p:cNvPr id="6" name="Google Shape;218;p24"/>
          <p:cNvSpPr txBox="1"/>
          <p:nvPr/>
        </p:nvSpPr>
        <p:spPr>
          <a:xfrm>
            <a:off x="906180" y="1545634"/>
            <a:ext cx="9196829" cy="1323482"/>
          </a:xfrm>
          <a:prstGeom prst="rect">
            <a:avLst/>
          </a:prstGeom>
          <a:noFill/>
          <a:ln>
            <a:noFill/>
          </a:ln>
        </p:spPr>
        <p:txBody>
          <a:bodyPr spcFirstLastPara="1" wrap="square" lIns="0" tIns="6455" rIns="0" bIns="0" anchor="t" anchorCtr="0">
            <a:noAutofit/>
          </a:bodyPr>
          <a:lstStyle/>
          <a:p>
            <a:pPr marL="464003" marR="2721" indent="-457200">
              <a:buClr>
                <a:srgbClr val="0070C0"/>
              </a:buClr>
              <a:buFont typeface="Arial" panose="020B0604020202020204" pitchFamily="34" charset="0"/>
              <a:buChar char="•"/>
            </a:pPr>
            <a:r>
              <a:rPr lang="en-US" sz="2800" dirty="0">
                <a:solidFill>
                  <a:srgbClr val="005493"/>
                </a:solidFill>
                <a:latin typeface="Calibri"/>
                <a:ea typeface="Calibri"/>
                <a:cs typeface="Calibri"/>
                <a:sym typeface="Calibri"/>
              </a:rPr>
              <a:t>Arrange orders by </a:t>
            </a:r>
            <a:r>
              <a:rPr lang="en-US" sz="2800" b="1" dirty="0" err="1">
                <a:solidFill>
                  <a:srgbClr val="005493"/>
                </a:solidFill>
                <a:latin typeface="Calibri"/>
                <a:ea typeface="Calibri"/>
                <a:cs typeface="Calibri"/>
                <a:sym typeface="Calibri"/>
              </a:rPr>
              <a:t>order_status_c_descr</a:t>
            </a:r>
            <a:r>
              <a:rPr lang="en-US" sz="2800" dirty="0">
                <a:solidFill>
                  <a:srgbClr val="005493"/>
                </a:solidFill>
                <a:latin typeface="Calibri"/>
                <a:ea typeface="Calibri"/>
                <a:cs typeface="Calibri"/>
                <a:sym typeface="Calibri"/>
              </a:rPr>
              <a:t>. What order statuses appear in the top rows of the data frame?</a:t>
            </a:r>
          </a:p>
          <a:p>
            <a:pPr marL="464003" marR="2721" indent="-457200">
              <a:buClr>
                <a:srgbClr val="0070C0"/>
              </a:buClr>
              <a:buFont typeface="Arial" panose="020B0604020202020204" pitchFamily="34" charset="0"/>
              <a:buChar char="•"/>
            </a:pPr>
            <a:endParaRPr lang="en-US" sz="2800" dirty="0">
              <a:solidFill>
                <a:srgbClr val="005493"/>
              </a:solidFill>
              <a:latin typeface="Calibri"/>
              <a:ea typeface="Calibri"/>
              <a:cs typeface="Calibri"/>
              <a:sym typeface="Calibri"/>
            </a:endParaRPr>
          </a:p>
          <a:p>
            <a:pPr marL="464003" marR="2721" indent="-457200">
              <a:buClr>
                <a:srgbClr val="0070C0"/>
              </a:buClr>
              <a:buFont typeface="Arial" panose="020B0604020202020204" pitchFamily="34" charset="0"/>
              <a:buChar char="•"/>
            </a:pPr>
            <a:r>
              <a:rPr lang="en-US" sz="2800" dirty="0">
                <a:solidFill>
                  <a:srgbClr val="005493"/>
                </a:solidFill>
                <a:latin typeface="Calibri"/>
                <a:ea typeface="Calibri"/>
                <a:cs typeface="Calibri"/>
                <a:sym typeface="Calibri"/>
              </a:rPr>
              <a:t>Add </a:t>
            </a:r>
            <a:r>
              <a:rPr lang="en-US" sz="2800" b="1" dirty="0" err="1">
                <a:solidFill>
                  <a:srgbClr val="005493"/>
                </a:solidFill>
                <a:latin typeface="Calibri"/>
                <a:ea typeface="Calibri"/>
                <a:cs typeface="Calibri"/>
                <a:sym typeface="Calibri"/>
              </a:rPr>
              <a:t>order_class_c_descr</a:t>
            </a:r>
            <a:r>
              <a:rPr lang="en-US" sz="2800" dirty="0">
                <a:solidFill>
                  <a:srgbClr val="005493"/>
                </a:solidFill>
                <a:latin typeface="Calibri"/>
                <a:ea typeface="Calibri"/>
                <a:cs typeface="Calibri"/>
                <a:sym typeface="Calibri"/>
              </a:rPr>
              <a:t> as a second (tie breaking) column to arrange on, but order it in </a:t>
            </a:r>
            <a:r>
              <a:rPr lang="en-US" sz="2800" i="1" dirty="0">
                <a:solidFill>
                  <a:srgbClr val="005493"/>
                </a:solidFill>
                <a:latin typeface="Calibri"/>
                <a:ea typeface="Calibri"/>
                <a:cs typeface="Calibri"/>
                <a:sym typeface="Calibri"/>
              </a:rPr>
              <a:t>reverse</a:t>
            </a:r>
            <a:r>
              <a:rPr lang="en-US" sz="2800" dirty="0">
                <a:solidFill>
                  <a:srgbClr val="005493"/>
                </a:solidFill>
                <a:latin typeface="Calibri"/>
                <a:ea typeface="Calibri"/>
                <a:cs typeface="Calibri"/>
                <a:sym typeface="Calibri"/>
              </a:rPr>
              <a:t> alphabetical order. </a:t>
            </a:r>
          </a:p>
          <a:p>
            <a:pPr marL="464003" marR="2721" indent="-457200">
              <a:buClr>
                <a:srgbClr val="0070C0"/>
              </a:buClr>
              <a:buFont typeface="Arial" panose="020B0604020202020204" pitchFamily="34" charset="0"/>
              <a:buChar char="•"/>
            </a:pPr>
            <a:endParaRPr lang="en-US" sz="2800" dirty="0">
              <a:solidFill>
                <a:srgbClr val="005493"/>
              </a:solidFill>
              <a:latin typeface="Calibri"/>
              <a:ea typeface="Calibri"/>
              <a:cs typeface="Calibri"/>
              <a:sym typeface="Calibri"/>
            </a:endParaRPr>
          </a:p>
          <a:p>
            <a:pPr marL="464003" marR="2721" indent="-457200">
              <a:buClr>
                <a:srgbClr val="0070C0"/>
              </a:buClr>
              <a:buFont typeface="Arial" panose="020B0604020202020204" pitchFamily="34" charset="0"/>
              <a:buChar char="•"/>
            </a:pPr>
            <a:r>
              <a:rPr lang="en-US" sz="2800" dirty="0">
                <a:solidFill>
                  <a:srgbClr val="005493"/>
                </a:solidFill>
                <a:latin typeface="Calibri"/>
                <a:ea typeface="Calibri"/>
                <a:cs typeface="Calibri"/>
                <a:sym typeface="Calibri"/>
              </a:rPr>
              <a:t>CHALLENGE: </a:t>
            </a:r>
          </a:p>
          <a:p>
            <a:pPr marL="6803" marR="2721" lvl="2">
              <a:buClr>
                <a:srgbClr val="0070C0"/>
              </a:buClr>
            </a:pPr>
            <a:r>
              <a:rPr lang="en-US" sz="2800" dirty="0">
                <a:solidFill>
                  <a:srgbClr val="005493"/>
                </a:solidFill>
                <a:latin typeface="Calibri"/>
                <a:ea typeface="Calibri"/>
                <a:cs typeface="Calibri"/>
                <a:sym typeface="Calibri"/>
              </a:rPr>
              <a:t>Explore what type of order class appears at the top of the data frame. To what type of lab test does this order class seem to relate to?</a:t>
            </a:r>
          </a:p>
        </p:txBody>
      </p:sp>
    </p:spTree>
    <p:extLst>
      <p:ext uri="{BB962C8B-B14F-4D97-AF65-F5344CB8AC3E}">
        <p14:creationId xmlns:p14="http://schemas.microsoft.com/office/powerpoint/2010/main" val="126624012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12" name="Rectangle 11"/>
          <p:cNvSpPr/>
          <p:nvPr/>
        </p:nvSpPr>
        <p:spPr>
          <a:xfrm>
            <a:off x="594739" y="3333566"/>
            <a:ext cx="10400363" cy="2472050"/>
          </a:xfrm>
          <a:prstGeom prst="rect">
            <a:avLst/>
          </a:prstGeom>
          <a:solidFill>
            <a:srgbClr val="F0F2F4"/>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594739" y="315412"/>
            <a:ext cx="10400362" cy="2456363"/>
          </a:xfrm>
          <a:prstGeom prst="rect">
            <a:avLst/>
          </a:prstGeom>
          <a:solidFill>
            <a:srgbClr val="F0F2F4"/>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4" name="TextBox 3"/>
          <p:cNvSpPr txBox="1"/>
          <p:nvPr/>
        </p:nvSpPr>
        <p:spPr>
          <a:xfrm>
            <a:off x="699809" y="523228"/>
            <a:ext cx="10615961" cy="461665"/>
          </a:xfrm>
          <a:prstGeom prst="rect">
            <a:avLst/>
          </a:prstGeom>
          <a:noFill/>
        </p:spPr>
        <p:txBody>
          <a:bodyPr wrap="square" rtlCol="0">
            <a:spAutoFit/>
          </a:bodyPr>
          <a:lstStyle/>
          <a:p>
            <a:r>
              <a:rPr lang="en-US" sz="2400" dirty="0">
                <a:solidFill>
                  <a:srgbClr val="164F86"/>
                </a:solidFill>
                <a:latin typeface="Consolas" panose="020B0609020204030204" pitchFamily="49" charset="0"/>
                <a:ea typeface="Courier New"/>
                <a:cs typeface="Consolas" panose="020B0609020204030204" pitchFamily="49" charset="0"/>
                <a:sym typeface="Courier New"/>
              </a:rPr>
              <a:t>arrange(orders, </a:t>
            </a:r>
            <a:r>
              <a:rPr lang="en-US" sz="2400" dirty="0" err="1">
                <a:solidFill>
                  <a:srgbClr val="164F86"/>
                </a:solidFill>
                <a:latin typeface="Consolas" panose="020B0609020204030204" pitchFamily="49" charset="0"/>
                <a:ea typeface="Courier New"/>
                <a:cs typeface="Consolas" panose="020B0609020204030204" pitchFamily="49" charset="0"/>
                <a:sym typeface="Courier New"/>
              </a:rPr>
              <a:t>order_status_c_descr</a:t>
            </a:r>
            <a:r>
              <a:rPr lang="en-US" sz="2400" dirty="0">
                <a:solidFill>
                  <a:srgbClr val="164F86"/>
                </a:solidFill>
                <a:latin typeface="Consolas" panose="020B0609020204030204" pitchFamily="49" charset="0"/>
                <a:ea typeface="Courier New"/>
                <a:cs typeface="Consolas" panose="020B0609020204030204" pitchFamily="49" charset="0"/>
                <a:sym typeface="Courier New"/>
              </a:rPr>
              <a:t>)</a:t>
            </a:r>
          </a:p>
        </p:txBody>
      </p:sp>
      <p:sp>
        <p:nvSpPr>
          <p:cNvPr id="14" name="TextBox 13"/>
          <p:cNvSpPr txBox="1"/>
          <p:nvPr/>
        </p:nvSpPr>
        <p:spPr>
          <a:xfrm>
            <a:off x="699810" y="3324266"/>
            <a:ext cx="10615961" cy="830997"/>
          </a:xfrm>
          <a:prstGeom prst="rect">
            <a:avLst/>
          </a:prstGeom>
          <a:noFill/>
        </p:spPr>
        <p:txBody>
          <a:bodyPr wrap="square" rtlCol="0">
            <a:spAutoFit/>
          </a:bodyPr>
          <a:lstStyle/>
          <a:p>
            <a:r>
              <a:rPr lang="en-US" sz="2400" dirty="0">
                <a:solidFill>
                  <a:srgbClr val="164F86"/>
                </a:solidFill>
                <a:latin typeface="Consolas" panose="020B0609020204030204" pitchFamily="49" charset="0"/>
                <a:ea typeface="Courier New"/>
                <a:cs typeface="Consolas" panose="020B0609020204030204" pitchFamily="49" charset="0"/>
                <a:sym typeface="Courier New"/>
              </a:rPr>
              <a:t>arrange(orders, </a:t>
            </a:r>
            <a:r>
              <a:rPr lang="en-US" sz="2400" dirty="0" err="1">
                <a:solidFill>
                  <a:srgbClr val="164F86"/>
                </a:solidFill>
                <a:latin typeface="Consolas" panose="020B0609020204030204" pitchFamily="49" charset="0"/>
                <a:ea typeface="Courier New"/>
                <a:cs typeface="Consolas" panose="020B0609020204030204" pitchFamily="49" charset="0"/>
                <a:sym typeface="Courier New"/>
              </a:rPr>
              <a:t>order_status_c_descr</a:t>
            </a:r>
            <a:r>
              <a:rPr lang="en-US" sz="2400" dirty="0">
                <a:solidFill>
                  <a:srgbClr val="164F86"/>
                </a:solidFill>
                <a:latin typeface="Consolas" panose="020B0609020204030204" pitchFamily="49" charset="0"/>
                <a:ea typeface="Courier New"/>
                <a:cs typeface="Consolas" panose="020B0609020204030204" pitchFamily="49" charset="0"/>
                <a:sym typeface="Courier New"/>
              </a:rPr>
              <a:t>, </a:t>
            </a:r>
          </a:p>
          <a:p>
            <a:r>
              <a:rPr lang="en-US" sz="2400" dirty="0">
                <a:solidFill>
                  <a:srgbClr val="164F86"/>
                </a:solidFill>
                <a:latin typeface="Consolas" panose="020B0609020204030204" pitchFamily="49" charset="0"/>
                <a:ea typeface="Courier New"/>
                <a:cs typeface="Consolas" panose="020B0609020204030204" pitchFamily="49" charset="0"/>
                <a:sym typeface="Courier New"/>
              </a:rPr>
              <a:t>		     </a:t>
            </a:r>
            <a:r>
              <a:rPr lang="en-US" sz="2400" dirty="0" err="1">
                <a:solidFill>
                  <a:srgbClr val="164F86"/>
                </a:solidFill>
                <a:latin typeface="Consolas" panose="020B0609020204030204" pitchFamily="49" charset="0"/>
                <a:ea typeface="Courier New"/>
                <a:cs typeface="Consolas" panose="020B0609020204030204" pitchFamily="49" charset="0"/>
                <a:sym typeface="Courier New"/>
              </a:rPr>
              <a:t>desc</a:t>
            </a:r>
            <a:r>
              <a:rPr lang="en-US" sz="2400" dirty="0">
                <a:solidFill>
                  <a:srgbClr val="164F86"/>
                </a:solidFill>
                <a:latin typeface="Consolas" panose="020B0609020204030204" pitchFamily="49" charset="0"/>
                <a:ea typeface="Courier New"/>
                <a:cs typeface="Consolas" panose="020B0609020204030204" pitchFamily="49" charset="0"/>
                <a:sym typeface="Courier New"/>
              </a:rPr>
              <a:t>(</a:t>
            </a:r>
            <a:r>
              <a:rPr lang="en-US" sz="2400" dirty="0" err="1">
                <a:solidFill>
                  <a:srgbClr val="164F86"/>
                </a:solidFill>
                <a:latin typeface="Consolas" panose="020B0609020204030204" pitchFamily="49" charset="0"/>
                <a:ea typeface="Courier New"/>
                <a:cs typeface="Consolas" panose="020B0609020204030204" pitchFamily="49" charset="0"/>
                <a:sym typeface="Courier New"/>
              </a:rPr>
              <a:t>order_class_c_descr</a:t>
            </a:r>
            <a:r>
              <a:rPr lang="en-US" sz="2400" dirty="0">
                <a:solidFill>
                  <a:srgbClr val="164F86"/>
                </a:solidFill>
                <a:latin typeface="Consolas" panose="020B0609020204030204" pitchFamily="49" charset="0"/>
                <a:ea typeface="Courier New"/>
                <a:cs typeface="Consolas" panose="020B0609020204030204" pitchFamily="49" charset="0"/>
                <a:sym typeface="Courier New"/>
              </a:rPr>
              <a:t>))</a:t>
            </a:r>
          </a:p>
        </p:txBody>
      </p:sp>
      <p:grpSp>
        <p:nvGrpSpPr>
          <p:cNvPr id="19" name="Group 18"/>
          <p:cNvGrpSpPr/>
          <p:nvPr/>
        </p:nvGrpSpPr>
        <p:grpSpPr>
          <a:xfrm>
            <a:off x="699809" y="1171956"/>
            <a:ext cx="10120591" cy="1453129"/>
            <a:chOff x="699809" y="1297964"/>
            <a:chExt cx="13217562" cy="1724885"/>
          </a:xfrm>
        </p:grpSpPr>
        <p:pic>
          <p:nvPicPr>
            <p:cNvPr id="7" name="Picture 6"/>
            <p:cNvPicPr>
              <a:picLocks noChangeAspect="1"/>
            </p:cNvPicPr>
            <p:nvPr/>
          </p:nvPicPr>
          <p:blipFill rotWithShape="1">
            <a:blip r:embed="rId4"/>
            <a:srcRect r="60829"/>
            <a:stretch/>
          </p:blipFill>
          <p:spPr>
            <a:xfrm>
              <a:off x="699809" y="1298824"/>
              <a:ext cx="4563071" cy="1724025"/>
            </a:xfrm>
            <a:prstGeom prst="rect">
              <a:avLst/>
            </a:prstGeom>
          </p:spPr>
        </p:pic>
        <p:pic>
          <p:nvPicPr>
            <p:cNvPr id="15" name="Picture 14"/>
            <p:cNvPicPr>
              <a:picLocks noChangeAspect="1"/>
            </p:cNvPicPr>
            <p:nvPr/>
          </p:nvPicPr>
          <p:blipFill rotWithShape="1">
            <a:blip r:embed="rId4"/>
            <a:srcRect l="55044" r="19575"/>
            <a:stretch/>
          </p:blipFill>
          <p:spPr>
            <a:xfrm>
              <a:off x="5262880" y="1297964"/>
              <a:ext cx="2956560" cy="1724025"/>
            </a:xfrm>
            <a:prstGeom prst="rect">
              <a:avLst/>
            </a:prstGeom>
          </p:spPr>
        </p:pic>
        <p:pic>
          <p:nvPicPr>
            <p:cNvPr id="16" name="Picture 15"/>
            <p:cNvPicPr>
              <a:picLocks noChangeAspect="1"/>
            </p:cNvPicPr>
            <p:nvPr/>
          </p:nvPicPr>
          <p:blipFill rotWithShape="1">
            <a:blip r:embed="rId4"/>
            <a:srcRect l="90630" r="-16011"/>
            <a:stretch/>
          </p:blipFill>
          <p:spPr>
            <a:xfrm>
              <a:off x="8161461" y="1297964"/>
              <a:ext cx="2956560" cy="1724025"/>
            </a:xfrm>
            <a:prstGeom prst="rect">
              <a:avLst/>
            </a:prstGeom>
          </p:spPr>
        </p:pic>
        <p:pic>
          <p:nvPicPr>
            <p:cNvPr id="8" name="Picture 7"/>
            <p:cNvPicPr>
              <a:picLocks noChangeAspect="1"/>
            </p:cNvPicPr>
            <p:nvPr/>
          </p:nvPicPr>
          <p:blipFill rotWithShape="1">
            <a:blip r:embed="rId5"/>
            <a:srcRect t="1359" r="72516" b="35026"/>
            <a:stretch/>
          </p:blipFill>
          <p:spPr>
            <a:xfrm>
              <a:off x="9253931" y="1299210"/>
              <a:ext cx="1769669" cy="1720850"/>
            </a:xfrm>
            <a:prstGeom prst="rect">
              <a:avLst/>
            </a:prstGeom>
          </p:spPr>
        </p:pic>
        <p:pic>
          <p:nvPicPr>
            <p:cNvPr id="18" name="Picture 17"/>
            <p:cNvPicPr>
              <a:picLocks noChangeAspect="1"/>
            </p:cNvPicPr>
            <p:nvPr/>
          </p:nvPicPr>
          <p:blipFill rotWithShape="1">
            <a:blip r:embed="rId5"/>
            <a:srcRect l="53046" t="1813" b="35088"/>
            <a:stretch/>
          </p:blipFill>
          <p:spPr>
            <a:xfrm>
              <a:off x="10894060" y="1310640"/>
              <a:ext cx="3023311" cy="1706880"/>
            </a:xfrm>
            <a:prstGeom prst="rect">
              <a:avLst/>
            </a:prstGeom>
          </p:spPr>
        </p:pic>
      </p:grpSp>
      <p:grpSp>
        <p:nvGrpSpPr>
          <p:cNvPr id="26" name="Group 25"/>
          <p:cNvGrpSpPr/>
          <p:nvPr/>
        </p:nvGrpSpPr>
        <p:grpSpPr>
          <a:xfrm>
            <a:off x="844409" y="4151510"/>
            <a:ext cx="8396111" cy="1473170"/>
            <a:chOff x="-2177415" y="6116351"/>
            <a:chExt cx="8396111" cy="1473170"/>
          </a:xfrm>
        </p:grpSpPr>
        <p:pic>
          <p:nvPicPr>
            <p:cNvPr id="20" name="Picture 19"/>
            <p:cNvPicPr>
              <a:picLocks noChangeAspect="1"/>
            </p:cNvPicPr>
            <p:nvPr/>
          </p:nvPicPr>
          <p:blipFill rotWithShape="1">
            <a:blip r:embed="rId6"/>
            <a:srcRect r="51344" b="50784"/>
            <a:stretch/>
          </p:blipFill>
          <p:spPr>
            <a:xfrm>
              <a:off x="-2177415" y="6116351"/>
              <a:ext cx="5514975" cy="1457929"/>
            </a:xfrm>
            <a:prstGeom prst="rect">
              <a:avLst/>
            </a:prstGeom>
          </p:spPr>
        </p:pic>
        <p:pic>
          <p:nvPicPr>
            <p:cNvPr id="21" name="Picture 20"/>
            <p:cNvPicPr>
              <a:picLocks noChangeAspect="1"/>
            </p:cNvPicPr>
            <p:nvPr/>
          </p:nvPicPr>
          <p:blipFill rotWithShape="1">
            <a:blip r:embed="rId6"/>
            <a:srcRect l="74581" b="50269"/>
            <a:stretch/>
          </p:blipFill>
          <p:spPr>
            <a:xfrm>
              <a:off x="3337560" y="6116351"/>
              <a:ext cx="2881136" cy="1473170"/>
            </a:xfrm>
            <a:prstGeom prst="rect">
              <a:avLst/>
            </a:prstGeom>
          </p:spPr>
        </p:pic>
      </p:grpSp>
    </p:spTree>
    <p:extLst>
      <p:ext uri="{BB962C8B-B14F-4D97-AF65-F5344CB8AC3E}">
        <p14:creationId xmlns:p14="http://schemas.microsoft.com/office/powerpoint/2010/main" val="2563231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9D6AD50-91AF-B04F-8504-007D598B0E08}"/>
              </a:ext>
            </a:extLst>
          </p:cNvPr>
          <p:cNvPicPr>
            <a:picLocks noChangeAspect="1"/>
          </p:cNvPicPr>
          <p:nvPr/>
        </p:nvPicPr>
        <p:blipFill>
          <a:blip r:embed="rId3"/>
          <a:stretch>
            <a:fillRect/>
          </a:stretch>
        </p:blipFill>
        <p:spPr>
          <a:xfrm>
            <a:off x="486902" y="2941999"/>
            <a:ext cx="4554116" cy="2025833"/>
          </a:xfrm>
          <a:prstGeom prst="rect">
            <a:avLst/>
          </a:prstGeom>
        </p:spPr>
      </p:pic>
      <p:sp>
        <p:nvSpPr>
          <p:cNvPr id="8" name="TextBox 7">
            <a:extLst>
              <a:ext uri="{FF2B5EF4-FFF2-40B4-BE49-F238E27FC236}">
                <a16:creationId xmlns:a16="http://schemas.microsoft.com/office/drawing/2014/main" id="{DA623F16-B6A2-564C-963D-4A6739B81FCB}"/>
              </a:ext>
            </a:extLst>
          </p:cNvPr>
          <p:cNvSpPr txBox="1"/>
          <p:nvPr/>
        </p:nvSpPr>
        <p:spPr>
          <a:xfrm>
            <a:off x="5369694" y="2288217"/>
            <a:ext cx="6367877" cy="2554545"/>
          </a:xfrm>
          <a:prstGeom prst="rect">
            <a:avLst/>
          </a:prstGeom>
          <a:noFill/>
        </p:spPr>
        <p:txBody>
          <a:bodyPr wrap="square" rtlCol="0">
            <a:spAutoFit/>
          </a:bodyPr>
          <a:lstStyle/>
          <a:p>
            <a:r>
              <a:rPr lang="en-US" sz="3200" dirty="0"/>
              <a:t>A data set is </a:t>
            </a:r>
            <a:r>
              <a:rPr lang="en-US" sz="3200" b="1" dirty="0"/>
              <a:t>tidy</a:t>
            </a:r>
            <a:r>
              <a:rPr lang="en-US" sz="3200" dirty="0"/>
              <a:t> if:</a:t>
            </a:r>
          </a:p>
          <a:p>
            <a:endParaRPr lang="en-US" sz="3200" dirty="0"/>
          </a:p>
          <a:p>
            <a:pPr marL="342900" indent="-342900">
              <a:buAutoNum type="arabicPeriod"/>
            </a:pPr>
            <a:r>
              <a:rPr lang="en-US" sz="3200" dirty="0"/>
              <a:t>Each </a:t>
            </a:r>
            <a:r>
              <a:rPr lang="en-US" sz="3200" b="1" dirty="0">
                <a:solidFill>
                  <a:schemeClr val="accent2"/>
                </a:solidFill>
              </a:rPr>
              <a:t>variable</a:t>
            </a:r>
            <a:r>
              <a:rPr lang="en-US" sz="3200" dirty="0"/>
              <a:t> is in its own </a:t>
            </a:r>
            <a:r>
              <a:rPr lang="en-US" sz="3200" b="1" dirty="0">
                <a:solidFill>
                  <a:schemeClr val="accent2"/>
                </a:solidFill>
              </a:rPr>
              <a:t>column</a:t>
            </a:r>
            <a:endParaRPr lang="en-US" sz="3200" dirty="0">
              <a:solidFill>
                <a:schemeClr val="accent2"/>
              </a:solidFill>
            </a:endParaRPr>
          </a:p>
          <a:p>
            <a:pPr marL="342900" indent="-342900">
              <a:buAutoNum type="arabicPeriod"/>
            </a:pPr>
            <a:r>
              <a:rPr lang="en-US" sz="3200" dirty="0"/>
              <a:t>Each </a:t>
            </a:r>
            <a:r>
              <a:rPr lang="en-US" sz="3200" b="1" dirty="0">
                <a:solidFill>
                  <a:srgbClr val="92D050"/>
                </a:solidFill>
              </a:rPr>
              <a:t>observation</a:t>
            </a:r>
            <a:r>
              <a:rPr lang="en-US" sz="3200" dirty="0"/>
              <a:t> is in its own </a:t>
            </a:r>
            <a:r>
              <a:rPr lang="en-US" sz="3200" b="1" dirty="0">
                <a:solidFill>
                  <a:srgbClr val="92D050"/>
                </a:solidFill>
              </a:rPr>
              <a:t>row</a:t>
            </a:r>
            <a:endParaRPr lang="en-US" sz="3200" dirty="0">
              <a:solidFill>
                <a:srgbClr val="92D050"/>
              </a:solidFill>
            </a:endParaRPr>
          </a:p>
          <a:p>
            <a:pPr marL="342900" indent="-342900">
              <a:buAutoNum type="arabicPeriod"/>
            </a:pPr>
            <a:r>
              <a:rPr lang="en-US" sz="3200" dirty="0"/>
              <a:t>Each </a:t>
            </a:r>
            <a:r>
              <a:rPr lang="en-US" sz="3200" b="1" dirty="0">
                <a:solidFill>
                  <a:srgbClr val="FFC000"/>
                </a:solidFill>
              </a:rPr>
              <a:t>value</a:t>
            </a:r>
            <a:r>
              <a:rPr lang="en-US" sz="3200" b="1" dirty="0"/>
              <a:t> </a:t>
            </a:r>
            <a:r>
              <a:rPr lang="en-US" sz="3200" dirty="0"/>
              <a:t>is in its own </a:t>
            </a:r>
            <a:r>
              <a:rPr lang="en-US" sz="3200" b="1" dirty="0">
                <a:solidFill>
                  <a:srgbClr val="FFC000"/>
                </a:solidFill>
              </a:rPr>
              <a:t>cell</a:t>
            </a:r>
            <a:endParaRPr lang="en-US" sz="3200" dirty="0">
              <a:solidFill>
                <a:srgbClr val="FFC000"/>
              </a:solidFill>
            </a:endParaRPr>
          </a:p>
        </p:txBody>
      </p:sp>
      <p:pic>
        <p:nvPicPr>
          <p:cNvPr id="6" name="Picture 5">
            <a:extLst>
              <a:ext uri="{FF2B5EF4-FFF2-40B4-BE49-F238E27FC236}">
                <a16:creationId xmlns:a16="http://schemas.microsoft.com/office/drawing/2014/main" id="{911F9BDD-5EAD-5140-BDF9-E5419CEB3143}"/>
              </a:ext>
            </a:extLst>
          </p:cNvPr>
          <p:cNvPicPr>
            <a:picLocks noChangeAspect="1"/>
          </p:cNvPicPr>
          <p:nvPr/>
        </p:nvPicPr>
        <p:blipFill>
          <a:blip r:embed="rId4"/>
          <a:stretch>
            <a:fillRect/>
          </a:stretch>
        </p:blipFill>
        <p:spPr>
          <a:xfrm>
            <a:off x="-101160" y="3270620"/>
            <a:ext cx="5730240" cy="1697212"/>
          </a:xfrm>
          <a:prstGeom prst="rect">
            <a:avLst/>
          </a:prstGeom>
        </p:spPr>
      </p:pic>
      <p:pic>
        <p:nvPicPr>
          <p:cNvPr id="7" name="Picture 6">
            <a:extLst>
              <a:ext uri="{FF2B5EF4-FFF2-40B4-BE49-F238E27FC236}">
                <a16:creationId xmlns:a16="http://schemas.microsoft.com/office/drawing/2014/main" id="{4315297B-085D-504C-9F6B-FE648B869864}"/>
              </a:ext>
            </a:extLst>
          </p:cNvPr>
          <p:cNvPicPr>
            <a:picLocks noChangeAspect="1"/>
          </p:cNvPicPr>
          <p:nvPr/>
        </p:nvPicPr>
        <p:blipFill rotWithShape="1">
          <a:blip r:embed="rId5"/>
          <a:srcRect t="18386"/>
          <a:stretch/>
        </p:blipFill>
        <p:spPr>
          <a:xfrm>
            <a:off x="486902" y="3270620"/>
            <a:ext cx="4548958" cy="1697212"/>
          </a:xfrm>
          <a:prstGeom prst="rect">
            <a:avLst/>
          </a:prstGeom>
        </p:spPr>
      </p:pic>
      <p:sp>
        <p:nvSpPr>
          <p:cNvPr id="2" name="Title 1">
            <a:extLst>
              <a:ext uri="{FF2B5EF4-FFF2-40B4-BE49-F238E27FC236}">
                <a16:creationId xmlns:a16="http://schemas.microsoft.com/office/drawing/2014/main" id="{803F253B-B1B2-694F-98D4-30118CE0451E}"/>
              </a:ext>
            </a:extLst>
          </p:cNvPr>
          <p:cNvSpPr>
            <a:spLocks noGrp="1"/>
          </p:cNvSpPr>
          <p:nvPr>
            <p:ph type="title"/>
          </p:nvPr>
        </p:nvSpPr>
        <p:spPr/>
        <p:txBody>
          <a:bodyPr/>
          <a:lstStyle/>
          <a:p>
            <a:r>
              <a:rPr lang="en-US" dirty="0"/>
              <a:t>What is a “Tidy” Data Frame</a:t>
            </a:r>
          </a:p>
        </p:txBody>
      </p:sp>
    </p:spTree>
    <p:extLst>
      <p:ext uri="{BB962C8B-B14F-4D97-AF65-F5344CB8AC3E}">
        <p14:creationId xmlns:p14="http://schemas.microsoft.com/office/powerpoint/2010/main" val="313411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3" end="3"/>
                                            </p:txEl>
                                          </p:spTgt>
                                        </p:tgtEl>
                                        <p:attrNameLst>
                                          <p:attrName>style.visibility</p:attrName>
                                        </p:attrNameLst>
                                      </p:cBhvr>
                                      <p:to>
                                        <p:strVal val="visible"/>
                                      </p:to>
                                    </p:set>
                                  </p:childTnLst>
                                </p:cTn>
                              </p:par>
                              <p:par>
                                <p:cTn id="13" presetID="1" presetClass="exit" presetSubtype="0" fill="hold" nodeType="withEffect">
                                  <p:stCondLst>
                                    <p:cond delay="0"/>
                                  </p:stCondLst>
                                  <p:childTnLst>
                                    <p:set>
                                      <p:cBhvr>
                                        <p:cTn id="14" dur="1" fill="hold">
                                          <p:stCondLst>
                                            <p:cond delay="0"/>
                                          </p:stCondLst>
                                        </p:cTn>
                                        <p:tgtEl>
                                          <p:spTgt spid="6"/>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4" end="4"/>
                                            </p:txEl>
                                          </p:spTgt>
                                        </p:tgtEl>
                                        <p:attrNameLst>
                                          <p:attrName>style.visibility</p:attrName>
                                        </p:attrNameLst>
                                      </p:cBhvr>
                                      <p:to>
                                        <p:strVal val="visible"/>
                                      </p:to>
                                    </p:set>
                                  </p:childTnLst>
                                </p:cTn>
                              </p:par>
                              <p:par>
                                <p:cTn id="21" presetID="1" presetClass="exit" presetSubtype="0" fill="hold" nodeType="withEffect">
                                  <p:stCondLst>
                                    <p:cond delay="0"/>
                                  </p:stCondLst>
                                  <p:childTnLst>
                                    <p:set>
                                      <p:cBhvr>
                                        <p:cTn id="22"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p31"/>
          <p:cNvSpPr/>
          <p:nvPr/>
        </p:nvSpPr>
        <p:spPr>
          <a:xfrm>
            <a:off x="0" y="0"/>
            <a:ext cx="12191999" cy="6857518"/>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87" name="Google Shape;287;p31"/>
          <p:cNvSpPr txBox="1">
            <a:spLocks noGrp="1"/>
          </p:cNvSpPr>
          <p:nvPr>
            <p:ph type="title"/>
          </p:nvPr>
        </p:nvSpPr>
        <p:spPr>
          <a:xfrm>
            <a:off x="4601826" y="2484211"/>
            <a:ext cx="2988346" cy="1539482"/>
          </a:xfrm>
          <a:prstGeom prst="rect">
            <a:avLst/>
          </a:prstGeom>
          <a:noFill/>
          <a:ln>
            <a:noFill/>
          </a:ln>
        </p:spPr>
        <p:txBody>
          <a:bodyPr spcFirstLastPara="1" wrap="square" lIns="0" tIns="9522" rIns="0" bIns="0" anchor="t" anchorCtr="0">
            <a:noAutofit/>
          </a:bodyPr>
          <a:lstStyle/>
          <a:p>
            <a:pPr marL="6803"/>
            <a:r>
              <a:rPr lang="en-US" sz="11500" dirty="0">
                <a:solidFill>
                  <a:srgbClr val="F0F0F0"/>
                </a:solidFill>
              </a:rPr>
              <a:t>%&gt;%</a:t>
            </a:r>
            <a:endParaRPr sz="11500" dirty="0"/>
          </a:p>
        </p:txBody>
      </p:sp>
    </p:spTree>
    <p:extLst>
      <p:ext uri="{BB962C8B-B14F-4D97-AF65-F5344CB8AC3E}">
        <p14:creationId xmlns:p14="http://schemas.microsoft.com/office/powerpoint/2010/main" val="186897905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2008414" y="2004027"/>
            <a:ext cx="8337539" cy="584775"/>
          </a:xfrm>
          <a:prstGeom prst="rect">
            <a:avLst/>
          </a:prstGeom>
          <a:noFill/>
        </p:spPr>
        <p:txBody>
          <a:bodyPr wrap="none" rtlCol="0">
            <a:spAutoFit/>
          </a:bodyPr>
          <a:lstStyle/>
          <a:p>
            <a:r>
              <a:rPr lang="en-US" sz="3200" dirty="0"/>
              <a:t>Who is ordering the wrong kind of vitamin D?</a:t>
            </a:r>
          </a:p>
        </p:txBody>
      </p:sp>
      <p:sp>
        <p:nvSpPr>
          <p:cNvPr id="2" name="Title 1"/>
          <p:cNvSpPr>
            <a:spLocks noGrp="1"/>
          </p:cNvSpPr>
          <p:nvPr>
            <p:ph type="title"/>
          </p:nvPr>
        </p:nvSpPr>
        <p:spPr>
          <a:xfrm>
            <a:off x="3629290" y="507875"/>
            <a:ext cx="4892145" cy="777536"/>
          </a:xfrm>
        </p:spPr>
        <p:txBody>
          <a:bodyPr/>
          <a:lstStyle/>
          <a:p>
            <a:r>
              <a:rPr lang="en-US" sz="4800" dirty="0">
                <a:solidFill>
                  <a:srgbClr val="000000"/>
                </a:solidFill>
              </a:rPr>
              <a:t>Data Analysis Steps</a:t>
            </a:r>
          </a:p>
        </p:txBody>
      </p:sp>
      <p:sp>
        <p:nvSpPr>
          <p:cNvPr id="3" name="Rectangle 2"/>
          <p:cNvSpPr/>
          <p:nvPr/>
        </p:nvSpPr>
        <p:spPr>
          <a:xfrm>
            <a:off x="549019" y="1672406"/>
            <a:ext cx="11018141" cy="1832794"/>
          </a:xfrm>
          <a:prstGeom prst="rect">
            <a:avLst/>
          </a:prstGeom>
          <a:solidFill>
            <a:srgbClr val="F0F2F4"/>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654090" y="1724066"/>
            <a:ext cx="11675070" cy="430887"/>
          </a:xfrm>
          <a:prstGeom prst="rect">
            <a:avLst/>
          </a:prstGeom>
          <a:noFill/>
        </p:spPr>
        <p:txBody>
          <a:bodyPr wrap="square" rtlCol="0">
            <a:spAutoFit/>
          </a:bodyPr>
          <a:lstStyle/>
          <a:p>
            <a:r>
              <a:rPr lang="en-US" sz="2200" dirty="0">
                <a:solidFill>
                  <a:srgbClr val="164F86"/>
                </a:solidFill>
                <a:latin typeface="Consolas" panose="020B0609020204030204" pitchFamily="49" charset="0"/>
                <a:ea typeface="Courier New"/>
                <a:cs typeface="Consolas" panose="020B0609020204030204" pitchFamily="49" charset="0"/>
                <a:sym typeface="Courier New"/>
              </a:rPr>
              <a:t>VITD &lt;- filter(orders, </a:t>
            </a:r>
            <a:r>
              <a:rPr lang="fr-FR" sz="2200" dirty="0">
                <a:solidFill>
                  <a:srgbClr val="164F86"/>
                </a:solidFill>
                <a:latin typeface="Consolas" panose="020B0609020204030204" pitchFamily="49" charset="0"/>
                <a:ea typeface="Courier New"/>
                <a:cs typeface="Consolas" panose="020B0609020204030204" pitchFamily="49" charset="0"/>
                <a:sym typeface="Courier New"/>
              </a:rPr>
              <a:t>description == "1,25 DIHYDROXY VITAMIN D")</a:t>
            </a:r>
            <a:endParaRPr lang="en-US" sz="2200" dirty="0">
              <a:solidFill>
                <a:srgbClr val="164F86"/>
              </a:solidFill>
              <a:latin typeface="Consolas" panose="020B0609020204030204" pitchFamily="49" charset="0"/>
              <a:ea typeface="Courier New"/>
              <a:cs typeface="Consolas" panose="020B0609020204030204" pitchFamily="49" charset="0"/>
              <a:sym typeface="Courier New"/>
            </a:endParaRPr>
          </a:p>
        </p:txBody>
      </p:sp>
      <p:sp>
        <p:nvSpPr>
          <p:cNvPr id="5" name="TextBox 4"/>
          <p:cNvSpPr txBox="1"/>
          <p:nvPr/>
        </p:nvSpPr>
        <p:spPr>
          <a:xfrm>
            <a:off x="654090" y="2327740"/>
            <a:ext cx="12376110" cy="430887"/>
          </a:xfrm>
          <a:prstGeom prst="rect">
            <a:avLst/>
          </a:prstGeom>
          <a:noFill/>
        </p:spPr>
        <p:txBody>
          <a:bodyPr wrap="square" rtlCol="0">
            <a:spAutoFit/>
          </a:bodyPr>
          <a:lstStyle/>
          <a:p>
            <a:r>
              <a:rPr lang="en-US" sz="2200" dirty="0">
                <a:solidFill>
                  <a:srgbClr val="164F86"/>
                </a:solidFill>
                <a:latin typeface="Consolas" panose="020B0609020204030204" pitchFamily="49" charset="0"/>
                <a:ea typeface="Courier New"/>
                <a:cs typeface="Consolas" panose="020B0609020204030204" pitchFamily="49" charset="0"/>
                <a:sym typeface="Courier New"/>
              </a:rPr>
              <a:t>VITD &lt;- </a:t>
            </a:r>
            <a:r>
              <a:rPr lang="fr-FR" sz="2200" dirty="0">
                <a:solidFill>
                  <a:srgbClr val="164F86"/>
                </a:solidFill>
                <a:latin typeface="Consolas" panose="020B0609020204030204" pitchFamily="49" charset="0"/>
                <a:ea typeface="Courier New"/>
                <a:cs typeface="Consolas" panose="020B0609020204030204" pitchFamily="49" charset="0"/>
                <a:sym typeface="Courier New"/>
              </a:rPr>
              <a:t>select(</a:t>
            </a:r>
            <a:r>
              <a:rPr lang="en-US" sz="2200" dirty="0">
                <a:solidFill>
                  <a:srgbClr val="164F86"/>
                </a:solidFill>
                <a:latin typeface="Consolas" panose="020B0609020204030204" pitchFamily="49" charset="0"/>
                <a:ea typeface="Courier New"/>
                <a:cs typeface="Consolas" panose="020B0609020204030204" pitchFamily="49" charset="0"/>
                <a:sym typeface="Courier New"/>
              </a:rPr>
              <a:t>VITD, </a:t>
            </a:r>
            <a:r>
              <a:rPr lang="fr-FR" sz="2200" dirty="0" err="1">
                <a:solidFill>
                  <a:srgbClr val="164F86"/>
                </a:solidFill>
                <a:latin typeface="Consolas" panose="020B0609020204030204" pitchFamily="49" charset="0"/>
                <a:ea typeface="Courier New"/>
                <a:cs typeface="Consolas" panose="020B0609020204030204" pitchFamily="49" charset="0"/>
                <a:sym typeface="Courier New"/>
              </a:rPr>
              <a:t>department</a:t>
            </a:r>
            <a:r>
              <a:rPr lang="fr-FR" sz="2200" dirty="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err="1">
                <a:solidFill>
                  <a:srgbClr val="164F86"/>
                </a:solidFill>
                <a:latin typeface="Consolas" panose="020B0609020204030204" pitchFamily="49" charset="0"/>
                <a:ea typeface="Courier New"/>
                <a:cs typeface="Consolas" panose="020B0609020204030204" pitchFamily="49" charset="0"/>
                <a:sym typeface="Courier New"/>
              </a:rPr>
              <a:t>ordering_route</a:t>
            </a:r>
            <a:r>
              <a:rPr lang="fr-FR" sz="2200" dirty="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err="1">
                <a:solidFill>
                  <a:srgbClr val="164F86"/>
                </a:solidFill>
                <a:latin typeface="Consolas" panose="020B0609020204030204" pitchFamily="49" charset="0"/>
                <a:ea typeface="Courier New"/>
                <a:cs typeface="Consolas" panose="020B0609020204030204" pitchFamily="49" charset="0"/>
                <a:sym typeface="Courier New"/>
              </a:rPr>
              <a:t>pref_list_type</a:t>
            </a:r>
            <a:r>
              <a:rPr lang="fr-FR" sz="2200" dirty="0">
                <a:solidFill>
                  <a:srgbClr val="164F86"/>
                </a:solidFill>
                <a:latin typeface="Consolas" panose="020B0609020204030204" pitchFamily="49" charset="0"/>
                <a:ea typeface="Courier New"/>
                <a:cs typeface="Consolas" panose="020B0609020204030204" pitchFamily="49" charset="0"/>
                <a:sym typeface="Courier New"/>
              </a:rPr>
              <a:t>)</a:t>
            </a:r>
            <a:endParaRPr lang="en-US" sz="2200" dirty="0">
              <a:solidFill>
                <a:srgbClr val="164F86"/>
              </a:solidFill>
              <a:latin typeface="Consolas" panose="020B0609020204030204" pitchFamily="49" charset="0"/>
              <a:ea typeface="Courier New"/>
              <a:cs typeface="Consolas" panose="020B0609020204030204" pitchFamily="49" charset="0"/>
              <a:sym typeface="Courier New"/>
            </a:endParaRPr>
          </a:p>
        </p:txBody>
      </p:sp>
      <p:sp>
        <p:nvSpPr>
          <p:cNvPr id="6" name="TextBox 5"/>
          <p:cNvSpPr txBox="1"/>
          <p:nvPr/>
        </p:nvSpPr>
        <p:spPr>
          <a:xfrm>
            <a:off x="654090" y="2931415"/>
            <a:ext cx="12376110" cy="430887"/>
          </a:xfrm>
          <a:prstGeom prst="rect">
            <a:avLst/>
          </a:prstGeom>
          <a:noFill/>
        </p:spPr>
        <p:txBody>
          <a:bodyPr wrap="square" rtlCol="0">
            <a:spAutoFit/>
          </a:bodyPr>
          <a:lstStyle/>
          <a:p>
            <a:r>
              <a:rPr lang="en-US" sz="2200" dirty="0">
                <a:solidFill>
                  <a:srgbClr val="164F86"/>
                </a:solidFill>
                <a:latin typeface="Consolas" panose="020B0609020204030204" pitchFamily="49" charset="0"/>
                <a:ea typeface="Courier New"/>
                <a:cs typeface="Consolas" panose="020B0609020204030204" pitchFamily="49" charset="0"/>
                <a:sym typeface="Courier New"/>
              </a:rPr>
              <a:t>VITD &lt;- arrange(VITD, department)</a:t>
            </a:r>
          </a:p>
        </p:txBody>
      </p:sp>
      <p:sp>
        <p:nvSpPr>
          <p:cNvPr id="7" name="Rectangle 6"/>
          <p:cNvSpPr/>
          <p:nvPr/>
        </p:nvSpPr>
        <p:spPr>
          <a:xfrm>
            <a:off x="549019" y="3892195"/>
            <a:ext cx="13288901" cy="1569660"/>
          </a:xfrm>
          <a:prstGeom prst="rect">
            <a:avLst/>
          </a:prstGeom>
        </p:spPr>
        <p:txBody>
          <a:bodyPr wrap="square">
            <a:spAutoFit/>
          </a:bodyPr>
          <a:lstStyle/>
          <a:p>
            <a:r>
              <a:rPr lang="en-US" sz="3200" dirty="0">
                <a:latin typeface="Calibri" panose="020F0502020204030204" pitchFamily="34" charset="0"/>
              </a:rPr>
              <a:t>1. Filter orders to 1, 25 Vitamin D</a:t>
            </a:r>
          </a:p>
          <a:p>
            <a:r>
              <a:rPr lang="en-US" sz="3200" dirty="0">
                <a:latin typeface="Calibri" panose="020F0502020204030204" pitchFamily="34" charset="0"/>
              </a:rPr>
              <a:t>2. Select the relevant columns that contain ordering information</a:t>
            </a:r>
          </a:p>
          <a:p>
            <a:r>
              <a:rPr lang="en-US" sz="3200" dirty="0">
                <a:latin typeface="Calibri" panose="020F0502020204030204" pitchFamily="34" charset="0"/>
              </a:rPr>
              <a:t>3. Arrange those columns by department</a:t>
            </a:r>
            <a:endParaRPr lang="en-US" sz="2800" dirty="0">
              <a:latin typeface="Calibri" panose="020F0502020204030204" pitchFamily="34" charset="0"/>
            </a:endParaRPr>
          </a:p>
        </p:txBody>
      </p:sp>
      <p:sp>
        <p:nvSpPr>
          <p:cNvPr id="8"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Tree>
    <p:extLst>
      <p:ext uri="{BB962C8B-B14F-4D97-AF65-F5344CB8AC3E}">
        <p14:creationId xmlns:p14="http://schemas.microsoft.com/office/powerpoint/2010/main" val="2207685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5" grpId="0"/>
      <p:bldP spid="6"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29290" y="507875"/>
            <a:ext cx="4892145" cy="777536"/>
          </a:xfrm>
        </p:spPr>
        <p:txBody>
          <a:bodyPr/>
          <a:lstStyle/>
          <a:p>
            <a:r>
              <a:rPr lang="en-US" sz="4800" dirty="0">
                <a:solidFill>
                  <a:srgbClr val="000000"/>
                </a:solidFill>
              </a:rPr>
              <a:t>Data Analysis Steps</a:t>
            </a:r>
          </a:p>
        </p:txBody>
      </p:sp>
      <p:sp>
        <p:nvSpPr>
          <p:cNvPr id="3" name="Rectangle 2"/>
          <p:cNvSpPr/>
          <p:nvPr/>
        </p:nvSpPr>
        <p:spPr>
          <a:xfrm>
            <a:off x="549019" y="1483220"/>
            <a:ext cx="11018141" cy="4206645"/>
          </a:xfrm>
          <a:prstGeom prst="rect">
            <a:avLst/>
          </a:prstGeom>
          <a:solidFill>
            <a:srgbClr val="F0F2F4"/>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654090" y="1566411"/>
            <a:ext cx="11675070" cy="4154984"/>
          </a:xfrm>
          <a:prstGeom prst="rect">
            <a:avLst/>
          </a:prstGeom>
          <a:noFill/>
        </p:spPr>
        <p:txBody>
          <a:bodyPr wrap="square" rtlCol="0">
            <a:spAutoFit/>
          </a:bodyPr>
          <a:lstStyle/>
          <a:p>
            <a:r>
              <a:rPr lang="en-US" sz="2200" dirty="0">
                <a:solidFill>
                  <a:srgbClr val="164F86"/>
                </a:solidFill>
                <a:latin typeface="Consolas" panose="020B0609020204030204" pitchFamily="49" charset="0"/>
                <a:ea typeface="Courier New"/>
                <a:cs typeface="Consolas" panose="020B0609020204030204" pitchFamily="49" charset="0"/>
                <a:sym typeface="Courier New"/>
              </a:rPr>
              <a:t>VITD &lt;- arrange(</a:t>
            </a:r>
          </a:p>
          <a:p>
            <a:r>
              <a:rPr lang="en-US" sz="2200" dirty="0">
                <a:solidFill>
                  <a:srgbClr val="164F86"/>
                </a:solidFill>
                <a:latin typeface="Consolas" panose="020B0609020204030204" pitchFamily="49" charset="0"/>
                <a:ea typeface="Courier New"/>
                <a:cs typeface="Consolas" panose="020B0609020204030204" pitchFamily="49" charset="0"/>
                <a:sym typeface="Courier New"/>
              </a:rPr>
              <a:t>	      select(</a:t>
            </a:r>
          </a:p>
          <a:p>
            <a:r>
              <a:rPr lang="en-US" sz="2200" dirty="0">
                <a:solidFill>
                  <a:srgbClr val="164F86"/>
                </a:solidFill>
                <a:latin typeface="Consolas" panose="020B0609020204030204" pitchFamily="49" charset="0"/>
                <a:ea typeface="Courier New"/>
                <a:cs typeface="Consolas" panose="020B0609020204030204" pitchFamily="49" charset="0"/>
                <a:sym typeface="Courier New"/>
              </a:rPr>
              <a:t>		  filter(</a:t>
            </a:r>
          </a:p>
          <a:p>
            <a:r>
              <a:rPr lang="en-US" sz="2200" dirty="0">
                <a:solidFill>
                  <a:srgbClr val="164F86"/>
                </a:solidFill>
                <a:latin typeface="Consolas" panose="020B0609020204030204" pitchFamily="49" charset="0"/>
                <a:ea typeface="Courier New"/>
                <a:cs typeface="Consolas" panose="020B0609020204030204" pitchFamily="49" charset="0"/>
                <a:sym typeface="Courier New"/>
              </a:rPr>
              <a:t>		    orders, </a:t>
            </a:r>
          </a:p>
          <a:p>
            <a:r>
              <a:rPr lang="en-US" sz="2200" dirty="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a:solidFill>
                  <a:srgbClr val="164F86"/>
                </a:solidFill>
                <a:latin typeface="Consolas" panose="020B0609020204030204" pitchFamily="49" charset="0"/>
                <a:ea typeface="Courier New"/>
                <a:cs typeface="Consolas" panose="020B0609020204030204" pitchFamily="49" charset="0"/>
                <a:sym typeface="Courier New"/>
              </a:rPr>
              <a:t>description == "1,25 DIHYDROXY VITAMIN D"</a:t>
            </a:r>
          </a:p>
          <a:p>
            <a:r>
              <a:rPr lang="fr-FR" sz="2200" dirty="0">
                <a:solidFill>
                  <a:srgbClr val="164F86"/>
                </a:solidFill>
                <a:latin typeface="Consolas" panose="020B0609020204030204" pitchFamily="49" charset="0"/>
                <a:ea typeface="Courier New"/>
                <a:cs typeface="Consolas" panose="020B0609020204030204" pitchFamily="49" charset="0"/>
                <a:sym typeface="Courier New"/>
              </a:rPr>
              <a:t>		  ),</a:t>
            </a:r>
          </a:p>
          <a:p>
            <a:r>
              <a:rPr lang="fr-FR" sz="2200" dirty="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err="1">
                <a:solidFill>
                  <a:srgbClr val="164F86"/>
                </a:solidFill>
                <a:latin typeface="Consolas" panose="020B0609020204030204" pitchFamily="49" charset="0"/>
                <a:ea typeface="Courier New"/>
                <a:cs typeface="Consolas" panose="020B0609020204030204" pitchFamily="49" charset="0"/>
                <a:sym typeface="Courier New"/>
              </a:rPr>
              <a:t>department</a:t>
            </a:r>
            <a:r>
              <a:rPr lang="fr-FR" sz="2200" dirty="0">
                <a:solidFill>
                  <a:srgbClr val="164F86"/>
                </a:solidFill>
                <a:latin typeface="Consolas" panose="020B0609020204030204" pitchFamily="49" charset="0"/>
                <a:ea typeface="Courier New"/>
                <a:cs typeface="Consolas" panose="020B0609020204030204" pitchFamily="49" charset="0"/>
                <a:sym typeface="Courier New"/>
              </a:rPr>
              <a:t>, </a:t>
            </a:r>
          </a:p>
          <a:p>
            <a:r>
              <a:rPr lang="fr-FR" sz="2200" dirty="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err="1">
                <a:solidFill>
                  <a:srgbClr val="164F86"/>
                </a:solidFill>
                <a:latin typeface="Consolas" panose="020B0609020204030204" pitchFamily="49" charset="0"/>
                <a:ea typeface="Courier New"/>
                <a:cs typeface="Consolas" panose="020B0609020204030204" pitchFamily="49" charset="0"/>
                <a:sym typeface="Courier New"/>
              </a:rPr>
              <a:t>ordering_route</a:t>
            </a:r>
            <a:r>
              <a:rPr lang="fr-FR" sz="2200" dirty="0">
                <a:solidFill>
                  <a:srgbClr val="164F86"/>
                </a:solidFill>
                <a:latin typeface="Consolas" panose="020B0609020204030204" pitchFamily="49" charset="0"/>
                <a:ea typeface="Courier New"/>
                <a:cs typeface="Consolas" panose="020B0609020204030204" pitchFamily="49" charset="0"/>
                <a:sym typeface="Courier New"/>
              </a:rPr>
              <a:t>, </a:t>
            </a:r>
          </a:p>
          <a:p>
            <a:r>
              <a:rPr lang="fr-FR" sz="2200" dirty="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err="1">
                <a:solidFill>
                  <a:srgbClr val="164F86"/>
                </a:solidFill>
                <a:latin typeface="Consolas" panose="020B0609020204030204" pitchFamily="49" charset="0"/>
                <a:ea typeface="Courier New"/>
                <a:cs typeface="Consolas" panose="020B0609020204030204" pitchFamily="49" charset="0"/>
                <a:sym typeface="Courier New"/>
              </a:rPr>
              <a:t>pref_list_type</a:t>
            </a:r>
            <a:endParaRPr lang="fr-FR" sz="2200" dirty="0">
              <a:solidFill>
                <a:srgbClr val="164F86"/>
              </a:solidFill>
              <a:latin typeface="Consolas" panose="020B0609020204030204" pitchFamily="49" charset="0"/>
              <a:ea typeface="Courier New"/>
              <a:cs typeface="Consolas" panose="020B0609020204030204" pitchFamily="49" charset="0"/>
              <a:sym typeface="Courier New"/>
            </a:endParaRPr>
          </a:p>
          <a:p>
            <a:r>
              <a:rPr lang="fr-FR" sz="2200" dirty="0">
                <a:solidFill>
                  <a:srgbClr val="164F86"/>
                </a:solidFill>
                <a:latin typeface="Consolas" panose="020B0609020204030204" pitchFamily="49" charset="0"/>
                <a:ea typeface="Courier New"/>
                <a:cs typeface="Consolas" panose="020B0609020204030204" pitchFamily="49" charset="0"/>
                <a:sym typeface="Courier New"/>
              </a:rPr>
              <a:t>	      ),</a:t>
            </a:r>
          </a:p>
          <a:p>
            <a:r>
              <a:rPr lang="en-US" sz="2200" dirty="0">
                <a:solidFill>
                  <a:srgbClr val="164F86"/>
                </a:solidFill>
                <a:latin typeface="Consolas" panose="020B0609020204030204" pitchFamily="49" charset="0"/>
                <a:ea typeface="Courier New"/>
                <a:cs typeface="Consolas" panose="020B0609020204030204" pitchFamily="49" charset="0"/>
                <a:sym typeface="Courier New"/>
              </a:rPr>
              <a:t>		</a:t>
            </a:r>
            <a:r>
              <a:rPr lang="en-US" sz="2200" dirty="0" err="1">
                <a:solidFill>
                  <a:srgbClr val="164F86"/>
                </a:solidFill>
                <a:latin typeface="Consolas" panose="020B0609020204030204" pitchFamily="49" charset="0"/>
                <a:ea typeface="Courier New"/>
                <a:cs typeface="Consolas" panose="020B0609020204030204" pitchFamily="49" charset="0"/>
                <a:sym typeface="Courier New"/>
              </a:rPr>
              <a:t>pref_list_type</a:t>
            </a:r>
            <a:endParaRPr lang="en-US" sz="2200" dirty="0">
              <a:solidFill>
                <a:srgbClr val="164F86"/>
              </a:solidFill>
              <a:latin typeface="Consolas" panose="020B0609020204030204" pitchFamily="49" charset="0"/>
              <a:ea typeface="Courier New"/>
              <a:cs typeface="Consolas" panose="020B0609020204030204" pitchFamily="49" charset="0"/>
              <a:sym typeface="Courier New"/>
            </a:endParaRPr>
          </a:p>
          <a:p>
            <a:r>
              <a:rPr lang="en-US" sz="2200" dirty="0">
                <a:solidFill>
                  <a:srgbClr val="164F86"/>
                </a:solidFill>
                <a:latin typeface="Consolas" panose="020B0609020204030204" pitchFamily="49" charset="0"/>
                <a:ea typeface="Courier New"/>
                <a:cs typeface="Consolas" panose="020B0609020204030204" pitchFamily="49" charset="0"/>
                <a:sym typeface="Courier New"/>
              </a:rPr>
              <a:t>	    )</a:t>
            </a:r>
          </a:p>
        </p:txBody>
      </p:sp>
      <p:sp>
        <p:nvSpPr>
          <p:cNvPr id="8"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Tree>
    <p:extLst>
      <p:ext uri="{BB962C8B-B14F-4D97-AF65-F5344CB8AC3E}">
        <p14:creationId xmlns:p14="http://schemas.microsoft.com/office/powerpoint/2010/main" val="52962840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20667" y="351797"/>
            <a:ext cx="6070174" cy="777536"/>
          </a:xfrm>
        </p:spPr>
        <p:txBody>
          <a:bodyPr/>
          <a:lstStyle/>
          <a:p>
            <a:r>
              <a:rPr lang="en-US" sz="4800" dirty="0">
                <a:solidFill>
                  <a:srgbClr val="000000"/>
                </a:solidFill>
              </a:rPr>
              <a:t>The Pipe Operator </a:t>
            </a:r>
            <a:r>
              <a:rPr lang="en-US" sz="4800" b="1" dirty="0">
                <a:solidFill>
                  <a:srgbClr val="000000"/>
                </a:solidFill>
              </a:rPr>
              <a:t>%&gt;%</a:t>
            </a:r>
          </a:p>
        </p:txBody>
      </p:sp>
      <p:sp>
        <p:nvSpPr>
          <p:cNvPr id="3" name="U-Turn Arrow 2"/>
          <p:cNvSpPr/>
          <p:nvPr/>
        </p:nvSpPr>
        <p:spPr>
          <a:xfrm>
            <a:off x="1570847" y="1902372"/>
            <a:ext cx="5055476" cy="1261241"/>
          </a:xfrm>
          <a:prstGeom prst="uturnArrow">
            <a:avLst>
              <a:gd name="adj1" fmla="val 31667"/>
              <a:gd name="adj2" fmla="val 25000"/>
              <a:gd name="adj3" fmla="val 33333"/>
              <a:gd name="adj4" fmla="val 35417"/>
              <a:gd name="adj5" fmla="val 100000"/>
            </a:avLst>
          </a:prstGeom>
          <a:solidFill>
            <a:srgbClr val="8DB4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Rectangle 3"/>
          <p:cNvSpPr/>
          <p:nvPr/>
        </p:nvSpPr>
        <p:spPr>
          <a:xfrm>
            <a:off x="4098585" y="3163612"/>
            <a:ext cx="7869462" cy="584775"/>
          </a:xfrm>
          <a:prstGeom prst="rect">
            <a:avLst/>
          </a:prstGeom>
        </p:spPr>
        <p:txBody>
          <a:bodyPr wrap="none">
            <a:spAutoFit/>
          </a:bodyPr>
          <a:lstStyle/>
          <a:p>
            <a:r>
              <a:rPr lang="en-US" sz="3200" dirty="0">
                <a:latin typeface="Consolas" panose="020B0609020204030204" pitchFamily="49" charset="0"/>
                <a:ea typeface="Courier New"/>
                <a:cs typeface="Courier New"/>
                <a:sym typeface="Courier New"/>
              </a:rPr>
              <a:t>filter(</a:t>
            </a:r>
            <a:r>
              <a:rPr lang="en-US" sz="3200" dirty="0">
                <a:solidFill>
                  <a:srgbClr val="0365C0"/>
                </a:solidFill>
                <a:latin typeface="Consolas" panose="020B0609020204030204" pitchFamily="49" charset="0"/>
                <a:ea typeface="Courier New"/>
                <a:cs typeface="Courier New"/>
                <a:sym typeface="Courier New"/>
              </a:rPr>
              <a:t>____</a:t>
            </a:r>
            <a:r>
              <a:rPr lang="en-US" sz="3200" dirty="0">
                <a:latin typeface="Consolas" panose="020B0609020204030204" pitchFamily="49" charset="0"/>
                <a:ea typeface="Courier New"/>
                <a:cs typeface="Courier New"/>
                <a:sym typeface="Courier New"/>
              </a:rPr>
              <a:t>, </a:t>
            </a:r>
            <a:r>
              <a:rPr lang="en-US" sz="3200" dirty="0" err="1">
                <a:solidFill>
                  <a:schemeClr val="accent3">
                    <a:lumMod val="75000"/>
                  </a:schemeClr>
                </a:solidFill>
                <a:latin typeface="Consolas" panose="020B0609020204030204" pitchFamily="49" charset="0"/>
                <a:ea typeface="Courier New"/>
                <a:cs typeface="Courier New"/>
                <a:sym typeface="Courier New"/>
              </a:rPr>
              <a:t>patient_id</a:t>
            </a:r>
            <a:r>
              <a:rPr lang="en-US" sz="3200" dirty="0">
                <a:solidFill>
                  <a:schemeClr val="accent3">
                    <a:lumMod val="75000"/>
                  </a:schemeClr>
                </a:solidFill>
                <a:latin typeface="Consolas" panose="020B0609020204030204" pitchFamily="49" charset="0"/>
                <a:ea typeface="Courier New"/>
                <a:cs typeface="Courier New"/>
                <a:sym typeface="Courier New"/>
              </a:rPr>
              <a:t> == 508061</a:t>
            </a:r>
            <a:r>
              <a:rPr lang="en-US" sz="3200" dirty="0">
                <a:latin typeface="Consolas" panose="020B0609020204030204" pitchFamily="49" charset="0"/>
                <a:ea typeface="Courier New"/>
                <a:cs typeface="Courier New"/>
                <a:sym typeface="Courier New"/>
              </a:rPr>
              <a:t>)</a:t>
            </a:r>
            <a:endParaRPr lang="en-US" sz="3200" dirty="0"/>
          </a:p>
        </p:txBody>
      </p:sp>
      <p:sp>
        <p:nvSpPr>
          <p:cNvPr id="5" name="Rectangle 4"/>
          <p:cNvSpPr/>
          <p:nvPr/>
        </p:nvSpPr>
        <p:spPr>
          <a:xfrm>
            <a:off x="1030341" y="3163612"/>
            <a:ext cx="1540806" cy="584775"/>
          </a:xfrm>
          <a:prstGeom prst="rect">
            <a:avLst/>
          </a:prstGeom>
        </p:spPr>
        <p:txBody>
          <a:bodyPr wrap="none">
            <a:spAutoFit/>
          </a:bodyPr>
          <a:lstStyle/>
          <a:p>
            <a:r>
              <a:rPr lang="en-US" sz="3200" dirty="0">
                <a:solidFill>
                  <a:srgbClr val="0365C0"/>
                </a:solidFill>
                <a:latin typeface="Consolas" panose="020B0609020204030204" pitchFamily="49" charset="0"/>
                <a:ea typeface="Courier New"/>
                <a:cs typeface="Courier New"/>
                <a:sym typeface="Courier New"/>
              </a:rPr>
              <a:t>orders</a:t>
            </a:r>
            <a:endParaRPr lang="en-US" sz="3200" dirty="0"/>
          </a:p>
        </p:txBody>
      </p:sp>
      <p:sp>
        <p:nvSpPr>
          <p:cNvPr id="6" name="Rectangle 5"/>
          <p:cNvSpPr/>
          <p:nvPr/>
        </p:nvSpPr>
        <p:spPr>
          <a:xfrm>
            <a:off x="1030341" y="4133933"/>
            <a:ext cx="13288901" cy="584775"/>
          </a:xfrm>
          <a:prstGeom prst="rect">
            <a:avLst/>
          </a:prstGeom>
        </p:spPr>
        <p:txBody>
          <a:bodyPr wrap="square">
            <a:spAutoFit/>
          </a:bodyPr>
          <a:lstStyle/>
          <a:p>
            <a:r>
              <a:rPr lang="en-US" sz="3200" dirty="0">
                <a:latin typeface="Calibri" panose="020F0502020204030204" pitchFamily="34" charset="0"/>
              </a:rPr>
              <a:t>Passes result on left into first argument of function on right.</a:t>
            </a:r>
            <a:endParaRPr lang="en-US" sz="2800" dirty="0">
              <a:latin typeface="Calibri" panose="020F0502020204030204" pitchFamily="34" charset="0"/>
            </a:endParaRPr>
          </a:p>
        </p:txBody>
      </p:sp>
      <p:sp>
        <p:nvSpPr>
          <p:cNvPr id="7" name="Rectangle 6"/>
          <p:cNvSpPr/>
          <p:nvPr/>
        </p:nvSpPr>
        <p:spPr>
          <a:xfrm>
            <a:off x="924910" y="4844831"/>
            <a:ext cx="10016359" cy="1524437"/>
          </a:xfrm>
          <a:prstGeom prst="rect">
            <a:avLst/>
          </a:prstGeom>
          <a:solidFill>
            <a:srgbClr val="F0F2F4"/>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1030341" y="4905504"/>
            <a:ext cx="8321509" cy="584775"/>
          </a:xfrm>
          <a:prstGeom prst="rect">
            <a:avLst/>
          </a:prstGeom>
        </p:spPr>
        <p:txBody>
          <a:bodyPr wrap="none">
            <a:spAutoFit/>
          </a:bodyPr>
          <a:lstStyle/>
          <a:p>
            <a:r>
              <a:rPr lang="en-US" sz="3200" dirty="0">
                <a:latin typeface="Consolas" panose="020B0609020204030204" pitchFamily="49" charset="0"/>
                <a:ea typeface="Courier New"/>
                <a:cs typeface="Courier New"/>
                <a:sym typeface="Courier New"/>
              </a:rPr>
              <a:t>filter(orders, </a:t>
            </a:r>
            <a:r>
              <a:rPr lang="en-US" sz="3200" dirty="0" err="1">
                <a:latin typeface="Consolas" panose="020B0609020204030204" pitchFamily="49" charset="0"/>
                <a:ea typeface="Courier New"/>
                <a:cs typeface="Courier New"/>
                <a:sym typeface="Courier New"/>
              </a:rPr>
              <a:t>patient_id</a:t>
            </a:r>
            <a:r>
              <a:rPr lang="en-US" sz="3200" dirty="0">
                <a:latin typeface="Consolas" panose="020B0609020204030204" pitchFamily="49" charset="0"/>
                <a:ea typeface="Courier New"/>
                <a:cs typeface="Courier New"/>
                <a:sym typeface="Courier New"/>
              </a:rPr>
              <a:t> == 508061)</a:t>
            </a:r>
            <a:endParaRPr lang="en-US" sz="3200" dirty="0">
              <a:latin typeface="Consolas" panose="020B0609020204030204" pitchFamily="49" charset="0"/>
              <a:ea typeface="Courier New"/>
              <a:cs typeface="Courier New"/>
            </a:endParaRPr>
          </a:p>
        </p:txBody>
      </p:sp>
      <p:sp>
        <p:nvSpPr>
          <p:cNvPr id="9" name="Rectangle 8"/>
          <p:cNvSpPr/>
          <p:nvPr/>
        </p:nvSpPr>
        <p:spPr>
          <a:xfrm>
            <a:off x="1030341" y="5550952"/>
            <a:ext cx="8999580" cy="584775"/>
          </a:xfrm>
          <a:prstGeom prst="rect">
            <a:avLst/>
          </a:prstGeom>
        </p:spPr>
        <p:txBody>
          <a:bodyPr wrap="none">
            <a:spAutoFit/>
          </a:bodyPr>
          <a:lstStyle/>
          <a:p>
            <a:r>
              <a:rPr lang="en-US" sz="3200" dirty="0">
                <a:latin typeface="Consolas" panose="020B0609020204030204" pitchFamily="49" charset="0"/>
                <a:ea typeface="Courier New"/>
                <a:cs typeface="Courier New"/>
                <a:sym typeface="Courier New"/>
              </a:rPr>
              <a:t>orders %&gt;% filter(</a:t>
            </a:r>
            <a:r>
              <a:rPr lang="en-US" sz="3200" dirty="0" err="1">
                <a:latin typeface="Consolas" panose="020B0609020204030204" pitchFamily="49" charset="0"/>
                <a:ea typeface="Courier New"/>
                <a:cs typeface="Courier New"/>
                <a:sym typeface="Courier New"/>
              </a:rPr>
              <a:t>patient_id</a:t>
            </a:r>
            <a:r>
              <a:rPr lang="en-US" sz="3200" dirty="0">
                <a:latin typeface="Consolas" panose="020B0609020204030204" pitchFamily="49" charset="0"/>
                <a:ea typeface="Courier New"/>
                <a:cs typeface="Courier New"/>
                <a:sym typeface="Courier New"/>
              </a:rPr>
              <a:t> == 508061)</a:t>
            </a:r>
            <a:endParaRPr lang="en-US" sz="3200" dirty="0">
              <a:latin typeface="Consolas" panose="020B0609020204030204" pitchFamily="49" charset="0"/>
              <a:ea typeface="Courier New"/>
              <a:cs typeface="Courier New"/>
            </a:endParaRPr>
          </a:p>
        </p:txBody>
      </p:sp>
      <p:sp>
        <p:nvSpPr>
          <p:cNvPr id="10"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1" name="Rectangle 10"/>
          <p:cNvSpPr/>
          <p:nvPr/>
        </p:nvSpPr>
        <p:spPr>
          <a:xfrm>
            <a:off x="2895164" y="3170682"/>
            <a:ext cx="862737" cy="584775"/>
          </a:xfrm>
          <a:prstGeom prst="rect">
            <a:avLst/>
          </a:prstGeom>
        </p:spPr>
        <p:txBody>
          <a:bodyPr wrap="none">
            <a:spAutoFit/>
          </a:bodyPr>
          <a:lstStyle/>
          <a:p>
            <a:r>
              <a:rPr lang="en-US" sz="3200" b="1" dirty="0">
                <a:latin typeface="Consolas" panose="020B0609020204030204" pitchFamily="49" charset="0"/>
                <a:ea typeface="Courier New"/>
                <a:cs typeface="Courier New"/>
              </a:rPr>
              <a:t>%&gt;%</a:t>
            </a:r>
          </a:p>
        </p:txBody>
      </p:sp>
    </p:spTree>
    <p:extLst>
      <p:ext uri="{BB962C8B-B14F-4D97-AF65-F5344CB8AC3E}">
        <p14:creationId xmlns:p14="http://schemas.microsoft.com/office/powerpoint/2010/main" val="784428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9"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29290" y="507875"/>
            <a:ext cx="4892145" cy="777536"/>
          </a:xfrm>
        </p:spPr>
        <p:txBody>
          <a:bodyPr/>
          <a:lstStyle/>
          <a:p>
            <a:r>
              <a:rPr lang="en-US" sz="4800" dirty="0">
                <a:solidFill>
                  <a:srgbClr val="000000"/>
                </a:solidFill>
              </a:rPr>
              <a:t>Data Analysis Steps</a:t>
            </a:r>
          </a:p>
        </p:txBody>
      </p:sp>
      <p:sp>
        <p:nvSpPr>
          <p:cNvPr id="3" name="Rectangle 2"/>
          <p:cNvSpPr/>
          <p:nvPr/>
        </p:nvSpPr>
        <p:spPr>
          <a:xfrm>
            <a:off x="549019" y="1672405"/>
            <a:ext cx="11018141" cy="4570739"/>
          </a:xfrm>
          <a:prstGeom prst="rect">
            <a:avLst/>
          </a:prstGeom>
          <a:solidFill>
            <a:srgbClr val="F0F2F4"/>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654090" y="1724066"/>
            <a:ext cx="11675070" cy="4154984"/>
          </a:xfrm>
          <a:prstGeom prst="rect">
            <a:avLst/>
          </a:prstGeom>
          <a:noFill/>
        </p:spPr>
        <p:txBody>
          <a:bodyPr wrap="square" rtlCol="0">
            <a:spAutoFit/>
          </a:bodyPr>
          <a:lstStyle/>
          <a:p>
            <a:r>
              <a:rPr lang="en-US" sz="2200" dirty="0">
                <a:solidFill>
                  <a:srgbClr val="164F86"/>
                </a:solidFill>
                <a:latin typeface="Consolas" panose="020B0609020204030204" pitchFamily="49" charset="0"/>
                <a:ea typeface="Courier New"/>
                <a:cs typeface="Consolas" panose="020B0609020204030204" pitchFamily="49" charset="0"/>
                <a:sym typeface="Courier New"/>
              </a:rPr>
              <a:t>125VITD &lt;- arrange(</a:t>
            </a:r>
          </a:p>
          <a:p>
            <a:r>
              <a:rPr lang="en-US" sz="2200" dirty="0">
                <a:solidFill>
                  <a:srgbClr val="164F86"/>
                </a:solidFill>
                <a:latin typeface="Consolas" panose="020B0609020204030204" pitchFamily="49" charset="0"/>
                <a:ea typeface="Courier New"/>
                <a:cs typeface="Consolas" panose="020B0609020204030204" pitchFamily="49" charset="0"/>
                <a:sym typeface="Courier New"/>
              </a:rPr>
              <a:t>	      select(</a:t>
            </a:r>
          </a:p>
          <a:p>
            <a:r>
              <a:rPr lang="en-US" sz="2200" dirty="0">
                <a:solidFill>
                  <a:srgbClr val="164F86"/>
                </a:solidFill>
                <a:latin typeface="Consolas" panose="020B0609020204030204" pitchFamily="49" charset="0"/>
                <a:ea typeface="Courier New"/>
                <a:cs typeface="Consolas" panose="020B0609020204030204" pitchFamily="49" charset="0"/>
                <a:sym typeface="Courier New"/>
              </a:rPr>
              <a:t>		  filter(</a:t>
            </a:r>
          </a:p>
          <a:p>
            <a:r>
              <a:rPr lang="en-US" sz="2200" dirty="0">
                <a:solidFill>
                  <a:srgbClr val="164F86"/>
                </a:solidFill>
                <a:latin typeface="Consolas" panose="020B0609020204030204" pitchFamily="49" charset="0"/>
                <a:ea typeface="Courier New"/>
                <a:cs typeface="Consolas" panose="020B0609020204030204" pitchFamily="49" charset="0"/>
                <a:sym typeface="Courier New"/>
              </a:rPr>
              <a:t>		    orders, </a:t>
            </a:r>
          </a:p>
          <a:p>
            <a:r>
              <a:rPr lang="en-US" sz="2200" dirty="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a:solidFill>
                  <a:srgbClr val="164F86"/>
                </a:solidFill>
                <a:latin typeface="Consolas" panose="020B0609020204030204" pitchFamily="49" charset="0"/>
                <a:ea typeface="Courier New"/>
                <a:cs typeface="Consolas" panose="020B0609020204030204" pitchFamily="49" charset="0"/>
                <a:sym typeface="Courier New"/>
              </a:rPr>
              <a:t>description == "1,25 DIHYDROXY VITAMIN D"</a:t>
            </a:r>
          </a:p>
          <a:p>
            <a:r>
              <a:rPr lang="fr-FR" sz="2200" dirty="0">
                <a:solidFill>
                  <a:srgbClr val="164F86"/>
                </a:solidFill>
                <a:latin typeface="Consolas" panose="020B0609020204030204" pitchFamily="49" charset="0"/>
                <a:ea typeface="Courier New"/>
                <a:cs typeface="Consolas" panose="020B0609020204030204" pitchFamily="49" charset="0"/>
                <a:sym typeface="Courier New"/>
              </a:rPr>
              <a:t>		  ),</a:t>
            </a:r>
          </a:p>
          <a:p>
            <a:r>
              <a:rPr lang="fr-FR" sz="2200" dirty="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err="1">
                <a:solidFill>
                  <a:srgbClr val="164F86"/>
                </a:solidFill>
                <a:latin typeface="Consolas" panose="020B0609020204030204" pitchFamily="49" charset="0"/>
                <a:ea typeface="Courier New"/>
                <a:cs typeface="Consolas" panose="020B0609020204030204" pitchFamily="49" charset="0"/>
                <a:sym typeface="Courier New"/>
              </a:rPr>
              <a:t>department</a:t>
            </a:r>
            <a:r>
              <a:rPr lang="fr-FR" sz="2200" dirty="0">
                <a:solidFill>
                  <a:srgbClr val="164F86"/>
                </a:solidFill>
                <a:latin typeface="Consolas" panose="020B0609020204030204" pitchFamily="49" charset="0"/>
                <a:ea typeface="Courier New"/>
                <a:cs typeface="Consolas" panose="020B0609020204030204" pitchFamily="49" charset="0"/>
                <a:sym typeface="Courier New"/>
              </a:rPr>
              <a:t>, </a:t>
            </a:r>
          </a:p>
          <a:p>
            <a:r>
              <a:rPr lang="fr-FR" sz="2200" dirty="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err="1">
                <a:solidFill>
                  <a:srgbClr val="164F86"/>
                </a:solidFill>
                <a:latin typeface="Consolas" panose="020B0609020204030204" pitchFamily="49" charset="0"/>
                <a:ea typeface="Courier New"/>
                <a:cs typeface="Consolas" panose="020B0609020204030204" pitchFamily="49" charset="0"/>
                <a:sym typeface="Courier New"/>
              </a:rPr>
              <a:t>ordering_route</a:t>
            </a:r>
            <a:r>
              <a:rPr lang="fr-FR" sz="2200" dirty="0">
                <a:solidFill>
                  <a:srgbClr val="164F86"/>
                </a:solidFill>
                <a:latin typeface="Consolas" panose="020B0609020204030204" pitchFamily="49" charset="0"/>
                <a:ea typeface="Courier New"/>
                <a:cs typeface="Consolas" panose="020B0609020204030204" pitchFamily="49" charset="0"/>
                <a:sym typeface="Courier New"/>
              </a:rPr>
              <a:t>, </a:t>
            </a:r>
          </a:p>
          <a:p>
            <a:r>
              <a:rPr lang="fr-FR" sz="2200" dirty="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err="1">
                <a:solidFill>
                  <a:srgbClr val="164F86"/>
                </a:solidFill>
                <a:latin typeface="Consolas" panose="020B0609020204030204" pitchFamily="49" charset="0"/>
                <a:ea typeface="Courier New"/>
                <a:cs typeface="Consolas" panose="020B0609020204030204" pitchFamily="49" charset="0"/>
                <a:sym typeface="Courier New"/>
              </a:rPr>
              <a:t>pref_list_type</a:t>
            </a:r>
            <a:endParaRPr lang="fr-FR" sz="2200" dirty="0">
              <a:solidFill>
                <a:srgbClr val="164F86"/>
              </a:solidFill>
              <a:latin typeface="Consolas" panose="020B0609020204030204" pitchFamily="49" charset="0"/>
              <a:ea typeface="Courier New"/>
              <a:cs typeface="Consolas" panose="020B0609020204030204" pitchFamily="49" charset="0"/>
              <a:sym typeface="Courier New"/>
            </a:endParaRPr>
          </a:p>
          <a:p>
            <a:r>
              <a:rPr lang="fr-FR" sz="2200" dirty="0">
                <a:solidFill>
                  <a:srgbClr val="164F86"/>
                </a:solidFill>
                <a:latin typeface="Consolas" panose="020B0609020204030204" pitchFamily="49" charset="0"/>
                <a:ea typeface="Courier New"/>
                <a:cs typeface="Consolas" panose="020B0609020204030204" pitchFamily="49" charset="0"/>
                <a:sym typeface="Courier New"/>
              </a:rPr>
              <a:t>	      ),</a:t>
            </a:r>
          </a:p>
          <a:p>
            <a:r>
              <a:rPr lang="en-US" sz="2200" dirty="0">
                <a:solidFill>
                  <a:srgbClr val="164F86"/>
                </a:solidFill>
                <a:latin typeface="Consolas" panose="020B0609020204030204" pitchFamily="49" charset="0"/>
                <a:ea typeface="Courier New"/>
                <a:cs typeface="Consolas" panose="020B0609020204030204" pitchFamily="49" charset="0"/>
                <a:sym typeface="Courier New"/>
              </a:rPr>
              <a:t>		</a:t>
            </a:r>
            <a:r>
              <a:rPr lang="en-US" sz="2200" dirty="0" err="1">
                <a:solidFill>
                  <a:srgbClr val="164F86"/>
                </a:solidFill>
                <a:latin typeface="Consolas" panose="020B0609020204030204" pitchFamily="49" charset="0"/>
                <a:ea typeface="Courier New"/>
                <a:cs typeface="Consolas" panose="020B0609020204030204" pitchFamily="49" charset="0"/>
                <a:sym typeface="Courier New"/>
              </a:rPr>
              <a:t>pref_list_type</a:t>
            </a:r>
            <a:endParaRPr lang="en-US" sz="2200" dirty="0">
              <a:solidFill>
                <a:srgbClr val="164F86"/>
              </a:solidFill>
              <a:latin typeface="Consolas" panose="020B0609020204030204" pitchFamily="49" charset="0"/>
              <a:ea typeface="Courier New"/>
              <a:cs typeface="Consolas" panose="020B0609020204030204" pitchFamily="49" charset="0"/>
              <a:sym typeface="Courier New"/>
            </a:endParaRPr>
          </a:p>
          <a:p>
            <a:r>
              <a:rPr lang="en-US" sz="2200" dirty="0">
                <a:solidFill>
                  <a:srgbClr val="164F86"/>
                </a:solidFill>
                <a:latin typeface="Consolas" panose="020B0609020204030204" pitchFamily="49" charset="0"/>
                <a:ea typeface="Courier New"/>
                <a:cs typeface="Consolas" panose="020B0609020204030204" pitchFamily="49" charset="0"/>
                <a:sym typeface="Courier New"/>
              </a:rPr>
              <a:t>	    )</a:t>
            </a:r>
          </a:p>
        </p:txBody>
      </p:sp>
      <p:sp>
        <p:nvSpPr>
          <p:cNvPr id="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Tree>
    <p:extLst>
      <p:ext uri="{BB962C8B-B14F-4D97-AF65-F5344CB8AC3E}">
        <p14:creationId xmlns:p14="http://schemas.microsoft.com/office/powerpoint/2010/main" val="100240647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29290" y="507875"/>
            <a:ext cx="4892145" cy="777536"/>
          </a:xfrm>
        </p:spPr>
        <p:txBody>
          <a:bodyPr/>
          <a:lstStyle/>
          <a:p>
            <a:r>
              <a:rPr lang="en-US" sz="4800" dirty="0">
                <a:solidFill>
                  <a:srgbClr val="000000"/>
                </a:solidFill>
              </a:rPr>
              <a:t>Data Analysis Steps</a:t>
            </a:r>
          </a:p>
        </p:txBody>
      </p:sp>
      <p:sp>
        <p:nvSpPr>
          <p:cNvPr id="3" name="Rectangle 2"/>
          <p:cNvSpPr/>
          <p:nvPr/>
        </p:nvSpPr>
        <p:spPr>
          <a:xfrm>
            <a:off x="549019" y="1672405"/>
            <a:ext cx="11018141" cy="1564781"/>
          </a:xfrm>
          <a:prstGeom prst="rect">
            <a:avLst/>
          </a:prstGeom>
          <a:solidFill>
            <a:srgbClr val="F0F2F4"/>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654090" y="1724066"/>
            <a:ext cx="11675070" cy="2462213"/>
          </a:xfrm>
          <a:prstGeom prst="rect">
            <a:avLst/>
          </a:prstGeom>
          <a:noFill/>
        </p:spPr>
        <p:txBody>
          <a:bodyPr wrap="square" rtlCol="0">
            <a:spAutoFit/>
          </a:bodyPr>
          <a:lstStyle/>
          <a:p>
            <a:r>
              <a:rPr lang="en-US" sz="2200" dirty="0">
                <a:solidFill>
                  <a:srgbClr val="164F86"/>
                </a:solidFill>
                <a:latin typeface="Consolas" panose="020B0609020204030204" pitchFamily="49" charset="0"/>
                <a:ea typeface="Courier New"/>
                <a:cs typeface="Consolas" panose="020B0609020204030204" pitchFamily="49" charset="0"/>
                <a:sym typeface="Courier New"/>
              </a:rPr>
              <a:t>VITD &lt;- orders %&gt;%</a:t>
            </a:r>
          </a:p>
          <a:p>
            <a:r>
              <a:rPr lang="en-US" sz="2200" dirty="0">
                <a:solidFill>
                  <a:srgbClr val="164F86"/>
                </a:solidFill>
                <a:latin typeface="Consolas" panose="020B0609020204030204" pitchFamily="49" charset="0"/>
                <a:ea typeface="Courier New"/>
                <a:cs typeface="Consolas" panose="020B0609020204030204" pitchFamily="49" charset="0"/>
                <a:sym typeface="Courier New"/>
              </a:rPr>
              <a:t>		 filter(</a:t>
            </a:r>
            <a:r>
              <a:rPr lang="fr-FR" sz="2200" dirty="0">
                <a:solidFill>
                  <a:srgbClr val="164F86"/>
                </a:solidFill>
                <a:latin typeface="Consolas" panose="020B0609020204030204" pitchFamily="49" charset="0"/>
                <a:ea typeface="Courier New"/>
                <a:cs typeface="Consolas" panose="020B0609020204030204" pitchFamily="49" charset="0"/>
                <a:sym typeface="Courier New"/>
              </a:rPr>
              <a:t>description == "1,25 DIHYDROXY VITAMIN D") </a:t>
            </a:r>
            <a:r>
              <a:rPr lang="en-US" sz="2200" dirty="0">
                <a:solidFill>
                  <a:srgbClr val="164F86"/>
                </a:solidFill>
                <a:latin typeface="Consolas" panose="020B0609020204030204" pitchFamily="49" charset="0"/>
                <a:ea typeface="Courier New"/>
                <a:cs typeface="Consolas" panose="020B0609020204030204" pitchFamily="49" charset="0"/>
                <a:sym typeface="Courier New"/>
              </a:rPr>
              <a:t>%&gt;%</a:t>
            </a:r>
          </a:p>
          <a:p>
            <a:r>
              <a:rPr lang="en-US" sz="2200" dirty="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a:solidFill>
                  <a:srgbClr val="164F86"/>
                </a:solidFill>
                <a:latin typeface="Consolas" panose="020B0609020204030204" pitchFamily="49" charset="0"/>
                <a:ea typeface="Courier New"/>
                <a:cs typeface="Consolas" panose="020B0609020204030204" pitchFamily="49" charset="0"/>
                <a:sym typeface="Courier New"/>
              </a:rPr>
              <a:t>select(</a:t>
            </a:r>
            <a:r>
              <a:rPr lang="fr-FR" sz="2200" dirty="0" err="1">
                <a:solidFill>
                  <a:srgbClr val="164F86"/>
                </a:solidFill>
                <a:latin typeface="Consolas" panose="020B0609020204030204" pitchFamily="49" charset="0"/>
                <a:ea typeface="Courier New"/>
                <a:cs typeface="Consolas" panose="020B0609020204030204" pitchFamily="49" charset="0"/>
                <a:sym typeface="Courier New"/>
              </a:rPr>
              <a:t>department</a:t>
            </a:r>
            <a:r>
              <a:rPr lang="fr-FR" sz="2200" dirty="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err="1">
                <a:solidFill>
                  <a:srgbClr val="164F86"/>
                </a:solidFill>
                <a:latin typeface="Consolas" panose="020B0609020204030204" pitchFamily="49" charset="0"/>
                <a:ea typeface="Courier New"/>
                <a:cs typeface="Consolas" panose="020B0609020204030204" pitchFamily="49" charset="0"/>
                <a:sym typeface="Courier New"/>
              </a:rPr>
              <a:t>ordering_route</a:t>
            </a:r>
            <a:r>
              <a:rPr lang="fr-FR" sz="2200" dirty="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err="1">
                <a:solidFill>
                  <a:srgbClr val="164F86"/>
                </a:solidFill>
                <a:latin typeface="Consolas" panose="020B0609020204030204" pitchFamily="49" charset="0"/>
                <a:ea typeface="Courier New"/>
                <a:cs typeface="Consolas" panose="020B0609020204030204" pitchFamily="49" charset="0"/>
                <a:sym typeface="Courier New"/>
              </a:rPr>
              <a:t>pref_list_type</a:t>
            </a:r>
            <a:r>
              <a:rPr lang="fr-FR" sz="2200" dirty="0">
                <a:solidFill>
                  <a:srgbClr val="164F86"/>
                </a:solidFill>
                <a:latin typeface="Consolas" panose="020B0609020204030204" pitchFamily="49" charset="0"/>
                <a:ea typeface="Courier New"/>
                <a:cs typeface="Consolas" panose="020B0609020204030204" pitchFamily="49" charset="0"/>
                <a:sym typeface="Courier New"/>
              </a:rPr>
              <a:t>) %&gt;%</a:t>
            </a:r>
          </a:p>
          <a:p>
            <a:r>
              <a:rPr lang="fr-FR" sz="2200" dirty="0">
                <a:solidFill>
                  <a:srgbClr val="164F86"/>
                </a:solidFill>
                <a:latin typeface="Consolas" panose="020B0609020204030204" pitchFamily="49" charset="0"/>
                <a:ea typeface="Courier New"/>
                <a:cs typeface="Consolas" panose="020B0609020204030204" pitchFamily="49" charset="0"/>
                <a:sym typeface="Courier New"/>
              </a:rPr>
              <a:t>		 </a:t>
            </a:r>
            <a:r>
              <a:rPr lang="en-US" sz="2200" dirty="0">
                <a:solidFill>
                  <a:srgbClr val="164F86"/>
                </a:solidFill>
                <a:latin typeface="Consolas" panose="020B0609020204030204" pitchFamily="49" charset="0"/>
                <a:ea typeface="Courier New"/>
                <a:cs typeface="Consolas" panose="020B0609020204030204" pitchFamily="49" charset="0"/>
                <a:sym typeface="Courier New"/>
              </a:rPr>
              <a:t>arrange(</a:t>
            </a:r>
            <a:r>
              <a:rPr lang="en-US" sz="2200" dirty="0" err="1">
                <a:solidFill>
                  <a:srgbClr val="164F86"/>
                </a:solidFill>
                <a:latin typeface="Consolas" panose="020B0609020204030204" pitchFamily="49" charset="0"/>
                <a:ea typeface="Courier New"/>
                <a:cs typeface="Consolas" panose="020B0609020204030204" pitchFamily="49" charset="0"/>
                <a:sym typeface="Courier New"/>
              </a:rPr>
              <a:t>pref_list_type</a:t>
            </a:r>
            <a:r>
              <a:rPr lang="en-US" sz="2200" dirty="0">
                <a:solidFill>
                  <a:srgbClr val="164F86"/>
                </a:solidFill>
                <a:latin typeface="Consolas" panose="020B0609020204030204" pitchFamily="49" charset="0"/>
                <a:ea typeface="Courier New"/>
                <a:cs typeface="Consolas" panose="020B0609020204030204" pitchFamily="49" charset="0"/>
                <a:sym typeface="Courier New"/>
              </a:rPr>
              <a:t>)</a:t>
            </a:r>
          </a:p>
          <a:p>
            <a:endParaRPr lang="en-US" sz="2200" dirty="0">
              <a:solidFill>
                <a:srgbClr val="164F86"/>
              </a:solidFill>
              <a:latin typeface="Consolas" panose="020B0609020204030204" pitchFamily="49" charset="0"/>
              <a:ea typeface="Courier New"/>
              <a:cs typeface="Consolas" panose="020B0609020204030204" pitchFamily="49" charset="0"/>
              <a:sym typeface="Courier New"/>
            </a:endParaRPr>
          </a:p>
          <a:p>
            <a:endParaRPr lang="en-US" sz="2200" dirty="0">
              <a:solidFill>
                <a:srgbClr val="164F86"/>
              </a:solidFill>
              <a:latin typeface="Consolas" panose="020B0609020204030204" pitchFamily="49" charset="0"/>
              <a:ea typeface="Courier New"/>
              <a:cs typeface="Consolas" panose="020B0609020204030204" pitchFamily="49" charset="0"/>
              <a:sym typeface="Courier New"/>
            </a:endParaRPr>
          </a:p>
          <a:p>
            <a:endParaRPr lang="en-US" sz="2200" dirty="0">
              <a:solidFill>
                <a:srgbClr val="164F86"/>
              </a:solidFill>
              <a:latin typeface="Consolas" panose="020B0609020204030204" pitchFamily="49" charset="0"/>
              <a:ea typeface="Courier New"/>
              <a:cs typeface="Consolas" panose="020B0609020204030204" pitchFamily="49" charset="0"/>
              <a:sym typeface="Courier New"/>
            </a:endParaRPr>
          </a:p>
        </p:txBody>
      </p:sp>
      <p:sp>
        <p:nvSpPr>
          <p:cNvPr id="8"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Tree>
    <p:extLst>
      <p:ext uri="{BB962C8B-B14F-4D97-AF65-F5344CB8AC3E}">
        <p14:creationId xmlns:p14="http://schemas.microsoft.com/office/powerpoint/2010/main" val="26078035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95074" y="625065"/>
            <a:ext cx="5160578" cy="777536"/>
          </a:xfrm>
        </p:spPr>
        <p:txBody>
          <a:bodyPr/>
          <a:lstStyle/>
          <a:p>
            <a:r>
              <a:rPr lang="en-US" dirty="0"/>
              <a:t>Shortcut to type %&gt;%</a:t>
            </a:r>
            <a:br>
              <a:rPr lang="en-US" dirty="0"/>
            </a:br>
            <a:endParaRPr lang="en-US" dirty="0"/>
          </a:p>
        </p:txBody>
      </p:sp>
      <p:sp>
        <p:nvSpPr>
          <p:cNvPr id="3"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pic>
        <p:nvPicPr>
          <p:cNvPr id="4" name="Picture 3"/>
          <p:cNvPicPr>
            <a:picLocks noChangeAspect="1"/>
          </p:cNvPicPr>
          <p:nvPr/>
        </p:nvPicPr>
        <p:blipFill>
          <a:blip r:embed="rId4"/>
          <a:stretch>
            <a:fillRect/>
          </a:stretch>
        </p:blipFill>
        <p:spPr>
          <a:xfrm>
            <a:off x="1166648" y="2359572"/>
            <a:ext cx="10457793" cy="2614448"/>
          </a:xfrm>
          <a:prstGeom prst="rect">
            <a:avLst/>
          </a:prstGeom>
        </p:spPr>
      </p:pic>
    </p:spTree>
    <p:extLst>
      <p:ext uri="{BB962C8B-B14F-4D97-AF65-F5344CB8AC3E}">
        <p14:creationId xmlns:p14="http://schemas.microsoft.com/office/powerpoint/2010/main" val="24088904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04CD91-ABF6-9145-B3A6-62656B5F8B17}"/>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7A4948D8-D2BF-CB44-BFE5-34F93BC4DB25}"/>
              </a:ext>
            </a:extLst>
          </p:cNvPr>
          <p:cNvSpPr>
            <a:spLocks noGrp="1"/>
          </p:cNvSpPr>
          <p:nvPr>
            <p:ph type="body" sz="quarter" idx="13"/>
          </p:nvPr>
        </p:nvSpPr>
        <p:spPr/>
        <p:txBody>
          <a:bodyPr/>
          <a:lstStyle/>
          <a:p>
            <a:endParaRPr lang="en-US"/>
          </a:p>
        </p:txBody>
      </p:sp>
      <p:sp>
        <p:nvSpPr>
          <p:cNvPr id="4" name="Freeform 3"/>
          <p:cNvSpPr/>
          <p:nvPr/>
        </p:nvSpPr>
        <p:spPr>
          <a:xfrm>
            <a:off x="0" y="0"/>
            <a:ext cx="12192000" cy="6857518"/>
          </a:xfrm>
          <a:custGeom>
            <a:avLst/>
            <a:gdLst>
              <a:gd name="connsiteX0" fmla="*/ 9692640 w 12192000"/>
              <a:gd name="connsiteY0" fmla="*/ 5694218 h 6857518"/>
              <a:gd name="connsiteX1" fmla="*/ 9692640 w 12192000"/>
              <a:gd name="connsiteY1" fmla="*/ 6321565 h 6857518"/>
              <a:gd name="connsiteX2" fmla="*/ 11813437 w 12192000"/>
              <a:gd name="connsiteY2" fmla="*/ 6321565 h 6857518"/>
              <a:gd name="connsiteX3" fmla="*/ 11813437 w 12192000"/>
              <a:gd name="connsiteY3" fmla="*/ 5694218 h 6857518"/>
              <a:gd name="connsiteX4" fmla="*/ 0 w 12192000"/>
              <a:gd name="connsiteY4" fmla="*/ 0 h 6857518"/>
              <a:gd name="connsiteX5" fmla="*/ 12192000 w 12192000"/>
              <a:gd name="connsiteY5" fmla="*/ 0 h 6857518"/>
              <a:gd name="connsiteX6" fmla="*/ 12192000 w 12192000"/>
              <a:gd name="connsiteY6" fmla="*/ 6857518 h 6857518"/>
              <a:gd name="connsiteX7" fmla="*/ 0 w 12192000"/>
              <a:gd name="connsiteY7" fmla="*/ 6857518 h 6857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7518">
                <a:moveTo>
                  <a:pt x="9692640" y="5694218"/>
                </a:moveTo>
                <a:lnTo>
                  <a:pt x="9692640" y="6321565"/>
                </a:lnTo>
                <a:lnTo>
                  <a:pt x="11813437" y="6321565"/>
                </a:lnTo>
                <a:lnTo>
                  <a:pt x="11813437" y="5694218"/>
                </a:lnTo>
                <a:close/>
                <a:moveTo>
                  <a:pt x="0" y="0"/>
                </a:moveTo>
                <a:lnTo>
                  <a:pt x="12192000" y="0"/>
                </a:lnTo>
                <a:lnTo>
                  <a:pt x="12192000" y="6857518"/>
                </a:lnTo>
                <a:lnTo>
                  <a:pt x="0" y="6857518"/>
                </a:lnTo>
                <a:close/>
              </a:path>
            </a:pathLst>
          </a:cu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5" name="Google Shape;350;p37"/>
          <p:cNvSpPr txBox="1">
            <a:spLocks/>
          </p:cNvSpPr>
          <p:nvPr/>
        </p:nvSpPr>
        <p:spPr>
          <a:xfrm>
            <a:off x="4236720" y="614555"/>
            <a:ext cx="3992879"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400"/>
              <a:buFont typeface="Arial"/>
              <a:buNone/>
              <a:defRPr sz="6600" b="0" i="0" u="none" strike="noStrike" cap="none">
                <a:solidFill>
                  <a:schemeClr val="accent4">
                    <a:lumMod val="75000"/>
                  </a:schemeClr>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10545"/>
            <a:r>
              <a:rPr lang="en-US" dirty="0">
                <a:solidFill>
                  <a:srgbClr val="005493"/>
                </a:solidFill>
              </a:rPr>
              <a:t>Your Turn 6</a:t>
            </a:r>
          </a:p>
        </p:txBody>
      </p:sp>
      <p:sp>
        <p:nvSpPr>
          <p:cNvPr id="7" name="Google Shape;351;p37"/>
          <p:cNvSpPr txBox="1"/>
          <p:nvPr/>
        </p:nvSpPr>
        <p:spPr>
          <a:xfrm>
            <a:off x="977462" y="1890818"/>
            <a:ext cx="11014168" cy="2250258"/>
          </a:xfrm>
          <a:prstGeom prst="rect">
            <a:avLst/>
          </a:prstGeom>
          <a:noFill/>
          <a:ln>
            <a:noFill/>
          </a:ln>
        </p:spPr>
        <p:txBody>
          <a:bodyPr spcFirstLastPara="1" wrap="square" lIns="0" tIns="6804" rIns="0" bIns="0" anchor="t" anchorCtr="0">
            <a:noAutofit/>
          </a:bodyPr>
          <a:lstStyle/>
          <a:p>
            <a:pPr marL="6803" marR="2721"/>
            <a:r>
              <a:rPr lang="en-US" sz="3200" dirty="0">
                <a:solidFill>
                  <a:srgbClr val="005493"/>
                </a:solidFill>
                <a:latin typeface="Calibri" panose="020F0502020204030204" pitchFamily="34" charset="0"/>
                <a:ea typeface="Calibri"/>
                <a:cs typeface="Consolas" panose="020B0609020204030204" pitchFamily="49" charset="0"/>
                <a:sym typeface="Calibri"/>
              </a:rPr>
              <a:t>Use %&gt;% to write a sequence of three functions that:</a:t>
            </a:r>
          </a:p>
          <a:p>
            <a:pPr marL="6803" marR="2721"/>
            <a:endParaRPr lang="en-US" sz="2400" dirty="0">
              <a:solidFill>
                <a:srgbClr val="005493"/>
              </a:solidFill>
              <a:latin typeface="Consolas" panose="020B0609020204030204" pitchFamily="49" charset="0"/>
              <a:ea typeface="Calibri"/>
              <a:cs typeface="Consolas" panose="020B0609020204030204" pitchFamily="49" charset="0"/>
              <a:sym typeface="Calibri"/>
            </a:endParaRPr>
          </a:p>
          <a:p>
            <a:pPr marL="6803" marR="2721"/>
            <a:r>
              <a:rPr lang="en-US" sz="2800" dirty="0">
                <a:solidFill>
                  <a:srgbClr val="005493"/>
                </a:solidFill>
                <a:latin typeface="Calibri"/>
                <a:ea typeface="Calibri"/>
                <a:cs typeface="Calibri"/>
                <a:sym typeface="Calibri"/>
              </a:rPr>
              <a:t>1. Filters to orders coming from the "BEHAVIORAL HEALTH CLINIC"</a:t>
            </a:r>
          </a:p>
          <a:p>
            <a:pPr marL="6803" marR="2721"/>
            <a:r>
              <a:rPr lang="en-US" sz="2800" dirty="0">
                <a:solidFill>
                  <a:srgbClr val="005493"/>
                </a:solidFill>
                <a:latin typeface="Calibri"/>
                <a:ea typeface="Calibri"/>
                <a:cs typeface="Calibri"/>
                <a:sym typeface="Calibri"/>
              </a:rPr>
              <a:t>2. Selects the </a:t>
            </a:r>
            <a:r>
              <a:rPr lang="en-US" sz="2800" b="1" dirty="0">
                <a:solidFill>
                  <a:srgbClr val="005493"/>
                </a:solidFill>
                <a:latin typeface="Calibri"/>
                <a:ea typeface="Calibri"/>
                <a:cs typeface="Calibri"/>
                <a:sym typeface="Calibri"/>
              </a:rPr>
              <a:t>description</a:t>
            </a:r>
            <a:r>
              <a:rPr lang="en-US" sz="2800" dirty="0">
                <a:solidFill>
                  <a:srgbClr val="005493"/>
                </a:solidFill>
                <a:latin typeface="Calibri"/>
                <a:ea typeface="Calibri"/>
                <a:cs typeface="Calibri"/>
                <a:sym typeface="Calibri"/>
              </a:rPr>
              <a:t>, </a:t>
            </a:r>
            <a:r>
              <a:rPr lang="en-US" sz="2800" b="1" dirty="0" err="1">
                <a:solidFill>
                  <a:srgbClr val="005493"/>
                </a:solidFill>
                <a:latin typeface="Calibri"/>
                <a:ea typeface="Calibri"/>
                <a:cs typeface="Calibri"/>
                <a:sym typeface="Calibri"/>
              </a:rPr>
              <a:t>ordering_route</a:t>
            </a:r>
            <a:r>
              <a:rPr lang="en-US" sz="2800" dirty="0">
                <a:solidFill>
                  <a:srgbClr val="005493"/>
                </a:solidFill>
                <a:latin typeface="Calibri"/>
                <a:ea typeface="Calibri"/>
                <a:cs typeface="Calibri"/>
                <a:sym typeface="Calibri"/>
              </a:rPr>
              <a:t>, and </a:t>
            </a:r>
            <a:r>
              <a:rPr lang="en-US" sz="2800" b="1" dirty="0" err="1">
                <a:solidFill>
                  <a:srgbClr val="005493"/>
                </a:solidFill>
                <a:latin typeface="Calibri"/>
                <a:ea typeface="Calibri"/>
                <a:cs typeface="Calibri"/>
                <a:sym typeface="Calibri"/>
              </a:rPr>
              <a:t>pref_list_type</a:t>
            </a:r>
            <a:r>
              <a:rPr lang="en-US" sz="2800" b="1" dirty="0">
                <a:solidFill>
                  <a:srgbClr val="005493"/>
                </a:solidFill>
                <a:latin typeface="Calibri"/>
                <a:ea typeface="Calibri"/>
                <a:cs typeface="Calibri"/>
                <a:sym typeface="Calibri"/>
              </a:rPr>
              <a:t> </a:t>
            </a:r>
          </a:p>
          <a:p>
            <a:pPr marL="6803" marR="2721"/>
            <a:r>
              <a:rPr lang="en-US" sz="2800" dirty="0">
                <a:solidFill>
                  <a:srgbClr val="005493"/>
                </a:solidFill>
                <a:latin typeface="Calibri"/>
                <a:ea typeface="Calibri"/>
                <a:cs typeface="Calibri"/>
                <a:sym typeface="Calibri"/>
              </a:rPr>
              <a:t>3. Arrange the dataset by the </a:t>
            </a:r>
            <a:r>
              <a:rPr lang="en-US" sz="2800" b="1" dirty="0">
                <a:solidFill>
                  <a:srgbClr val="005493"/>
                </a:solidFill>
                <a:latin typeface="Calibri"/>
                <a:ea typeface="Calibri"/>
                <a:cs typeface="Calibri"/>
                <a:sym typeface="Calibri"/>
              </a:rPr>
              <a:t>description</a:t>
            </a:r>
            <a:r>
              <a:rPr lang="en-US" sz="2800" dirty="0">
                <a:solidFill>
                  <a:srgbClr val="005493"/>
                </a:solidFill>
                <a:latin typeface="Calibri"/>
                <a:ea typeface="Calibri"/>
                <a:cs typeface="Calibri"/>
                <a:sym typeface="Calibri"/>
              </a:rPr>
              <a:t> and </a:t>
            </a:r>
            <a:r>
              <a:rPr lang="en-US" sz="2800" b="1" dirty="0" err="1">
                <a:solidFill>
                  <a:srgbClr val="005493"/>
                </a:solidFill>
                <a:latin typeface="Calibri"/>
                <a:ea typeface="Calibri"/>
                <a:cs typeface="Calibri"/>
                <a:sym typeface="Calibri"/>
              </a:rPr>
              <a:t>ordering_route</a:t>
            </a:r>
            <a:r>
              <a:rPr lang="en-US" sz="2800" dirty="0">
                <a:solidFill>
                  <a:srgbClr val="005493"/>
                </a:solidFill>
                <a:latin typeface="Calibri"/>
                <a:ea typeface="Calibri"/>
                <a:cs typeface="Calibri"/>
                <a:sym typeface="Calibri"/>
              </a:rPr>
              <a:t> columns</a:t>
            </a:r>
          </a:p>
          <a:p>
            <a:pPr marL="6803" marR="2721"/>
            <a:endParaRPr lang="en-US" sz="2400" dirty="0">
              <a:solidFill>
                <a:srgbClr val="005493"/>
              </a:solidFill>
              <a:latin typeface="Consolas" panose="020B0609020204030204" pitchFamily="49" charset="0"/>
              <a:ea typeface="Calibri"/>
              <a:cs typeface="Consolas" panose="020B0609020204030204" pitchFamily="49" charset="0"/>
              <a:sym typeface="Calibri"/>
            </a:endParaRPr>
          </a:p>
          <a:p>
            <a:pPr marL="6803" marR="2721"/>
            <a:endParaRPr lang="en-US" sz="2400" dirty="0">
              <a:solidFill>
                <a:srgbClr val="005493"/>
              </a:solidFill>
              <a:latin typeface="Consolas" panose="020B0609020204030204" pitchFamily="49" charset="0"/>
              <a:ea typeface="Calibri"/>
              <a:cs typeface="Consolas" panose="020B0609020204030204" pitchFamily="49" charset="0"/>
              <a:sym typeface="Calibri"/>
            </a:endParaRPr>
          </a:p>
        </p:txBody>
      </p:sp>
      <p:sp>
        <p:nvSpPr>
          <p:cNvPr id="8" name="TextBox 7"/>
          <p:cNvSpPr txBox="1"/>
          <p:nvPr/>
        </p:nvSpPr>
        <p:spPr>
          <a:xfrm>
            <a:off x="977462" y="4487917"/>
            <a:ext cx="8292662" cy="2508379"/>
          </a:xfrm>
          <a:prstGeom prst="rect">
            <a:avLst/>
          </a:prstGeom>
          <a:noFill/>
        </p:spPr>
        <p:txBody>
          <a:bodyPr wrap="square" rtlCol="0">
            <a:spAutoFit/>
          </a:bodyPr>
          <a:lstStyle/>
          <a:p>
            <a:pPr>
              <a:spcAft>
                <a:spcPts val="600"/>
              </a:spcAft>
            </a:pPr>
            <a:r>
              <a:rPr lang="en-US" sz="2800" dirty="0">
                <a:solidFill>
                  <a:srgbClr val="005493"/>
                </a:solidFill>
                <a:latin typeface="Calibri"/>
                <a:ea typeface="Calibri"/>
                <a:cs typeface="Calibri"/>
                <a:sym typeface="Calibri"/>
              </a:rPr>
              <a:t>Using &lt;-, assign the result to a new variable.</a:t>
            </a:r>
          </a:p>
          <a:p>
            <a:pPr>
              <a:spcAft>
                <a:spcPts val="600"/>
              </a:spcAft>
            </a:pPr>
            <a:r>
              <a:rPr lang="en-US" sz="2800" dirty="0">
                <a:solidFill>
                  <a:srgbClr val="005493"/>
                </a:solidFill>
                <a:latin typeface="Calibri"/>
                <a:ea typeface="Calibri"/>
                <a:cs typeface="Calibri"/>
                <a:sym typeface="Calibri"/>
              </a:rPr>
              <a:t>4. CHALLENGE- Use your mouse to select the name of the new data frame from the list of data sets in the upper-right pane of </a:t>
            </a:r>
            <a:r>
              <a:rPr lang="en-US" sz="2800" dirty="0" err="1">
                <a:solidFill>
                  <a:srgbClr val="005493"/>
                </a:solidFill>
                <a:latin typeface="Calibri"/>
                <a:ea typeface="Calibri"/>
                <a:cs typeface="Calibri"/>
                <a:sym typeface="Calibri"/>
              </a:rPr>
              <a:t>Rstudio</a:t>
            </a:r>
            <a:r>
              <a:rPr lang="en-US" sz="2800" dirty="0">
                <a:solidFill>
                  <a:srgbClr val="005493"/>
                </a:solidFill>
                <a:latin typeface="Calibri"/>
                <a:ea typeface="Calibri"/>
                <a:cs typeface="Calibri"/>
                <a:sym typeface="Calibri"/>
              </a:rPr>
              <a:t>. Do you notice any ordering patterns?</a:t>
            </a:r>
          </a:p>
          <a:p>
            <a:endParaRPr lang="en-US" sz="700" dirty="0"/>
          </a:p>
        </p:txBody>
      </p:sp>
    </p:spTree>
    <p:extLst>
      <p:ext uri="{BB962C8B-B14F-4D97-AF65-F5344CB8AC3E}">
        <p14:creationId xmlns:p14="http://schemas.microsoft.com/office/powerpoint/2010/main" val="109409656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grpSp>
        <p:nvGrpSpPr>
          <p:cNvPr id="6" name="Group 5"/>
          <p:cNvGrpSpPr/>
          <p:nvPr/>
        </p:nvGrpSpPr>
        <p:grpSpPr>
          <a:xfrm>
            <a:off x="426720" y="560135"/>
            <a:ext cx="11082108" cy="2211640"/>
            <a:chOff x="1216768" y="560135"/>
            <a:chExt cx="10292060" cy="4901564"/>
          </a:xfrm>
        </p:grpSpPr>
        <p:sp>
          <p:nvSpPr>
            <p:cNvPr id="225" name="Google Shape;225;p25"/>
            <p:cNvSpPr/>
            <p:nvPr/>
          </p:nvSpPr>
          <p:spPr>
            <a:xfrm>
              <a:off x="1216768" y="560135"/>
              <a:ext cx="10292060" cy="4901564"/>
            </a:xfrm>
            <a:custGeom>
              <a:avLst/>
              <a:gdLst/>
              <a:ahLst/>
              <a:cxnLst/>
              <a:rect l="l" t="t" r="r" b="b"/>
              <a:pathLst>
                <a:path w="18216245" h="8079105" extrusionOk="0">
                  <a:moveTo>
                    <a:pt x="0" y="0"/>
                  </a:moveTo>
                  <a:lnTo>
                    <a:pt x="18215801" y="0"/>
                  </a:lnTo>
                  <a:lnTo>
                    <a:pt x="18215801" y="8078796"/>
                  </a:lnTo>
                  <a:lnTo>
                    <a:pt x="0" y="8078796"/>
                  </a:lnTo>
                  <a:lnTo>
                    <a:pt x="0" y="0"/>
                  </a:lnTo>
                  <a:close/>
                </a:path>
              </a:pathLst>
            </a:custGeom>
            <a:solidFill>
              <a:srgbClr val="F0F2F4"/>
            </a:solidFill>
            <a:ln>
              <a:noFill/>
            </a:ln>
          </p:spPr>
          <p:txBody>
            <a:bodyPr spcFirstLastPara="1" wrap="square" lIns="0" tIns="0" rIns="0" bIns="0" anchor="t" anchorCtr="0">
              <a:noAutofit/>
            </a:bodyPr>
            <a:lstStyle/>
            <a:p>
              <a:endParaRPr sz="964" dirty="0"/>
            </a:p>
          </p:txBody>
        </p:sp>
        <p:sp>
          <p:nvSpPr>
            <p:cNvPr id="226" name="Google Shape;226;p25"/>
            <p:cNvSpPr/>
            <p:nvPr/>
          </p:nvSpPr>
          <p:spPr>
            <a:xfrm>
              <a:off x="1216768" y="560135"/>
              <a:ext cx="10292060" cy="4901564"/>
            </a:xfrm>
            <a:custGeom>
              <a:avLst/>
              <a:gdLst/>
              <a:ahLst/>
              <a:cxnLst/>
              <a:rect l="l" t="t" r="r" b="b"/>
              <a:pathLst>
                <a:path w="18216245" h="8079105" extrusionOk="0">
                  <a:moveTo>
                    <a:pt x="0" y="0"/>
                  </a:moveTo>
                  <a:lnTo>
                    <a:pt x="18215801" y="0"/>
                  </a:lnTo>
                  <a:lnTo>
                    <a:pt x="18215801" y="8078797"/>
                  </a:lnTo>
                  <a:lnTo>
                    <a:pt x="0" y="8078797"/>
                  </a:lnTo>
                  <a:lnTo>
                    <a:pt x="0" y="0"/>
                  </a:lnTo>
                  <a:close/>
                </a:path>
              </a:pathLst>
            </a:custGeom>
            <a:noFill/>
            <a:ln w="10450" cap="flat" cmpd="sng">
              <a:solidFill>
                <a:srgbClr val="000000"/>
              </a:solidFill>
              <a:prstDash val="solid"/>
              <a:round/>
              <a:headEnd type="none" w="sm" len="sm"/>
              <a:tailEnd type="none" w="sm" len="sm"/>
            </a:ln>
          </p:spPr>
          <p:txBody>
            <a:bodyPr spcFirstLastPara="1" wrap="square" lIns="0" tIns="0" rIns="0" bIns="0" anchor="t" anchorCtr="0">
              <a:noAutofit/>
            </a:bodyPr>
            <a:lstStyle/>
            <a:p>
              <a:endParaRPr sz="964"/>
            </a:p>
          </p:txBody>
        </p:sp>
      </p:grpSp>
      <p:sp>
        <p:nvSpPr>
          <p:cNvPr id="9"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4" name="TextBox 3"/>
          <p:cNvSpPr txBox="1"/>
          <p:nvPr/>
        </p:nvSpPr>
        <p:spPr>
          <a:xfrm>
            <a:off x="670618" y="735723"/>
            <a:ext cx="12906316" cy="2051331"/>
          </a:xfrm>
          <a:prstGeom prst="rect">
            <a:avLst/>
          </a:prstGeom>
          <a:noFill/>
        </p:spPr>
        <p:txBody>
          <a:bodyPr wrap="square" rtlCol="0">
            <a:spAutoFit/>
          </a:bodyPr>
          <a:lstStyle/>
          <a:p>
            <a:pPr>
              <a:lnSpc>
                <a:spcPct val="120000"/>
              </a:lnSpc>
            </a:pPr>
            <a:r>
              <a:rPr lang="en-US" sz="2652" dirty="0">
                <a:solidFill>
                  <a:srgbClr val="164F86"/>
                </a:solidFill>
                <a:latin typeface="Consolas" panose="020B0609020204030204" pitchFamily="49" charset="0"/>
                <a:ea typeface="Courier New"/>
                <a:cs typeface="Consolas" panose="020B0609020204030204" pitchFamily="49" charset="0"/>
                <a:sym typeface="Courier New"/>
              </a:rPr>
              <a:t>orders %&gt;%   </a:t>
            </a:r>
          </a:p>
          <a:p>
            <a:pPr>
              <a:lnSpc>
                <a:spcPct val="120000"/>
              </a:lnSpc>
            </a:pPr>
            <a:r>
              <a:rPr lang="en-US" sz="2652" dirty="0">
                <a:solidFill>
                  <a:srgbClr val="164F86"/>
                </a:solidFill>
                <a:latin typeface="Consolas" panose="020B0609020204030204" pitchFamily="49" charset="0"/>
                <a:ea typeface="Courier New"/>
                <a:cs typeface="Consolas" panose="020B0609020204030204" pitchFamily="49" charset="0"/>
                <a:sym typeface="Courier New"/>
              </a:rPr>
              <a:t>  filter(department =='BEHAVIORAL HEALTH CLINIC') %&gt;%</a:t>
            </a:r>
          </a:p>
          <a:p>
            <a:pPr>
              <a:lnSpc>
                <a:spcPct val="120000"/>
              </a:lnSpc>
            </a:pPr>
            <a:r>
              <a:rPr lang="en-US" sz="2652" dirty="0">
                <a:solidFill>
                  <a:srgbClr val="164F86"/>
                </a:solidFill>
                <a:latin typeface="Consolas" panose="020B0609020204030204" pitchFamily="49" charset="0"/>
                <a:ea typeface="Courier New"/>
                <a:cs typeface="Consolas" panose="020B0609020204030204" pitchFamily="49" charset="0"/>
                <a:sym typeface="Courier New"/>
              </a:rPr>
              <a:t>  select(</a:t>
            </a:r>
            <a:r>
              <a:rPr lang="en-US" sz="2652" dirty="0" err="1">
                <a:solidFill>
                  <a:srgbClr val="164F86"/>
                </a:solidFill>
                <a:latin typeface="Consolas" panose="020B0609020204030204" pitchFamily="49" charset="0"/>
                <a:ea typeface="Courier New"/>
                <a:cs typeface="Consolas" panose="020B0609020204030204" pitchFamily="49" charset="0"/>
                <a:sym typeface="Courier New"/>
              </a:rPr>
              <a:t>description,pref_list_type</a:t>
            </a:r>
            <a:r>
              <a:rPr lang="en-US" sz="2652" dirty="0">
                <a:solidFill>
                  <a:srgbClr val="164F86"/>
                </a:solidFill>
                <a:latin typeface="Consolas" panose="020B0609020204030204" pitchFamily="49" charset="0"/>
                <a:ea typeface="Courier New"/>
                <a:cs typeface="Consolas" panose="020B0609020204030204" pitchFamily="49" charset="0"/>
                <a:sym typeface="Courier New"/>
              </a:rPr>
              <a:t>, </a:t>
            </a:r>
            <a:r>
              <a:rPr lang="en-US" sz="2652" dirty="0" err="1">
                <a:solidFill>
                  <a:srgbClr val="164F86"/>
                </a:solidFill>
                <a:latin typeface="Consolas" panose="020B0609020204030204" pitchFamily="49" charset="0"/>
                <a:ea typeface="Courier New"/>
                <a:cs typeface="Consolas" panose="020B0609020204030204" pitchFamily="49" charset="0"/>
                <a:sym typeface="Courier New"/>
              </a:rPr>
              <a:t>ordering_route</a:t>
            </a:r>
            <a:r>
              <a:rPr lang="en-US" sz="2652" dirty="0">
                <a:solidFill>
                  <a:srgbClr val="164F86"/>
                </a:solidFill>
                <a:latin typeface="Consolas" panose="020B0609020204030204" pitchFamily="49" charset="0"/>
                <a:ea typeface="Courier New"/>
                <a:cs typeface="Consolas" panose="020B0609020204030204" pitchFamily="49" charset="0"/>
                <a:sym typeface="Courier New"/>
              </a:rPr>
              <a:t>) %&gt;%    </a:t>
            </a:r>
          </a:p>
          <a:p>
            <a:pPr>
              <a:lnSpc>
                <a:spcPct val="120000"/>
              </a:lnSpc>
            </a:pPr>
            <a:r>
              <a:rPr lang="en-US" sz="2652" dirty="0">
                <a:solidFill>
                  <a:srgbClr val="164F86"/>
                </a:solidFill>
                <a:latin typeface="Consolas" panose="020B0609020204030204" pitchFamily="49" charset="0"/>
                <a:ea typeface="Courier New"/>
                <a:cs typeface="Consolas" panose="020B0609020204030204" pitchFamily="49" charset="0"/>
                <a:sym typeface="Courier New"/>
              </a:rPr>
              <a:t>  arrange(</a:t>
            </a:r>
            <a:r>
              <a:rPr lang="en-US" sz="2652" dirty="0" err="1">
                <a:solidFill>
                  <a:srgbClr val="164F86"/>
                </a:solidFill>
                <a:latin typeface="Consolas" panose="020B0609020204030204" pitchFamily="49" charset="0"/>
                <a:ea typeface="Courier New"/>
                <a:cs typeface="Consolas" panose="020B0609020204030204" pitchFamily="49" charset="0"/>
                <a:sym typeface="Courier New"/>
              </a:rPr>
              <a:t>description,ordering_route</a:t>
            </a:r>
            <a:r>
              <a:rPr lang="en-US" sz="2652" dirty="0">
                <a:solidFill>
                  <a:srgbClr val="164F86"/>
                </a:solidFill>
                <a:latin typeface="Consolas" panose="020B0609020204030204" pitchFamily="49" charset="0"/>
                <a:ea typeface="Courier New"/>
                <a:cs typeface="Consolas" panose="020B0609020204030204" pitchFamily="49" charset="0"/>
                <a:sym typeface="Courier New"/>
              </a:rPr>
              <a:t>)</a:t>
            </a:r>
            <a:endParaRPr lang="en-US" sz="2652" dirty="0">
              <a:solidFill>
                <a:srgbClr val="164F86"/>
              </a:solidFill>
              <a:latin typeface="Consolas" panose="020B0609020204030204" pitchFamily="49" charset="0"/>
              <a:ea typeface="Courier New"/>
              <a:cs typeface="Consolas" panose="020B0609020204030204" pitchFamily="49" charset="0"/>
            </a:endParaRPr>
          </a:p>
        </p:txBody>
      </p:sp>
    </p:spTree>
    <p:extLst>
      <p:ext uri="{BB962C8B-B14F-4D97-AF65-F5344CB8AC3E}">
        <p14:creationId xmlns:p14="http://schemas.microsoft.com/office/powerpoint/2010/main" val="395688956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18"/>
          <p:cNvSpPr txBox="1">
            <a:spLocks noGrp="1"/>
          </p:cNvSpPr>
          <p:nvPr>
            <p:ph type="title"/>
          </p:nvPr>
        </p:nvSpPr>
        <p:spPr>
          <a:xfrm>
            <a:off x="4126816" y="245005"/>
            <a:ext cx="3897093" cy="777536"/>
          </a:xfrm>
          <a:prstGeom prst="rect">
            <a:avLst/>
          </a:prstGeom>
          <a:noFill/>
          <a:ln>
            <a:noFill/>
          </a:ln>
        </p:spPr>
        <p:txBody>
          <a:bodyPr spcFirstLastPara="1" wrap="square" lIns="0" tIns="6455" rIns="0" bIns="0" anchor="t" anchorCtr="0">
            <a:noAutofit/>
          </a:bodyPr>
          <a:lstStyle/>
          <a:p>
            <a:pPr marL="6803"/>
            <a:r>
              <a:rPr lang="en-US" sz="5400" dirty="0">
                <a:solidFill>
                  <a:srgbClr val="000000"/>
                </a:solidFill>
              </a:rPr>
              <a:t>Isolating data</a:t>
            </a:r>
            <a:endParaRPr sz="5400" dirty="0"/>
          </a:p>
        </p:txBody>
      </p:sp>
      <p:graphicFrame>
        <p:nvGraphicFramePr>
          <p:cNvPr id="147" name="Google Shape;147;p18"/>
          <p:cNvGraphicFramePr/>
          <p:nvPr>
            <p:extLst>
              <p:ext uri="{D42A27DB-BD31-4B8C-83A1-F6EECF244321}">
                <p14:modId xmlns:p14="http://schemas.microsoft.com/office/powerpoint/2010/main" val="3900311438"/>
              </p:ext>
            </p:extLst>
          </p:nvPr>
        </p:nvGraphicFramePr>
        <p:xfrm>
          <a:off x="1150478" y="1730364"/>
          <a:ext cx="1046024" cy="968156"/>
        </p:xfrm>
        <a:graphic>
          <a:graphicData uri="http://schemas.openxmlformats.org/drawingml/2006/table">
            <a:tbl>
              <a:tblPr firstRow="1" bandRow="1">
                <a:noFill/>
                <a:tableStyleId>{809C1C93-8995-4D9E-87C8-A8817AF97DB9}</a:tableStyleId>
              </a:tblPr>
              <a:tblGrid>
                <a:gridCol w="209210">
                  <a:extLst>
                    <a:ext uri="{9D8B030D-6E8A-4147-A177-3AD203B41FA5}">
                      <a16:colId xmlns:a16="http://schemas.microsoft.com/office/drawing/2014/main" val="20000"/>
                    </a:ext>
                  </a:extLst>
                </a:gridCol>
                <a:gridCol w="197908">
                  <a:extLst>
                    <a:ext uri="{9D8B030D-6E8A-4147-A177-3AD203B41FA5}">
                      <a16:colId xmlns:a16="http://schemas.microsoft.com/office/drawing/2014/main" val="20001"/>
                    </a:ext>
                  </a:extLst>
                </a:gridCol>
                <a:gridCol w="286473">
                  <a:extLst>
                    <a:ext uri="{9D8B030D-6E8A-4147-A177-3AD203B41FA5}">
                      <a16:colId xmlns:a16="http://schemas.microsoft.com/office/drawing/2014/main" val="20002"/>
                    </a:ext>
                  </a:extLst>
                </a:gridCol>
                <a:gridCol w="352433">
                  <a:extLst>
                    <a:ext uri="{9D8B030D-6E8A-4147-A177-3AD203B41FA5}">
                      <a16:colId xmlns:a16="http://schemas.microsoft.com/office/drawing/2014/main" val="20003"/>
                    </a:ext>
                  </a:extLst>
                </a:gridCol>
              </a:tblGrid>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3"/>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5"/>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graphicFrame>
        <p:nvGraphicFramePr>
          <p:cNvPr id="148" name="Google Shape;148;p18"/>
          <p:cNvGraphicFramePr/>
          <p:nvPr>
            <p:extLst>
              <p:ext uri="{D42A27DB-BD31-4B8C-83A1-F6EECF244321}">
                <p14:modId xmlns:p14="http://schemas.microsoft.com/office/powerpoint/2010/main" val="3074198044"/>
              </p:ext>
            </p:extLst>
          </p:nvPr>
        </p:nvGraphicFramePr>
        <p:xfrm>
          <a:off x="2795045" y="1758052"/>
          <a:ext cx="603200" cy="968156"/>
        </p:xfrm>
        <a:graphic>
          <a:graphicData uri="http://schemas.openxmlformats.org/drawingml/2006/table">
            <a:tbl>
              <a:tblPr firstRow="1" bandRow="1">
                <a:noFill/>
                <a:tableStyleId>{809C1C93-8995-4D9E-87C8-A8817AF97DB9}</a:tableStyleId>
              </a:tblPr>
              <a:tblGrid>
                <a:gridCol w="296502">
                  <a:extLst>
                    <a:ext uri="{9D8B030D-6E8A-4147-A177-3AD203B41FA5}">
                      <a16:colId xmlns:a16="http://schemas.microsoft.com/office/drawing/2014/main" val="20000"/>
                    </a:ext>
                  </a:extLst>
                </a:gridCol>
                <a:gridCol w="306698">
                  <a:extLst>
                    <a:ext uri="{9D8B030D-6E8A-4147-A177-3AD203B41FA5}">
                      <a16:colId xmlns:a16="http://schemas.microsoft.com/office/drawing/2014/main" val="20001"/>
                    </a:ext>
                  </a:extLst>
                </a:gridCol>
              </a:tblGrid>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extLst>
                  <a:ext uri="{0D108BD9-81ED-4DB2-BD59-A6C34878D82A}">
                    <a16:rowId xmlns:a16="http://schemas.microsoft.com/office/drawing/2014/main" val="10000"/>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1"/>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2"/>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3"/>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4"/>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5"/>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6"/>
                  </a:ext>
                </a:extLst>
              </a:tr>
            </a:tbl>
          </a:graphicData>
        </a:graphic>
      </p:graphicFrame>
      <p:graphicFrame>
        <p:nvGraphicFramePr>
          <p:cNvPr id="150" name="Google Shape;150;p18"/>
          <p:cNvGraphicFramePr/>
          <p:nvPr>
            <p:extLst>
              <p:ext uri="{D42A27DB-BD31-4B8C-83A1-F6EECF244321}">
                <p14:modId xmlns:p14="http://schemas.microsoft.com/office/powerpoint/2010/main" val="397847915"/>
              </p:ext>
            </p:extLst>
          </p:nvPr>
        </p:nvGraphicFramePr>
        <p:xfrm>
          <a:off x="2770556" y="4118015"/>
          <a:ext cx="1046024" cy="947968"/>
        </p:xfrm>
        <a:graphic>
          <a:graphicData uri="http://schemas.openxmlformats.org/drawingml/2006/table">
            <a:tbl>
              <a:tblPr firstRow="1" bandRow="1">
                <a:noFill/>
                <a:tableStyleId>{809C1C93-8995-4D9E-87C8-A8817AF97DB9}</a:tableStyleId>
              </a:tblPr>
              <a:tblGrid>
                <a:gridCol w="261506">
                  <a:extLst>
                    <a:ext uri="{9D8B030D-6E8A-4147-A177-3AD203B41FA5}">
                      <a16:colId xmlns:a16="http://schemas.microsoft.com/office/drawing/2014/main" val="20000"/>
                    </a:ext>
                  </a:extLst>
                </a:gridCol>
                <a:gridCol w="261506">
                  <a:extLst>
                    <a:ext uri="{9D8B030D-6E8A-4147-A177-3AD203B41FA5}">
                      <a16:colId xmlns:a16="http://schemas.microsoft.com/office/drawing/2014/main" val="20001"/>
                    </a:ext>
                  </a:extLst>
                </a:gridCol>
                <a:gridCol w="261506">
                  <a:extLst>
                    <a:ext uri="{9D8B030D-6E8A-4147-A177-3AD203B41FA5}">
                      <a16:colId xmlns:a16="http://schemas.microsoft.com/office/drawing/2014/main" val="20002"/>
                    </a:ext>
                  </a:extLst>
                </a:gridCol>
                <a:gridCol w="261506">
                  <a:extLst>
                    <a:ext uri="{9D8B030D-6E8A-4147-A177-3AD203B41FA5}">
                      <a16:colId xmlns:a16="http://schemas.microsoft.com/office/drawing/2014/main" val="20003"/>
                    </a:ext>
                  </a:extLst>
                </a:gridCol>
              </a:tblGrid>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extLst>
                  <a:ext uri="{0D108BD9-81ED-4DB2-BD59-A6C34878D82A}">
                    <a16:rowId xmlns:a16="http://schemas.microsoft.com/office/drawing/2014/main" val="10001"/>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extLst>
                  <a:ext uri="{0D108BD9-81ED-4DB2-BD59-A6C34878D82A}">
                    <a16:rowId xmlns:a16="http://schemas.microsoft.com/office/drawing/2014/main" val="10002"/>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extLst>
                  <a:ext uri="{0D108BD9-81ED-4DB2-BD59-A6C34878D82A}">
                    <a16:rowId xmlns:a16="http://schemas.microsoft.com/office/drawing/2014/main" val="10003"/>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extLst>
                  <a:ext uri="{0D108BD9-81ED-4DB2-BD59-A6C34878D82A}">
                    <a16:rowId xmlns:a16="http://schemas.microsoft.com/office/drawing/2014/main" val="10004"/>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extLst>
                  <a:ext uri="{0D108BD9-81ED-4DB2-BD59-A6C34878D82A}">
                    <a16:rowId xmlns:a16="http://schemas.microsoft.com/office/drawing/2014/main" val="10005"/>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extLst>
                  <a:ext uri="{0D108BD9-81ED-4DB2-BD59-A6C34878D82A}">
                    <a16:rowId xmlns:a16="http://schemas.microsoft.com/office/drawing/2014/main" val="10006"/>
                  </a:ext>
                </a:extLst>
              </a:tr>
            </a:tbl>
          </a:graphicData>
        </a:graphic>
      </p:graphicFrame>
      <p:graphicFrame>
        <p:nvGraphicFramePr>
          <p:cNvPr id="151" name="Google Shape;151;p18"/>
          <p:cNvGraphicFramePr/>
          <p:nvPr>
            <p:extLst>
              <p:ext uri="{D42A27DB-BD31-4B8C-83A1-F6EECF244321}">
                <p14:modId xmlns:p14="http://schemas.microsoft.com/office/powerpoint/2010/main" val="772127057"/>
              </p:ext>
            </p:extLst>
          </p:nvPr>
        </p:nvGraphicFramePr>
        <p:xfrm>
          <a:off x="1150478" y="4118015"/>
          <a:ext cx="1046024" cy="947968"/>
        </p:xfrm>
        <a:graphic>
          <a:graphicData uri="http://schemas.openxmlformats.org/drawingml/2006/table">
            <a:tbl>
              <a:tblPr firstRow="1" bandRow="1">
                <a:noFill/>
                <a:tableStyleId>{809C1C93-8995-4D9E-87C8-A8817AF97DB9}</a:tableStyleId>
              </a:tblPr>
              <a:tblGrid>
                <a:gridCol w="261506">
                  <a:extLst>
                    <a:ext uri="{9D8B030D-6E8A-4147-A177-3AD203B41FA5}">
                      <a16:colId xmlns:a16="http://schemas.microsoft.com/office/drawing/2014/main" val="20000"/>
                    </a:ext>
                  </a:extLst>
                </a:gridCol>
                <a:gridCol w="261506">
                  <a:extLst>
                    <a:ext uri="{9D8B030D-6E8A-4147-A177-3AD203B41FA5}">
                      <a16:colId xmlns:a16="http://schemas.microsoft.com/office/drawing/2014/main" val="20001"/>
                    </a:ext>
                  </a:extLst>
                </a:gridCol>
                <a:gridCol w="261506">
                  <a:extLst>
                    <a:ext uri="{9D8B030D-6E8A-4147-A177-3AD203B41FA5}">
                      <a16:colId xmlns:a16="http://schemas.microsoft.com/office/drawing/2014/main" val="20002"/>
                    </a:ext>
                  </a:extLst>
                </a:gridCol>
                <a:gridCol w="261506">
                  <a:extLst>
                    <a:ext uri="{9D8B030D-6E8A-4147-A177-3AD203B41FA5}">
                      <a16:colId xmlns:a16="http://schemas.microsoft.com/office/drawing/2014/main" val="20003"/>
                    </a:ext>
                  </a:extLst>
                </a:gridCol>
              </a:tblGrid>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extLst>
                  <a:ext uri="{0D108BD9-81ED-4DB2-BD59-A6C34878D82A}">
                    <a16:rowId xmlns:a16="http://schemas.microsoft.com/office/drawing/2014/main" val="10001"/>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extLst>
                  <a:ext uri="{0D108BD9-81ED-4DB2-BD59-A6C34878D82A}">
                    <a16:rowId xmlns:a16="http://schemas.microsoft.com/office/drawing/2014/main" val="10002"/>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extLst>
                  <a:ext uri="{0D108BD9-81ED-4DB2-BD59-A6C34878D82A}">
                    <a16:rowId xmlns:a16="http://schemas.microsoft.com/office/drawing/2014/main" val="10003"/>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extLst>
                  <a:ext uri="{0D108BD9-81ED-4DB2-BD59-A6C34878D82A}">
                    <a16:rowId xmlns:a16="http://schemas.microsoft.com/office/drawing/2014/main" val="10004"/>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extLst>
                  <a:ext uri="{0D108BD9-81ED-4DB2-BD59-A6C34878D82A}">
                    <a16:rowId xmlns:a16="http://schemas.microsoft.com/office/drawing/2014/main" val="10005"/>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extLst>
                  <a:ext uri="{0D108BD9-81ED-4DB2-BD59-A6C34878D82A}">
                    <a16:rowId xmlns:a16="http://schemas.microsoft.com/office/drawing/2014/main" val="10006"/>
                  </a:ext>
                </a:extLst>
              </a:tr>
            </a:tbl>
          </a:graphicData>
        </a:graphic>
      </p:graphicFrame>
      <p:sp>
        <p:nvSpPr>
          <p:cNvPr id="152" name="Google Shape;152;p18"/>
          <p:cNvSpPr/>
          <p:nvPr/>
        </p:nvSpPr>
        <p:spPr>
          <a:xfrm>
            <a:off x="2332431" y="4224017"/>
            <a:ext cx="326685" cy="211347"/>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53" name="Google Shape;153;p18"/>
          <p:cNvSpPr txBox="1"/>
          <p:nvPr/>
        </p:nvSpPr>
        <p:spPr>
          <a:xfrm>
            <a:off x="4187608" y="1789222"/>
            <a:ext cx="7111013" cy="2307696"/>
          </a:xfrm>
          <a:prstGeom prst="rect">
            <a:avLst/>
          </a:prstGeom>
          <a:noFill/>
          <a:ln>
            <a:noFill/>
          </a:ln>
        </p:spPr>
        <p:txBody>
          <a:bodyPr spcFirstLastPara="1" wrap="square" lIns="0" tIns="8156" rIns="0" bIns="0" anchor="t" anchorCtr="0">
            <a:noAutofit/>
          </a:bodyPr>
          <a:lstStyle/>
          <a:p>
            <a:pPr marL="6803"/>
            <a:r>
              <a:rPr lang="en-US" sz="4000" dirty="0">
                <a:latin typeface="Calibri"/>
                <a:ea typeface="Calibri"/>
                <a:cs typeface="Calibri"/>
                <a:sym typeface="Calibri"/>
              </a:rPr>
              <a:t>Extract variables with </a:t>
            </a:r>
            <a:r>
              <a:rPr lang="en-US" sz="4000" b="1" dirty="0">
                <a:solidFill>
                  <a:srgbClr val="0365C0"/>
                </a:solidFill>
                <a:latin typeface="Trebuchet MS"/>
                <a:ea typeface="Trebuchet MS"/>
                <a:cs typeface="Trebuchet MS"/>
                <a:sym typeface="Trebuchet MS"/>
              </a:rPr>
              <a:t>select()</a:t>
            </a:r>
            <a:endParaRPr sz="4000" dirty="0">
              <a:latin typeface="Trebuchet MS"/>
              <a:ea typeface="Trebuchet MS"/>
              <a:cs typeface="Trebuchet MS"/>
              <a:sym typeface="Trebuchet MS"/>
            </a:endParaRPr>
          </a:p>
          <a:p>
            <a:pPr>
              <a:spcBef>
                <a:spcPts val="16"/>
              </a:spcBef>
            </a:pPr>
            <a:endParaRPr sz="4000" dirty="0">
              <a:latin typeface="Times New Roman"/>
              <a:ea typeface="Times New Roman"/>
              <a:cs typeface="Times New Roman"/>
              <a:sym typeface="Times New Roman"/>
            </a:endParaRPr>
          </a:p>
          <a:p>
            <a:pPr marL="6803"/>
            <a:r>
              <a:rPr lang="en-US" sz="4000" dirty="0">
                <a:latin typeface="Calibri"/>
                <a:ea typeface="Calibri"/>
                <a:cs typeface="Calibri"/>
                <a:sym typeface="Calibri"/>
              </a:rPr>
              <a:t>Extract rows with </a:t>
            </a:r>
            <a:r>
              <a:rPr lang="en-US" sz="4000" b="1" dirty="0">
                <a:solidFill>
                  <a:srgbClr val="0365C0"/>
                </a:solidFill>
                <a:latin typeface="Trebuchet MS"/>
                <a:ea typeface="Trebuchet MS"/>
                <a:cs typeface="Trebuchet MS"/>
                <a:sym typeface="Trebuchet MS"/>
              </a:rPr>
              <a:t>filter()</a:t>
            </a:r>
            <a:endParaRPr sz="4000" dirty="0">
              <a:latin typeface="Trebuchet MS"/>
              <a:ea typeface="Trebuchet MS"/>
              <a:cs typeface="Trebuchet MS"/>
              <a:sym typeface="Trebuchet MS"/>
            </a:endParaRPr>
          </a:p>
          <a:p>
            <a:endParaRPr sz="4000" dirty="0">
              <a:latin typeface="Times New Roman"/>
              <a:ea typeface="Times New Roman"/>
              <a:cs typeface="Times New Roman"/>
              <a:sym typeface="Times New Roman"/>
            </a:endParaRPr>
          </a:p>
          <a:p>
            <a:pPr marL="6803"/>
            <a:r>
              <a:rPr lang="en-US" sz="4000" dirty="0">
                <a:latin typeface="Calibri"/>
                <a:ea typeface="Calibri"/>
                <a:cs typeface="Calibri"/>
                <a:sym typeface="Calibri"/>
              </a:rPr>
              <a:t>Arrange rows, with </a:t>
            </a:r>
            <a:r>
              <a:rPr lang="en-US" sz="4000" b="1" dirty="0">
                <a:solidFill>
                  <a:srgbClr val="0365C0"/>
                </a:solidFill>
                <a:latin typeface="Trebuchet MS"/>
                <a:ea typeface="Trebuchet MS"/>
                <a:cs typeface="Trebuchet MS"/>
                <a:sym typeface="Trebuchet MS"/>
              </a:rPr>
              <a:t>arrange()</a:t>
            </a:r>
            <a:r>
              <a:rPr lang="en-US" sz="4000" dirty="0">
                <a:latin typeface="Calibri"/>
                <a:ea typeface="Calibri"/>
                <a:cs typeface="Calibri"/>
                <a:sym typeface="Calibri"/>
              </a:rPr>
              <a:t>.</a:t>
            </a:r>
            <a:endParaRPr sz="4000" dirty="0">
              <a:latin typeface="Calibri"/>
              <a:ea typeface="Calibri"/>
              <a:cs typeface="Calibri"/>
              <a:sym typeface="Calibri"/>
            </a:endParaRPr>
          </a:p>
        </p:txBody>
      </p:sp>
      <p:graphicFrame>
        <p:nvGraphicFramePr>
          <p:cNvPr id="154" name="Google Shape;154;p18"/>
          <p:cNvGraphicFramePr/>
          <p:nvPr>
            <p:extLst>
              <p:ext uri="{D42A27DB-BD31-4B8C-83A1-F6EECF244321}">
                <p14:modId xmlns:p14="http://schemas.microsoft.com/office/powerpoint/2010/main" val="2559618651"/>
              </p:ext>
            </p:extLst>
          </p:nvPr>
        </p:nvGraphicFramePr>
        <p:xfrm>
          <a:off x="1150479" y="2927483"/>
          <a:ext cx="1046024" cy="968156"/>
        </p:xfrm>
        <a:graphic>
          <a:graphicData uri="http://schemas.openxmlformats.org/drawingml/2006/table">
            <a:tbl>
              <a:tblPr firstRow="1" bandRow="1">
                <a:noFill/>
                <a:tableStyleId>{809C1C93-8995-4D9E-87C8-A8817AF97DB9}</a:tableStyleId>
              </a:tblPr>
              <a:tblGrid>
                <a:gridCol w="209210">
                  <a:extLst>
                    <a:ext uri="{9D8B030D-6E8A-4147-A177-3AD203B41FA5}">
                      <a16:colId xmlns:a16="http://schemas.microsoft.com/office/drawing/2014/main" val="20000"/>
                    </a:ext>
                  </a:extLst>
                </a:gridCol>
                <a:gridCol w="197908">
                  <a:extLst>
                    <a:ext uri="{9D8B030D-6E8A-4147-A177-3AD203B41FA5}">
                      <a16:colId xmlns:a16="http://schemas.microsoft.com/office/drawing/2014/main" val="20001"/>
                    </a:ext>
                  </a:extLst>
                </a:gridCol>
                <a:gridCol w="286473">
                  <a:extLst>
                    <a:ext uri="{9D8B030D-6E8A-4147-A177-3AD203B41FA5}">
                      <a16:colId xmlns:a16="http://schemas.microsoft.com/office/drawing/2014/main" val="20002"/>
                    </a:ext>
                  </a:extLst>
                </a:gridCol>
                <a:gridCol w="352433">
                  <a:extLst>
                    <a:ext uri="{9D8B030D-6E8A-4147-A177-3AD203B41FA5}">
                      <a16:colId xmlns:a16="http://schemas.microsoft.com/office/drawing/2014/main" val="20003"/>
                    </a:ext>
                  </a:extLst>
                </a:gridCol>
              </a:tblGrid>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3"/>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5"/>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graphicFrame>
        <p:nvGraphicFramePr>
          <p:cNvPr id="156" name="Google Shape;156;p18"/>
          <p:cNvGraphicFramePr/>
          <p:nvPr>
            <p:extLst>
              <p:ext uri="{D42A27DB-BD31-4B8C-83A1-F6EECF244321}">
                <p14:modId xmlns:p14="http://schemas.microsoft.com/office/powerpoint/2010/main" val="2511783731"/>
              </p:ext>
            </p:extLst>
          </p:nvPr>
        </p:nvGraphicFramePr>
        <p:xfrm>
          <a:off x="2773115" y="2927483"/>
          <a:ext cx="1046024" cy="402120"/>
        </p:xfrm>
        <a:graphic>
          <a:graphicData uri="http://schemas.openxmlformats.org/drawingml/2006/table">
            <a:tbl>
              <a:tblPr firstRow="1" bandRow="1">
                <a:noFill/>
                <a:tableStyleId>{809C1C93-8995-4D9E-87C8-A8817AF97DB9}</a:tableStyleId>
              </a:tblPr>
              <a:tblGrid>
                <a:gridCol w="209210">
                  <a:extLst>
                    <a:ext uri="{9D8B030D-6E8A-4147-A177-3AD203B41FA5}">
                      <a16:colId xmlns:a16="http://schemas.microsoft.com/office/drawing/2014/main" val="20000"/>
                    </a:ext>
                  </a:extLst>
                </a:gridCol>
                <a:gridCol w="197908">
                  <a:extLst>
                    <a:ext uri="{9D8B030D-6E8A-4147-A177-3AD203B41FA5}">
                      <a16:colId xmlns:a16="http://schemas.microsoft.com/office/drawing/2014/main" val="20001"/>
                    </a:ext>
                  </a:extLst>
                </a:gridCol>
                <a:gridCol w="286473">
                  <a:extLst>
                    <a:ext uri="{9D8B030D-6E8A-4147-A177-3AD203B41FA5}">
                      <a16:colId xmlns:a16="http://schemas.microsoft.com/office/drawing/2014/main" val="20002"/>
                    </a:ext>
                  </a:extLst>
                </a:gridCol>
                <a:gridCol w="352433">
                  <a:extLst>
                    <a:ext uri="{9D8B030D-6E8A-4147-A177-3AD203B41FA5}">
                      <a16:colId xmlns:a16="http://schemas.microsoft.com/office/drawing/2014/main" val="20003"/>
                    </a:ext>
                  </a:extLst>
                </a:gridCol>
              </a:tblGrid>
              <a:tr h="134040">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134040">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1"/>
                  </a:ext>
                </a:extLst>
              </a:tr>
              <a:tr h="134040">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2"/>
                  </a:ext>
                </a:extLst>
              </a:tr>
            </a:tbl>
          </a:graphicData>
        </a:graphic>
      </p:graphicFrame>
      <p:sp>
        <p:nvSpPr>
          <p:cNvPr id="14" name="Google Shape;46;p7"/>
          <p:cNvSpPr>
            <a:spLocks noChangeAspect="1"/>
          </p:cNvSpPr>
          <p:nvPr/>
        </p:nvSpPr>
        <p:spPr>
          <a:xfrm>
            <a:off x="11152671" y="5805616"/>
            <a:ext cx="776274" cy="835671"/>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endParaRPr sz="964"/>
          </a:p>
        </p:txBody>
      </p:sp>
      <p:sp>
        <p:nvSpPr>
          <p:cNvPr id="16" name="Google Shape;152;p18"/>
          <p:cNvSpPr/>
          <p:nvPr/>
        </p:nvSpPr>
        <p:spPr>
          <a:xfrm>
            <a:off x="2321466" y="3022869"/>
            <a:ext cx="326685" cy="211347"/>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7" name="Google Shape;152;p18"/>
          <p:cNvSpPr/>
          <p:nvPr/>
        </p:nvSpPr>
        <p:spPr>
          <a:xfrm>
            <a:off x="2332431" y="2108768"/>
            <a:ext cx="326685" cy="211347"/>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Tree>
    <p:extLst>
      <p:ext uri="{BB962C8B-B14F-4D97-AF65-F5344CB8AC3E}">
        <p14:creationId xmlns:p14="http://schemas.microsoft.com/office/powerpoint/2010/main" val="35895395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Shape 45"/>
        <p:cNvGrpSpPr/>
        <p:nvPr/>
      </p:nvGrpSpPr>
      <p:grpSpPr>
        <a:xfrm>
          <a:off x="0" y="0"/>
          <a:ext cx="0" cy="0"/>
          <a:chOff x="0" y="0"/>
          <a:chExt cx="0" cy="0"/>
        </a:xfrm>
      </p:grpSpPr>
      <p:sp>
        <p:nvSpPr>
          <p:cNvPr id="46" name="Google Shape;46;p7"/>
          <p:cNvSpPr/>
          <p:nvPr/>
        </p:nvSpPr>
        <p:spPr>
          <a:xfrm>
            <a:off x="4365791" y="2260130"/>
            <a:ext cx="3460418" cy="3725196"/>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47" name="Google Shape;47;p7"/>
          <p:cNvSpPr txBox="1">
            <a:spLocks noGrp="1"/>
          </p:cNvSpPr>
          <p:nvPr>
            <p:ph type="title"/>
          </p:nvPr>
        </p:nvSpPr>
        <p:spPr>
          <a:xfrm>
            <a:off x="2011125" y="938375"/>
            <a:ext cx="8169750" cy="1158589"/>
          </a:xfrm>
          <a:prstGeom prst="rect">
            <a:avLst/>
          </a:prstGeom>
          <a:noFill/>
          <a:ln>
            <a:noFill/>
          </a:ln>
        </p:spPr>
        <p:txBody>
          <a:bodyPr spcFirstLastPara="1" wrap="square" lIns="0" tIns="7821" rIns="0" bIns="0" anchor="t" anchorCtr="0">
            <a:noAutofit/>
          </a:bodyPr>
          <a:lstStyle/>
          <a:p>
            <a:pPr marL="6803" algn="ctr"/>
            <a:r>
              <a:rPr lang="en-US" sz="6616" dirty="0">
                <a:solidFill>
                  <a:srgbClr val="000000"/>
                </a:solidFill>
              </a:rPr>
              <a:t>Transform Data with</a:t>
            </a:r>
            <a:endParaRPr sz="6616" dirty="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6600" dirty="0">
                <a:solidFill>
                  <a:schemeClr val="tx1">
                    <a:lumMod val="75000"/>
                    <a:lumOff val="25000"/>
                  </a:schemeClr>
                </a:solidFill>
              </a:rPr>
              <a:t>Deriving Data</a:t>
            </a:r>
          </a:p>
        </p:txBody>
      </p:sp>
    </p:spTree>
    <p:extLst>
      <p:ext uri="{BB962C8B-B14F-4D97-AF65-F5344CB8AC3E}">
        <p14:creationId xmlns:p14="http://schemas.microsoft.com/office/powerpoint/2010/main" val="311033349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3"/>
          <p:cNvSpPr/>
          <p:nvPr/>
        </p:nvSpPr>
        <p:spPr>
          <a:xfrm>
            <a:off x="1" y="0"/>
            <a:ext cx="12191999" cy="6857518"/>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85" name="Google Shape;85;p13"/>
          <p:cNvSpPr txBox="1">
            <a:spLocks noGrp="1"/>
          </p:cNvSpPr>
          <p:nvPr>
            <p:ph type="title"/>
          </p:nvPr>
        </p:nvSpPr>
        <p:spPr>
          <a:xfrm>
            <a:off x="1843449" y="2053248"/>
            <a:ext cx="8505101" cy="2751022"/>
          </a:xfrm>
          <a:prstGeom prst="rect">
            <a:avLst/>
          </a:prstGeom>
          <a:noFill/>
          <a:ln>
            <a:noFill/>
          </a:ln>
        </p:spPr>
        <p:txBody>
          <a:bodyPr spcFirstLastPara="1" wrap="square" lIns="0" tIns="9522" rIns="0" bIns="0" anchor="t" anchorCtr="0">
            <a:noAutofit/>
          </a:bodyPr>
          <a:lstStyle/>
          <a:p>
            <a:pPr marL="6803" algn="ctr"/>
            <a:r>
              <a:rPr lang="en-US" sz="6000" b="1" dirty="0">
                <a:solidFill>
                  <a:srgbClr val="F3F3F3"/>
                </a:solidFill>
                <a:latin typeface="Arial"/>
                <a:ea typeface="Arial"/>
                <a:cs typeface="Arial"/>
                <a:sym typeface="Arial"/>
              </a:rPr>
              <a:t>What are the top 3 tests ordered on weekends?</a:t>
            </a:r>
            <a:endParaRPr sz="6000" dirty="0">
              <a:latin typeface="Arial"/>
              <a:ea typeface="Arial"/>
              <a:cs typeface="Arial"/>
              <a:sym typeface="Arial"/>
            </a:endParaRPr>
          </a:p>
        </p:txBody>
      </p:sp>
    </p:spTree>
    <p:extLst>
      <p:ext uri="{BB962C8B-B14F-4D97-AF65-F5344CB8AC3E}">
        <p14:creationId xmlns:p14="http://schemas.microsoft.com/office/powerpoint/2010/main" val="369853599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62748" y="370715"/>
            <a:ext cx="6466503" cy="777536"/>
          </a:xfrm>
        </p:spPr>
        <p:txBody>
          <a:bodyPr/>
          <a:lstStyle/>
          <a:p>
            <a:pPr algn="ctr"/>
            <a:r>
              <a:rPr lang="en-US" sz="5400" dirty="0">
                <a:solidFill>
                  <a:schemeClr val="tx1">
                    <a:lumMod val="85000"/>
                    <a:lumOff val="15000"/>
                  </a:schemeClr>
                </a:solidFill>
              </a:rPr>
              <a:t>Breaking down the analytical question</a:t>
            </a:r>
          </a:p>
        </p:txBody>
      </p:sp>
      <p:sp>
        <p:nvSpPr>
          <p:cNvPr id="3" name="Google Shape;85;p13"/>
          <p:cNvSpPr txBox="1">
            <a:spLocks/>
          </p:cNvSpPr>
          <p:nvPr/>
        </p:nvSpPr>
        <p:spPr>
          <a:xfrm>
            <a:off x="699859" y="2602129"/>
            <a:ext cx="7986941" cy="2751022"/>
          </a:xfrm>
          <a:prstGeom prst="rect">
            <a:avLst/>
          </a:prstGeom>
          <a:noFill/>
          <a:ln>
            <a:noFill/>
          </a:ln>
        </p:spPr>
        <p:txBody>
          <a:bodyPr spcFirstLastPara="1" wrap="square" lIns="0" tIns="9522"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4420" b="0" i="0" u="none" strike="noStrike" cap="none">
                <a:solidFill>
                  <a:srgbClr val="005493"/>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749753" indent="-742950">
              <a:buClr>
                <a:schemeClr val="tx1">
                  <a:lumMod val="75000"/>
                  <a:lumOff val="25000"/>
                </a:schemeClr>
              </a:buClr>
              <a:buSzPct val="100000"/>
              <a:buAutoNum type="arabicPeriod"/>
            </a:pPr>
            <a:r>
              <a:rPr lang="en-US" sz="4000" dirty="0">
                <a:solidFill>
                  <a:schemeClr val="tx1">
                    <a:lumMod val="65000"/>
                    <a:lumOff val="35000"/>
                  </a:schemeClr>
                </a:solidFill>
                <a:latin typeface="Arial"/>
                <a:ea typeface="Arial"/>
                <a:cs typeface="Arial"/>
                <a:sym typeface="Arial"/>
              </a:rPr>
              <a:t>Day of the week for each order</a:t>
            </a:r>
          </a:p>
          <a:p>
            <a:pPr marL="749753" indent="-742950">
              <a:buClr>
                <a:schemeClr val="tx1">
                  <a:lumMod val="75000"/>
                  <a:lumOff val="25000"/>
                </a:schemeClr>
              </a:buClr>
              <a:buSzPct val="100000"/>
              <a:buAutoNum type="arabicPeriod"/>
            </a:pPr>
            <a:r>
              <a:rPr lang="en-US" sz="4000" dirty="0">
                <a:solidFill>
                  <a:schemeClr val="tx1">
                    <a:lumMod val="65000"/>
                    <a:lumOff val="35000"/>
                  </a:schemeClr>
                </a:solidFill>
                <a:latin typeface="Arial"/>
                <a:ea typeface="Arial"/>
                <a:cs typeface="Arial"/>
                <a:sym typeface="Arial"/>
              </a:rPr>
              <a:t>Count of each test one weekend</a:t>
            </a:r>
          </a:p>
          <a:p>
            <a:pPr marL="749753" indent="-742950">
              <a:buClr>
                <a:schemeClr val="tx1">
                  <a:lumMod val="75000"/>
                  <a:lumOff val="25000"/>
                </a:schemeClr>
              </a:buClr>
              <a:buSzPct val="100000"/>
              <a:buAutoNum type="arabicPeriod"/>
            </a:pPr>
            <a:r>
              <a:rPr lang="en-US" sz="4000" dirty="0">
                <a:solidFill>
                  <a:schemeClr val="tx1">
                    <a:lumMod val="65000"/>
                    <a:lumOff val="35000"/>
                  </a:schemeClr>
                </a:solidFill>
                <a:latin typeface="Arial"/>
                <a:ea typeface="Arial"/>
                <a:cs typeface="Arial"/>
                <a:sym typeface="Arial"/>
              </a:rPr>
              <a:t>Ranking of tests by count </a:t>
            </a:r>
          </a:p>
        </p:txBody>
      </p:sp>
    </p:spTree>
    <p:extLst>
      <p:ext uri="{BB962C8B-B14F-4D97-AF65-F5344CB8AC3E}">
        <p14:creationId xmlns:p14="http://schemas.microsoft.com/office/powerpoint/2010/main" val="120822379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18"/>
          <p:cNvSpPr txBox="1">
            <a:spLocks noGrp="1"/>
          </p:cNvSpPr>
          <p:nvPr>
            <p:ph type="title"/>
          </p:nvPr>
        </p:nvSpPr>
        <p:spPr>
          <a:xfrm>
            <a:off x="4126816" y="245005"/>
            <a:ext cx="3897093" cy="777536"/>
          </a:xfrm>
          <a:prstGeom prst="rect">
            <a:avLst/>
          </a:prstGeom>
          <a:noFill/>
          <a:ln>
            <a:noFill/>
          </a:ln>
        </p:spPr>
        <p:txBody>
          <a:bodyPr spcFirstLastPara="1" wrap="square" lIns="0" tIns="6455" rIns="0" bIns="0" anchor="t" anchorCtr="0">
            <a:noAutofit/>
          </a:bodyPr>
          <a:lstStyle/>
          <a:p>
            <a:pPr marL="6803"/>
            <a:r>
              <a:rPr lang="en-US" sz="5400" dirty="0">
                <a:solidFill>
                  <a:srgbClr val="000000"/>
                </a:solidFill>
              </a:rPr>
              <a:t>Deriving data</a:t>
            </a:r>
            <a:endParaRPr sz="5400" dirty="0"/>
          </a:p>
        </p:txBody>
      </p:sp>
      <p:sp>
        <p:nvSpPr>
          <p:cNvPr id="153" name="Google Shape;153;p18"/>
          <p:cNvSpPr txBox="1"/>
          <p:nvPr/>
        </p:nvSpPr>
        <p:spPr>
          <a:xfrm>
            <a:off x="4126816" y="1978407"/>
            <a:ext cx="7626020" cy="3276761"/>
          </a:xfrm>
          <a:prstGeom prst="rect">
            <a:avLst/>
          </a:prstGeom>
          <a:noFill/>
          <a:ln>
            <a:noFill/>
          </a:ln>
        </p:spPr>
        <p:txBody>
          <a:bodyPr spcFirstLastPara="1" wrap="square" lIns="0" tIns="8156" rIns="0" bIns="0" anchor="t" anchorCtr="0">
            <a:noAutofit/>
          </a:bodyPr>
          <a:lstStyle/>
          <a:p>
            <a:pPr marL="6803"/>
            <a:r>
              <a:rPr lang="en-US" sz="4000" dirty="0">
                <a:latin typeface="Calibri"/>
                <a:ea typeface="Calibri"/>
                <a:cs typeface="Calibri"/>
                <a:sym typeface="Calibri"/>
              </a:rPr>
              <a:t>Make new variables with </a:t>
            </a:r>
            <a:r>
              <a:rPr lang="en-US" sz="4000" b="1" dirty="0">
                <a:solidFill>
                  <a:srgbClr val="0365C0"/>
                </a:solidFill>
                <a:latin typeface="Trebuchet MS"/>
                <a:ea typeface="Trebuchet MS"/>
                <a:cs typeface="Trebuchet MS"/>
                <a:sym typeface="Calibri"/>
              </a:rPr>
              <a:t>mutate()</a:t>
            </a:r>
          </a:p>
          <a:p>
            <a:pPr marL="6803"/>
            <a:endParaRPr lang="en-US" sz="4000" b="1" dirty="0">
              <a:solidFill>
                <a:srgbClr val="0365C0"/>
              </a:solidFill>
              <a:latin typeface="Trebuchet MS"/>
              <a:ea typeface="Trebuchet MS"/>
              <a:cs typeface="Trebuchet MS"/>
              <a:sym typeface="Calibri"/>
            </a:endParaRPr>
          </a:p>
          <a:p>
            <a:pPr marL="6803"/>
            <a:endParaRPr sz="4000" b="1" dirty="0">
              <a:solidFill>
                <a:srgbClr val="0365C0"/>
              </a:solidFill>
              <a:latin typeface="Trebuchet MS"/>
              <a:ea typeface="Trebuchet MS"/>
              <a:cs typeface="Trebuchet MS"/>
              <a:sym typeface="Times New Roman"/>
            </a:endParaRPr>
          </a:p>
          <a:p>
            <a:pPr marL="6803"/>
            <a:r>
              <a:rPr lang="en-US" sz="4000" dirty="0">
                <a:latin typeface="Calibri"/>
                <a:ea typeface="Calibri"/>
                <a:cs typeface="Calibri"/>
                <a:sym typeface="Calibri"/>
              </a:rPr>
              <a:t>Make summaries of data with </a:t>
            </a:r>
            <a:r>
              <a:rPr lang="en-US" sz="4000" b="1" dirty="0">
                <a:solidFill>
                  <a:srgbClr val="0365C0"/>
                </a:solidFill>
                <a:latin typeface="Trebuchet MS"/>
                <a:ea typeface="Trebuchet MS"/>
                <a:cs typeface="Trebuchet MS"/>
                <a:sym typeface="Calibri"/>
              </a:rPr>
              <a:t>summarize()</a:t>
            </a:r>
            <a:endParaRPr sz="4000" b="1" dirty="0">
              <a:solidFill>
                <a:srgbClr val="0365C0"/>
              </a:solidFill>
              <a:latin typeface="Trebuchet MS"/>
              <a:ea typeface="Trebuchet MS"/>
              <a:cs typeface="Trebuchet MS"/>
              <a:sym typeface="Calibri"/>
            </a:endParaRPr>
          </a:p>
        </p:txBody>
      </p:sp>
      <p:sp>
        <p:nvSpPr>
          <p:cNvPr id="14"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pic>
        <p:nvPicPr>
          <p:cNvPr id="2" name="Picture 1"/>
          <p:cNvPicPr>
            <a:picLocks noChangeAspect="1"/>
          </p:cNvPicPr>
          <p:nvPr/>
        </p:nvPicPr>
        <p:blipFill>
          <a:blip r:embed="rId4"/>
          <a:stretch>
            <a:fillRect/>
          </a:stretch>
        </p:blipFill>
        <p:spPr>
          <a:xfrm>
            <a:off x="441434" y="1886039"/>
            <a:ext cx="3247697" cy="885736"/>
          </a:xfrm>
          <a:prstGeom prst="rect">
            <a:avLst/>
          </a:prstGeom>
        </p:spPr>
      </p:pic>
      <p:pic>
        <p:nvPicPr>
          <p:cNvPr id="3" name="Picture 2"/>
          <p:cNvPicPr>
            <a:picLocks noChangeAspect="1"/>
          </p:cNvPicPr>
          <p:nvPr/>
        </p:nvPicPr>
        <p:blipFill>
          <a:blip r:embed="rId5"/>
          <a:stretch>
            <a:fillRect/>
          </a:stretch>
        </p:blipFill>
        <p:spPr>
          <a:xfrm>
            <a:off x="880300" y="4007890"/>
            <a:ext cx="2369963" cy="900442"/>
          </a:xfrm>
          <a:prstGeom prst="rect">
            <a:avLst/>
          </a:prstGeom>
        </p:spPr>
      </p:pic>
      <p:sp>
        <p:nvSpPr>
          <p:cNvPr id="4" name="Rectangle 3"/>
          <p:cNvSpPr/>
          <p:nvPr/>
        </p:nvSpPr>
        <p:spPr>
          <a:xfrm>
            <a:off x="173620" y="1527858"/>
            <a:ext cx="11755325" cy="177092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48535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p31"/>
          <p:cNvSpPr/>
          <p:nvPr/>
        </p:nvSpPr>
        <p:spPr>
          <a:xfrm>
            <a:off x="0" y="0"/>
            <a:ext cx="12191999" cy="6857518"/>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87" name="Google Shape;287;p31"/>
          <p:cNvSpPr txBox="1">
            <a:spLocks noGrp="1"/>
          </p:cNvSpPr>
          <p:nvPr>
            <p:ph type="title"/>
          </p:nvPr>
        </p:nvSpPr>
        <p:spPr>
          <a:xfrm>
            <a:off x="3984006" y="2560061"/>
            <a:ext cx="4223985" cy="1539482"/>
          </a:xfrm>
          <a:prstGeom prst="rect">
            <a:avLst/>
          </a:prstGeom>
          <a:noFill/>
          <a:ln>
            <a:noFill/>
          </a:ln>
        </p:spPr>
        <p:txBody>
          <a:bodyPr spcFirstLastPara="1" wrap="square" lIns="0" tIns="9522" rIns="0" bIns="0" anchor="t" anchorCtr="0">
            <a:noAutofit/>
          </a:bodyPr>
          <a:lstStyle/>
          <a:p>
            <a:pPr marL="6803"/>
            <a:r>
              <a:rPr lang="en-US" sz="8812" dirty="0">
                <a:solidFill>
                  <a:srgbClr val="F0F0F0"/>
                </a:solidFill>
              </a:rPr>
              <a:t>mutate()</a:t>
            </a:r>
            <a:endParaRPr sz="8812" dirty="0"/>
          </a:p>
        </p:txBody>
      </p:sp>
    </p:spTree>
    <p:extLst>
      <p:ext uri="{BB962C8B-B14F-4D97-AF65-F5344CB8AC3E}">
        <p14:creationId xmlns:p14="http://schemas.microsoft.com/office/powerpoint/2010/main" val="310296833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3" name="Google Shape;293;p32"/>
          <p:cNvSpPr txBox="1">
            <a:spLocks noGrp="1"/>
          </p:cNvSpPr>
          <p:nvPr>
            <p:ph type="title"/>
          </p:nvPr>
        </p:nvSpPr>
        <p:spPr>
          <a:xfrm>
            <a:off x="4927600" y="684400"/>
            <a:ext cx="2829034"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mutate()</a:t>
            </a:r>
            <a:endParaRPr dirty="0"/>
          </a:p>
        </p:txBody>
      </p:sp>
      <p:sp>
        <p:nvSpPr>
          <p:cNvPr id="296" name="Google Shape;296;p32"/>
          <p:cNvSpPr txBox="1"/>
          <p:nvPr/>
        </p:nvSpPr>
        <p:spPr>
          <a:xfrm>
            <a:off x="1758718" y="1673939"/>
            <a:ext cx="6159054" cy="1167589"/>
          </a:xfrm>
          <a:prstGeom prst="rect">
            <a:avLst/>
          </a:prstGeom>
          <a:noFill/>
          <a:ln>
            <a:noFill/>
          </a:ln>
        </p:spPr>
        <p:txBody>
          <a:bodyPr spcFirstLastPara="1" wrap="square" lIns="0" tIns="6455" rIns="0" bIns="0" anchor="t" anchorCtr="0">
            <a:noAutofit/>
          </a:bodyPr>
          <a:lstStyle/>
          <a:p>
            <a:pPr marL="6803"/>
            <a:r>
              <a:rPr lang="en-US" sz="3200" dirty="0">
                <a:latin typeface="Calibri"/>
                <a:ea typeface="Calibri"/>
                <a:cs typeface="Calibri"/>
                <a:sym typeface="Calibri"/>
              </a:rPr>
              <a:t>Creating new columns</a:t>
            </a:r>
            <a:endParaRPr sz="3200" dirty="0">
              <a:latin typeface="Calibri"/>
              <a:ea typeface="Calibri"/>
              <a:cs typeface="Calibri"/>
              <a:sym typeface="Calibri"/>
            </a:endParaRPr>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pic>
        <p:nvPicPr>
          <p:cNvPr id="13" name="Picture 12"/>
          <p:cNvPicPr>
            <a:picLocks noChangeAspect="1"/>
          </p:cNvPicPr>
          <p:nvPr/>
        </p:nvPicPr>
        <p:blipFill>
          <a:blip r:embed="rId4"/>
          <a:stretch>
            <a:fillRect/>
          </a:stretch>
        </p:blipFill>
        <p:spPr>
          <a:xfrm>
            <a:off x="2681714" y="2672531"/>
            <a:ext cx="6454811" cy="1760404"/>
          </a:xfrm>
          <a:prstGeom prst="rect">
            <a:avLst/>
          </a:prstGeom>
        </p:spPr>
      </p:pic>
    </p:spTree>
    <p:extLst>
      <p:ext uri="{BB962C8B-B14F-4D97-AF65-F5344CB8AC3E}">
        <p14:creationId xmlns:p14="http://schemas.microsoft.com/office/powerpoint/2010/main" val="310963280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6" name="Google Shape;131;p17"/>
          <p:cNvSpPr/>
          <p:nvPr/>
        </p:nvSpPr>
        <p:spPr>
          <a:xfrm>
            <a:off x="1072055" y="2255454"/>
            <a:ext cx="10762593" cy="1497972"/>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293" name="Google Shape;293;p32"/>
          <p:cNvSpPr txBox="1">
            <a:spLocks noGrp="1"/>
          </p:cNvSpPr>
          <p:nvPr>
            <p:ph type="title"/>
          </p:nvPr>
        </p:nvSpPr>
        <p:spPr>
          <a:xfrm>
            <a:off x="4927600" y="684400"/>
            <a:ext cx="2829034"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mutate()</a:t>
            </a:r>
            <a:endParaRPr dirty="0"/>
          </a:p>
        </p:txBody>
      </p:sp>
      <p:sp>
        <p:nvSpPr>
          <p:cNvPr id="14" name="Rectangle 13"/>
          <p:cNvSpPr/>
          <p:nvPr/>
        </p:nvSpPr>
        <p:spPr>
          <a:xfrm>
            <a:off x="1760075" y="2313797"/>
            <a:ext cx="8424455" cy="1200329"/>
          </a:xfrm>
          <a:prstGeom prst="rect">
            <a:avLst/>
          </a:prstGeom>
        </p:spPr>
        <p:txBody>
          <a:bodyPr wrap="square">
            <a:spAutoFit/>
          </a:bodyPr>
          <a:lstStyle/>
          <a:p>
            <a:r>
              <a:rPr lang="en-US" sz="3200" dirty="0">
                <a:latin typeface="Consolas" panose="020B0609020204030204" pitchFamily="49" charset="0"/>
                <a:ea typeface="Courier New"/>
                <a:cs typeface="Consolas" panose="020B0609020204030204" pitchFamily="49" charset="0"/>
                <a:sym typeface="Courier New"/>
              </a:rPr>
              <a:t>orders %&gt;%</a:t>
            </a:r>
          </a:p>
          <a:p>
            <a:r>
              <a:rPr lang="en-US" sz="3200" dirty="0">
                <a:latin typeface="Consolas" panose="020B0609020204030204" pitchFamily="49" charset="0"/>
                <a:ea typeface="Courier New"/>
                <a:cs typeface="Consolas" panose="020B0609020204030204" pitchFamily="49" charset="0"/>
                <a:sym typeface="Courier New"/>
              </a:rPr>
              <a:t>	mutate(</a:t>
            </a:r>
            <a:r>
              <a:rPr lang="en-US" sz="3200" dirty="0" err="1">
                <a:solidFill>
                  <a:srgbClr val="538DD5"/>
                </a:solidFill>
                <a:latin typeface="Consolas" panose="020B0609020204030204" pitchFamily="49" charset="0"/>
                <a:ea typeface="Courier New"/>
                <a:cs typeface="Consolas" panose="020B0609020204030204" pitchFamily="49" charset="0"/>
                <a:sym typeface="Courier New"/>
              </a:rPr>
              <a:t>new_column</a:t>
            </a:r>
            <a:r>
              <a:rPr lang="en-US" sz="3200" dirty="0">
                <a:latin typeface="Consolas" panose="020B0609020204030204" pitchFamily="49" charset="0"/>
                <a:ea typeface="Courier New"/>
                <a:cs typeface="Consolas" panose="020B0609020204030204" pitchFamily="49" charset="0"/>
                <a:sym typeface="Courier New"/>
              </a:rPr>
              <a:t> </a:t>
            </a:r>
            <a:r>
              <a:rPr lang="en-US" sz="4000" b="1" dirty="0">
                <a:solidFill>
                  <a:schemeClr val="accent3"/>
                </a:solidFill>
                <a:latin typeface="Consolas" panose="020B0609020204030204" pitchFamily="49" charset="0"/>
                <a:ea typeface="Courier New"/>
                <a:cs typeface="Consolas" panose="020B0609020204030204" pitchFamily="49" charset="0"/>
                <a:sym typeface="Courier New"/>
              </a:rPr>
              <a:t>=</a:t>
            </a:r>
            <a:r>
              <a:rPr lang="en-US" sz="3200" dirty="0">
                <a:latin typeface="Consolas" panose="020B0609020204030204" pitchFamily="49" charset="0"/>
                <a:ea typeface="Courier New"/>
                <a:cs typeface="Consolas" panose="020B0609020204030204" pitchFamily="49" charset="0"/>
                <a:sym typeface="Courier New"/>
              </a:rPr>
              <a:t> </a:t>
            </a:r>
            <a:r>
              <a:rPr lang="en-US" sz="3200" dirty="0">
                <a:solidFill>
                  <a:schemeClr val="accent2"/>
                </a:solidFill>
                <a:latin typeface="Consolas" panose="020B0609020204030204" pitchFamily="49" charset="0"/>
                <a:ea typeface="Courier New"/>
                <a:cs typeface="Consolas" panose="020B0609020204030204" pitchFamily="49" charset="0"/>
                <a:sym typeface="Courier New"/>
              </a:rPr>
              <a:t>calculation</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7" name="Google Shape;172;p20"/>
          <p:cNvSpPr/>
          <p:nvPr/>
        </p:nvSpPr>
        <p:spPr>
          <a:xfrm flipH="1">
            <a:off x="5703631" y="3384167"/>
            <a:ext cx="1900999" cy="2199471"/>
          </a:xfrm>
          <a:custGeom>
            <a:avLst/>
            <a:gdLst>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603384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66067 h 3683787"/>
              <a:gd name="connsiteX1" fmla="*/ 356337 w 7169284"/>
              <a:gd name="connsiteY1" fmla="*/ 1066067 h 3683787"/>
              <a:gd name="connsiteX2" fmla="*/ 307986 w 7169284"/>
              <a:gd name="connsiteY2" fmla="*/ 1069320 h 3683787"/>
              <a:gd name="connsiteX3" fmla="*/ 261611 w 7169284"/>
              <a:gd name="connsiteY3" fmla="*/ 1078796 h 3683787"/>
              <a:gd name="connsiteX4" fmla="*/ 217637 w 7169284"/>
              <a:gd name="connsiteY4" fmla="*/ 1094070 h 3683787"/>
              <a:gd name="connsiteX5" fmla="*/ 176489 w 7169284"/>
              <a:gd name="connsiteY5" fmla="*/ 1114718 h 3683787"/>
              <a:gd name="connsiteX6" fmla="*/ 138592 w 7169284"/>
              <a:gd name="connsiteY6" fmla="*/ 1140316 h 3683787"/>
              <a:gd name="connsiteX7" fmla="*/ 104371 w 7169284"/>
              <a:gd name="connsiteY7" fmla="*/ 1170438 h 3683787"/>
              <a:gd name="connsiteX8" fmla="*/ 74249 w 7169284"/>
              <a:gd name="connsiteY8" fmla="*/ 1204659 h 3683787"/>
              <a:gd name="connsiteX9" fmla="*/ 48651 w 7169284"/>
              <a:gd name="connsiteY9" fmla="*/ 1242556 h 3683787"/>
              <a:gd name="connsiteX10" fmla="*/ 28003 w 7169284"/>
              <a:gd name="connsiteY10" fmla="*/ 1283704 h 3683787"/>
              <a:gd name="connsiteX11" fmla="*/ 12729 w 7169284"/>
              <a:gd name="connsiteY11" fmla="*/ 1327678 h 3683787"/>
              <a:gd name="connsiteX12" fmla="*/ 3253 w 7169284"/>
              <a:gd name="connsiteY12" fmla="*/ 1374053 h 3683787"/>
              <a:gd name="connsiteX13" fmla="*/ 0 w 7169284"/>
              <a:gd name="connsiteY13" fmla="*/ 1422404 h 3683787"/>
              <a:gd name="connsiteX14" fmla="*/ 0 w 7169284"/>
              <a:gd name="connsiteY14" fmla="*/ 3327451 h 3683787"/>
              <a:gd name="connsiteX15" fmla="*/ 3253 w 7169284"/>
              <a:gd name="connsiteY15" fmla="*/ 3375803 h 3683787"/>
              <a:gd name="connsiteX16" fmla="*/ 12729 w 7169284"/>
              <a:gd name="connsiteY16" fmla="*/ 3422178 h 3683787"/>
              <a:gd name="connsiteX17" fmla="*/ 28003 w 7169284"/>
              <a:gd name="connsiteY17" fmla="*/ 3466151 h 3683787"/>
              <a:gd name="connsiteX18" fmla="*/ 48651 w 7169284"/>
              <a:gd name="connsiteY18" fmla="*/ 3507299 h 3683787"/>
              <a:gd name="connsiteX19" fmla="*/ 74249 w 7169284"/>
              <a:gd name="connsiteY19" fmla="*/ 3545196 h 3683787"/>
              <a:gd name="connsiteX20" fmla="*/ 104371 w 7169284"/>
              <a:gd name="connsiteY20" fmla="*/ 3579417 h 3683787"/>
              <a:gd name="connsiteX21" fmla="*/ 138592 w 7169284"/>
              <a:gd name="connsiteY21" fmla="*/ 3609539 h 3683787"/>
              <a:gd name="connsiteX22" fmla="*/ 176489 w 7169284"/>
              <a:gd name="connsiteY22" fmla="*/ 3635136 h 3683787"/>
              <a:gd name="connsiteX23" fmla="*/ 217637 w 7169284"/>
              <a:gd name="connsiteY23" fmla="*/ 3655784 h 3683787"/>
              <a:gd name="connsiteX24" fmla="*/ 261611 w 7169284"/>
              <a:gd name="connsiteY24" fmla="*/ 3671059 h 3683787"/>
              <a:gd name="connsiteX25" fmla="*/ 307986 w 7169284"/>
              <a:gd name="connsiteY25" fmla="*/ 3680535 h 3683787"/>
              <a:gd name="connsiteX26" fmla="*/ 356337 w 7169284"/>
              <a:gd name="connsiteY26" fmla="*/ 3683788 h 3683787"/>
              <a:gd name="connsiteX27" fmla="*/ 6812950 w 7169284"/>
              <a:gd name="connsiteY27" fmla="*/ 3683788 h 3683787"/>
              <a:gd name="connsiteX28" fmla="*/ 6861301 w 7169284"/>
              <a:gd name="connsiteY28" fmla="*/ 3680535 h 3683787"/>
              <a:gd name="connsiteX29" fmla="*/ 6907675 w 7169284"/>
              <a:gd name="connsiteY29" fmla="*/ 3671059 h 3683787"/>
              <a:gd name="connsiteX30" fmla="*/ 6951648 w 7169284"/>
              <a:gd name="connsiteY30" fmla="*/ 3655784 h 3683787"/>
              <a:gd name="connsiteX31" fmla="*/ 6992795 w 7169284"/>
              <a:gd name="connsiteY31" fmla="*/ 3635136 h 3683787"/>
              <a:gd name="connsiteX32" fmla="*/ 7030692 w 7169284"/>
              <a:gd name="connsiteY32" fmla="*/ 3609539 h 3683787"/>
              <a:gd name="connsiteX33" fmla="*/ 7064914 w 7169284"/>
              <a:gd name="connsiteY33" fmla="*/ 3579417 h 3683787"/>
              <a:gd name="connsiteX34" fmla="*/ 7095036 w 7169284"/>
              <a:gd name="connsiteY34" fmla="*/ 3545196 h 3683787"/>
              <a:gd name="connsiteX35" fmla="*/ 7120633 w 7169284"/>
              <a:gd name="connsiteY35" fmla="*/ 3507299 h 3683787"/>
              <a:gd name="connsiteX36" fmla="*/ 7141281 w 7169284"/>
              <a:gd name="connsiteY36" fmla="*/ 3466151 h 3683787"/>
              <a:gd name="connsiteX37" fmla="*/ 7156556 w 7169284"/>
              <a:gd name="connsiteY37" fmla="*/ 3422178 h 3683787"/>
              <a:gd name="connsiteX38" fmla="*/ 7166032 w 7169284"/>
              <a:gd name="connsiteY38" fmla="*/ 3375803 h 3683787"/>
              <a:gd name="connsiteX39" fmla="*/ 7169285 w 7169284"/>
              <a:gd name="connsiteY39" fmla="*/ 3327451 h 3683787"/>
              <a:gd name="connsiteX40" fmla="*/ 7169285 w 7169284"/>
              <a:gd name="connsiteY40" fmla="*/ 1422404 h 3683787"/>
              <a:gd name="connsiteX41" fmla="*/ 7166032 w 7169284"/>
              <a:gd name="connsiteY41" fmla="*/ 1374053 h 3683787"/>
              <a:gd name="connsiteX42" fmla="*/ 7156556 w 7169284"/>
              <a:gd name="connsiteY42" fmla="*/ 1327678 h 3683787"/>
              <a:gd name="connsiteX43" fmla="*/ 7141281 w 7169284"/>
              <a:gd name="connsiteY43" fmla="*/ 1283704 h 3683787"/>
              <a:gd name="connsiteX44" fmla="*/ 7120633 w 7169284"/>
              <a:gd name="connsiteY44" fmla="*/ 1242556 h 3683787"/>
              <a:gd name="connsiteX45" fmla="*/ 7095036 w 7169284"/>
              <a:gd name="connsiteY45" fmla="*/ 1204659 h 3683787"/>
              <a:gd name="connsiteX46" fmla="*/ 7064914 w 7169284"/>
              <a:gd name="connsiteY46" fmla="*/ 1170438 h 3683787"/>
              <a:gd name="connsiteX47" fmla="*/ 7030692 w 7169284"/>
              <a:gd name="connsiteY47" fmla="*/ 1140316 h 3683787"/>
              <a:gd name="connsiteX48" fmla="*/ 6992795 w 7169284"/>
              <a:gd name="connsiteY48" fmla="*/ 1114718 h 3683787"/>
              <a:gd name="connsiteX49" fmla="*/ 6951648 w 7169284"/>
              <a:gd name="connsiteY49" fmla="*/ 1094070 h 3683787"/>
              <a:gd name="connsiteX50" fmla="*/ 6907675 w 7169284"/>
              <a:gd name="connsiteY50" fmla="*/ 1078796 h 3683787"/>
              <a:gd name="connsiteX51" fmla="*/ 6861301 w 7169284"/>
              <a:gd name="connsiteY51" fmla="*/ 1069320 h 3683787"/>
              <a:gd name="connsiteX52" fmla="*/ 6812950 w 7169284"/>
              <a:gd name="connsiteY52" fmla="*/ 1066067 h 3683787"/>
              <a:gd name="connsiteX0" fmla="*/ 708093 w 7169284"/>
              <a:gd name="connsiteY0" fmla="*/ 0 h 3683787"/>
              <a:gd name="connsiteX1" fmla="*/ 603384 w 7169284"/>
              <a:gd name="connsiteY1" fmla="*/ 1066067 h 3683787"/>
              <a:gd name="connsiteX2" fmla="*/ 2993816 w 7169284"/>
              <a:gd name="connsiteY2" fmla="*/ 1082813 h 3683787"/>
              <a:gd name="connsiteX3" fmla="*/ 708093 w 7169284"/>
              <a:gd name="connsiteY3" fmla="*/ 0 h 3683787"/>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1836130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99560 h 3717280"/>
              <a:gd name="connsiteX1" fmla="*/ 356337 w 7169284"/>
              <a:gd name="connsiteY1" fmla="*/ 1099560 h 3717280"/>
              <a:gd name="connsiteX2" fmla="*/ 307986 w 7169284"/>
              <a:gd name="connsiteY2" fmla="*/ 1102813 h 3717280"/>
              <a:gd name="connsiteX3" fmla="*/ 261611 w 7169284"/>
              <a:gd name="connsiteY3" fmla="*/ 1112289 h 3717280"/>
              <a:gd name="connsiteX4" fmla="*/ 217637 w 7169284"/>
              <a:gd name="connsiteY4" fmla="*/ 1127563 h 3717280"/>
              <a:gd name="connsiteX5" fmla="*/ 176489 w 7169284"/>
              <a:gd name="connsiteY5" fmla="*/ 1148211 h 3717280"/>
              <a:gd name="connsiteX6" fmla="*/ 138592 w 7169284"/>
              <a:gd name="connsiteY6" fmla="*/ 1173809 h 3717280"/>
              <a:gd name="connsiteX7" fmla="*/ 104371 w 7169284"/>
              <a:gd name="connsiteY7" fmla="*/ 1203931 h 3717280"/>
              <a:gd name="connsiteX8" fmla="*/ 74249 w 7169284"/>
              <a:gd name="connsiteY8" fmla="*/ 1238152 h 3717280"/>
              <a:gd name="connsiteX9" fmla="*/ 48651 w 7169284"/>
              <a:gd name="connsiteY9" fmla="*/ 1276049 h 3717280"/>
              <a:gd name="connsiteX10" fmla="*/ 28003 w 7169284"/>
              <a:gd name="connsiteY10" fmla="*/ 1317197 h 3717280"/>
              <a:gd name="connsiteX11" fmla="*/ 12729 w 7169284"/>
              <a:gd name="connsiteY11" fmla="*/ 1361171 h 3717280"/>
              <a:gd name="connsiteX12" fmla="*/ 3253 w 7169284"/>
              <a:gd name="connsiteY12" fmla="*/ 1407546 h 3717280"/>
              <a:gd name="connsiteX13" fmla="*/ 0 w 7169284"/>
              <a:gd name="connsiteY13" fmla="*/ 1455897 h 3717280"/>
              <a:gd name="connsiteX14" fmla="*/ 0 w 7169284"/>
              <a:gd name="connsiteY14" fmla="*/ 3360944 h 3717280"/>
              <a:gd name="connsiteX15" fmla="*/ 3253 w 7169284"/>
              <a:gd name="connsiteY15" fmla="*/ 3409296 h 3717280"/>
              <a:gd name="connsiteX16" fmla="*/ 12729 w 7169284"/>
              <a:gd name="connsiteY16" fmla="*/ 3455671 h 3717280"/>
              <a:gd name="connsiteX17" fmla="*/ 28003 w 7169284"/>
              <a:gd name="connsiteY17" fmla="*/ 3499644 h 3717280"/>
              <a:gd name="connsiteX18" fmla="*/ 48651 w 7169284"/>
              <a:gd name="connsiteY18" fmla="*/ 3540792 h 3717280"/>
              <a:gd name="connsiteX19" fmla="*/ 74249 w 7169284"/>
              <a:gd name="connsiteY19" fmla="*/ 3578689 h 3717280"/>
              <a:gd name="connsiteX20" fmla="*/ 104371 w 7169284"/>
              <a:gd name="connsiteY20" fmla="*/ 3612910 h 3717280"/>
              <a:gd name="connsiteX21" fmla="*/ 138592 w 7169284"/>
              <a:gd name="connsiteY21" fmla="*/ 3643032 h 3717280"/>
              <a:gd name="connsiteX22" fmla="*/ 176489 w 7169284"/>
              <a:gd name="connsiteY22" fmla="*/ 3668629 h 3717280"/>
              <a:gd name="connsiteX23" fmla="*/ 217637 w 7169284"/>
              <a:gd name="connsiteY23" fmla="*/ 3689277 h 3717280"/>
              <a:gd name="connsiteX24" fmla="*/ 261611 w 7169284"/>
              <a:gd name="connsiteY24" fmla="*/ 3704552 h 3717280"/>
              <a:gd name="connsiteX25" fmla="*/ 307986 w 7169284"/>
              <a:gd name="connsiteY25" fmla="*/ 3714028 h 3717280"/>
              <a:gd name="connsiteX26" fmla="*/ 356337 w 7169284"/>
              <a:gd name="connsiteY26" fmla="*/ 3717281 h 3717280"/>
              <a:gd name="connsiteX27" fmla="*/ 6812950 w 7169284"/>
              <a:gd name="connsiteY27" fmla="*/ 3717281 h 3717280"/>
              <a:gd name="connsiteX28" fmla="*/ 6861301 w 7169284"/>
              <a:gd name="connsiteY28" fmla="*/ 3714028 h 3717280"/>
              <a:gd name="connsiteX29" fmla="*/ 6907675 w 7169284"/>
              <a:gd name="connsiteY29" fmla="*/ 3704552 h 3717280"/>
              <a:gd name="connsiteX30" fmla="*/ 6951648 w 7169284"/>
              <a:gd name="connsiteY30" fmla="*/ 3689277 h 3717280"/>
              <a:gd name="connsiteX31" fmla="*/ 6992795 w 7169284"/>
              <a:gd name="connsiteY31" fmla="*/ 3668629 h 3717280"/>
              <a:gd name="connsiteX32" fmla="*/ 7030692 w 7169284"/>
              <a:gd name="connsiteY32" fmla="*/ 3643032 h 3717280"/>
              <a:gd name="connsiteX33" fmla="*/ 7064914 w 7169284"/>
              <a:gd name="connsiteY33" fmla="*/ 3612910 h 3717280"/>
              <a:gd name="connsiteX34" fmla="*/ 7095036 w 7169284"/>
              <a:gd name="connsiteY34" fmla="*/ 3578689 h 3717280"/>
              <a:gd name="connsiteX35" fmla="*/ 7120633 w 7169284"/>
              <a:gd name="connsiteY35" fmla="*/ 3540792 h 3717280"/>
              <a:gd name="connsiteX36" fmla="*/ 7141281 w 7169284"/>
              <a:gd name="connsiteY36" fmla="*/ 3499644 h 3717280"/>
              <a:gd name="connsiteX37" fmla="*/ 7156556 w 7169284"/>
              <a:gd name="connsiteY37" fmla="*/ 3455671 h 3717280"/>
              <a:gd name="connsiteX38" fmla="*/ 7166032 w 7169284"/>
              <a:gd name="connsiteY38" fmla="*/ 3409296 h 3717280"/>
              <a:gd name="connsiteX39" fmla="*/ 7169285 w 7169284"/>
              <a:gd name="connsiteY39" fmla="*/ 3360944 h 3717280"/>
              <a:gd name="connsiteX40" fmla="*/ 7169285 w 7169284"/>
              <a:gd name="connsiteY40" fmla="*/ 1455897 h 3717280"/>
              <a:gd name="connsiteX41" fmla="*/ 7166032 w 7169284"/>
              <a:gd name="connsiteY41" fmla="*/ 1407546 h 3717280"/>
              <a:gd name="connsiteX42" fmla="*/ 7156556 w 7169284"/>
              <a:gd name="connsiteY42" fmla="*/ 1361171 h 3717280"/>
              <a:gd name="connsiteX43" fmla="*/ 7141281 w 7169284"/>
              <a:gd name="connsiteY43" fmla="*/ 1317197 h 3717280"/>
              <a:gd name="connsiteX44" fmla="*/ 7120633 w 7169284"/>
              <a:gd name="connsiteY44" fmla="*/ 1276049 h 3717280"/>
              <a:gd name="connsiteX45" fmla="*/ 7095036 w 7169284"/>
              <a:gd name="connsiteY45" fmla="*/ 1238152 h 3717280"/>
              <a:gd name="connsiteX46" fmla="*/ 7064914 w 7169284"/>
              <a:gd name="connsiteY46" fmla="*/ 1203931 h 3717280"/>
              <a:gd name="connsiteX47" fmla="*/ 7030692 w 7169284"/>
              <a:gd name="connsiteY47" fmla="*/ 1173809 h 3717280"/>
              <a:gd name="connsiteX48" fmla="*/ 6992795 w 7169284"/>
              <a:gd name="connsiteY48" fmla="*/ 1148211 h 3717280"/>
              <a:gd name="connsiteX49" fmla="*/ 6951648 w 7169284"/>
              <a:gd name="connsiteY49" fmla="*/ 1127563 h 3717280"/>
              <a:gd name="connsiteX50" fmla="*/ 6907675 w 7169284"/>
              <a:gd name="connsiteY50" fmla="*/ 1112289 h 3717280"/>
              <a:gd name="connsiteX51" fmla="*/ 6861301 w 7169284"/>
              <a:gd name="connsiteY51" fmla="*/ 1102813 h 3717280"/>
              <a:gd name="connsiteX52" fmla="*/ 6812950 w 7169284"/>
              <a:gd name="connsiteY52" fmla="*/ 1099560 h 3717280"/>
              <a:gd name="connsiteX0" fmla="*/ 2377043 w 7169284"/>
              <a:gd name="connsiteY0" fmla="*/ 0 h 3717280"/>
              <a:gd name="connsiteX1" fmla="*/ 1836130 w 7169284"/>
              <a:gd name="connsiteY1" fmla="*/ 1099560 h 3717280"/>
              <a:gd name="connsiteX2" fmla="*/ 2993816 w 7169284"/>
              <a:gd name="connsiteY2" fmla="*/ 1116306 h 3717280"/>
              <a:gd name="connsiteX3" fmla="*/ 2377043 w 7169284"/>
              <a:gd name="connsiteY3" fmla="*/ 0 h 3717280"/>
              <a:gd name="connsiteX0" fmla="*/ 6812950 w 7169286"/>
              <a:gd name="connsiteY0" fmla="*/ 1099560 h 3717282"/>
              <a:gd name="connsiteX1" fmla="*/ 356337 w 7169286"/>
              <a:gd name="connsiteY1" fmla="*/ 1099560 h 3717282"/>
              <a:gd name="connsiteX2" fmla="*/ 307986 w 7169286"/>
              <a:gd name="connsiteY2" fmla="*/ 1102813 h 3717282"/>
              <a:gd name="connsiteX3" fmla="*/ 261611 w 7169286"/>
              <a:gd name="connsiteY3" fmla="*/ 1112289 h 3717282"/>
              <a:gd name="connsiteX4" fmla="*/ 217637 w 7169286"/>
              <a:gd name="connsiteY4" fmla="*/ 1127563 h 3717282"/>
              <a:gd name="connsiteX5" fmla="*/ 176489 w 7169286"/>
              <a:gd name="connsiteY5" fmla="*/ 1148211 h 3717282"/>
              <a:gd name="connsiteX6" fmla="*/ 138592 w 7169286"/>
              <a:gd name="connsiteY6" fmla="*/ 1173809 h 3717282"/>
              <a:gd name="connsiteX7" fmla="*/ 104371 w 7169286"/>
              <a:gd name="connsiteY7" fmla="*/ 1203931 h 3717282"/>
              <a:gd name="connsiteX8" fmla="*/ 74249 w 7169286"/>
              <a:gd name="connsiteY8" fmla="*/ 1238152 h 3717282"/>
              <a:gd name="connsiteX9" fmla="*/ 48651 w 7169286"/>
              <a:gd name="connsiteY9" fmla="*/ 1276049 h 3717282"/>
              <a:gd name="connsiteX10" fmla="*/ 28003 w 7169286"/>
              <a:gd name="connsiteY10" fmla="*/ 1317197 h 3717282"/>
              <a:gd name="connsiteX11" fmla="*/ 12729 w 7169286"/>
              <a:gd name="connsiteY11" fmla="*/ 1361171 h 3717282"/>
              <a:gd name="connsiteX12" fmla="*/ 3253 w 7169286"/>
              <a:gd name="connsiteY12" fmla="*/ 1407546 h 3717282"/>
              <a:gd name="connsiteX13" fmla="*/ 0 w 7169286"/>
              <a:gd name="connsiteY13" fmla="*/ 1455897 h 3717282"/>
              <a:gd name="connsiteX14" fmla="*/ 0 w 7169286"/>
              <a:gd name="connsiteY14" fmla="*/ 3360944 h 3717282"/>
              <a:gd name="connsiteX15" fmla="*/ 3253 w 7169286"/>
              <a:gd name="connsiteY15" fmla="*/ 3409296 h 3717282"/>
              <a:gd name="connsiteX16" fmla="*/ 12729 w 7169286"/>
              <a:gd name="connsiteY16" fmla="*/ 3455671 h 3717282"/>
              <a:gd name="connsiteX17" fmla="*/ 28003 w 7169286"/>
              <a:gd name="connsiteY17" fmla="*/ 3499644 h 3717282"/>
              <a:gd name="connsiteX18" fmla="*/ 48651 w 7169286"/>
              <a:gd name="connsiteY18" fmla="*/ 3540792 h 3717282"/>
              <a:gd name="connsiteX19" fmla="*/ 74249 w 7169286"/>
              <a:gd name="connsiteY19" fmla="*/ 3578689 h 3717282"/>
              <a:gd name="connsiteX20" fmla="*/ 104371 w 7169286"/>
              <a:gd name="connsiteY20" fmla="*/ 3612910 h 3717282"/>
              <a:gd name="connsiteX21" fmla="*/ 138592 w 7169286"/>
              <a:gd name="connsiteY21" fmla="*/ 3643032 h 3717282"/>
              <a:gd name="connsiteX22" fmla="*/ 176489 w 7169286"/>
              <a:gd name="connsiteY22" fmla="*/ 3668629 h 3717282"/>
              <a:gd name="connsiteX23" fmla="*/ 217637 w 7169286"/>
              <a:gd name="connsiteY23" fmla="*/ 3689277 h 3717282"/>
              <a:gd name="connsiteX24" fmla="*/ 261611 w 7169286"/>
              <a:gd name="connsiteY24" fmla="*/ 3704552 h 3717282"/>
              <a:gd name="connsiteX25" fmla="*/ 307986 w 7169286"/>
              <a:gd name="connsiteY25" fmla="*/ 3714028 h 3717282"/>
              <a:gd name="connsiteX26" fmla="*/ 356337 w 7169286"/>
              <a:gd name="connsiteY26" fmla="*/ 3717281 h 3717282"/>
              <a:gd name="connsiteX27" fmla="*/ 6812950 w 7169286"/>
              <a:gd name="connsiteY27" fmla="*/ 3717281 h 3717282"/>
              <a:gd name="connsiteX28" fmla="*/ 6861301 w 7169286"/>
              <a:gd name="connsiteY28" fmla="*/ 3714028 h 3717282"/>
              <a:gd name="connsiteX29" fmla="*/ 6907675 w 7169286"/>
              <a:gd name="connsiteY29" fmla="*/ 3704552 h 3717282"/>
              <a:gd name="connsiteX30" fmla="*/ 6951648 w 7169286"/>
              <a:gd name="connsiteY30" fmla="*/ 3689277 h 3717282"/>
              <a:gd name="connsiteX31" fmla="*/ 6992795 w 7169286"/>
              <a:gd name="connsiteY31" fmla="*/ 3668629 h 3717282"/>
              <a:gd name="connsiteX32" fmla="*/ 7030692 w 7169286"/>
              <a:gd name="connsiteY32" fmla="*/ 3643032 h 3717282"/>
              <a:gd name="connsiteX33" fmla="*/ 7064914 w 7169286"/>
              <a:gd name="connsiteY33" fmla="*/ 3612910 h 3717282"/>
              <a:gd name="connsiteX34" fmla="*/ 7095036 w 7169286"/>
              <a:gd name="connsiteY34" fmla="*/ 3578689 h 3717282"/>
              <a:gd name="connsiteX35" fmla="*/ 7120633 w 7169286"/>
              <a:gd name="connsiteY35" fmla="*/ 3540792 h 3717282"/>
              <a:gd name="connsiteX36" fmla="*/ 7141281 w 7169286"/>
              <a:gd name="connsiteY36" fmla="*/ 3499644 h 3717282"/>
              <a:gd name="connsiteX37" fmla="*/ 7156556 w 7169286"/>
              <a:gd name="connsiteY37" fmla="*/ 3455671 h 3717282"/>
              <a:gd name="connsiteX38" fmla="*/ 7166032 w 7169286"/>
              <a:gd name="connsiteY38" fmla="*/ 3409296 h 3717282"/>
              <a:gd name="connsiteX39" fmla="*/ 7169285 w 7169286"/>
              <a:gd name="connsiteY39" fmla="*/ 3360944 h 3717282"/>
              <a:gd name="connsiteX40" fmla="*/ 7169285 w 7169286"/>
              <a:gd name="connsiteY40" fmla="*/ 1455897 h 3717282"/>
              <a:gd name="connsiteX41" fmla="*/ 7166032 w 7169286"/>
              <a:gd name="connsiteY41" fmla="*/ 1407546 h 3717282"/>
              <a:gd name="connsiteX42" fmla="*/ 7156556 w 7169286"/>
              <a:gd name="connsiteY42" fmla="*/ 1361171 h 3717282"/>
              <a:gd name="connsiteX43" fmla="*/ 7141281 w 7169286"/>
              <a:gd name="connsiteY43" fmla="*/ 1317197 h 3717282"/>
              <a:gd name="connsiteX44" fmla="*/ 7120633 w 7169286"/>
              <a:gd name="connsiteY44" fmla="*/ 1276049 h 3717282"/>
              <a:gd name="connsiteX45" fmla="*/ 7095036 w 7169286"/>
              <a:gd name="connsiteY45" fmla="*/ 1238152 h 3717282"/>
              <a:gd name="connsiteX46" fmla="*/ 7064914 w 7169286"/>
              <a:gd name="connsiteY46" fmla="*/ 1203931 h 3717282"/>
              <a:gd name="connsiteX47" fmla="*/ 7030692 w 7169286"/>
              <a:gd name="connsiteY47" fmla="*/ 1173809 h 3717282"/>
              <a:gd name="connsiteX48" fmla="*/ 6992795 w 7169286"/>
              <a:gd name="connsiteY48" fmla="*/ 1148211 h 3717282"/>
              <a:gd name="connsiteX49" fmla="*/ 6951648 w 7169286"/>
              <a:gd name="connsiteY49" fmla="*/ 1127563 h 3717282"/>
              <a:gd name="connsiteX50" fmla="*/ 6907675 w 7169286"/>
              <a:gd name="connsiteY50" fmla="*/ 1112289 h 3717282"/>
              <a:gd name="connsiteX51" fmla="*/ 6861301 w 7169286"/>
              <a:gd name="connsiteY51" fmla="*/ 1102813 h 3717282"/>
              <a:gd name="connsiteX52" fmla="*/ 6812950 w 7169286"/>
              <a:gd name="connsiteY52" fmla="*/ 1099560 h 3717282"/>
              <a:gd name="connsiteX0" fmla="*/ 2377043 w 7169286"/>
              <a:gd name="connsiteY0" fmla="*/ 0 h 3717282"/>
              <a:gd name="connsiteX1" fmla="*/ 2348194 w 7169286"/>
              <a:gd name="connsiteY1" fmla="*/ 1116306 h 3717282"/>
              <a:gd name="connsiteX2" fmla="*/ 2993816 w 7169286"/>
              <a:gd name="connsiteY2" fmla="*/ 1116306 h 3717282"/>
              <a:gd name="connsiteX3" fmla="*/ 2377043 w 7169286"/>
              <a:gd name="connsiteY3" fmla="*/ 0 h 3717282"/>
              <a:gd name="connsiteX0" fmla="*/ 6812950 w 7169284"/>
              <a:gd name="connsiteY0" fmla="*/ 1082814 h 3700534"/>
              <a:gd name="connsiteX1" fmla="*/ 356337 w 7169284"/>
              <a:gd name="connsiteY1" fmla="*/ 1082814 h 3700534"/>
              <a:gd name="connsiteX2" fmla="*/ 307986 w 7169284"/>
              <a:gd name="connsiteY2" fmla="*/ 1086067 h 3700534"/>
              <a:gd name="connsiteX3" fmla="*/ 261611 w 7169284"/>
              <a:gd name="connsiteY3" fmla="*/ 1095543 h 3700534"/>
              <a:gd name="connsiteX4" fmla="*/ 217637 w 7169284"/>
              <a:gd name="connsiteY4" fmla="*/ 1110817 h 3700534"/>
              <a:gd name="connsiteX5" fmla="*/ 176489 w 7169284"/>
              <a:gd name="connsiteY5" fmla="*/ 1131465 h 3700534"/>
              <a:gd name="connsiteX6" fmla="*/ 138592 w 7169284"/>
              <a:gd name="connsiteY6" fmla="*/ 1157063 h 3700534"/>
              <a:gd name="connsiteX7" fmla="*/ 104371 w 7169284"/>
              <a:gd name="connsiteY7" fmla="*/ 1187185 h 3700534"/>
              <a:gd name="connsiteX8" fmla="*/ 74249 w 7169284"/>
              <a:gd name="connsiteY8" fmla="*/ 1221406 h 3700534"/>
              <a:gd name="connsiteX9" fmla="*/ 48651 w 7169284"/>
              <a:gd name="connsiteY9" fmla="*/ 1259303 h 3700534"/>
              <a:gd name="connsiteX10" fmla="*/ 28003 w 7169284"/>
              <a:gd name="connsiteY10" fmla="*/ 1300451 h 3700534"/>
              <a:gd name="connsiteX11" fmla="*/ 12729 w 7169284"/>
              <a:gd name="connsiteY11" fmla="*/ 1344425 h 3700534"/>
              <a:gd name="connsiteX12" fmla="*/ 3253 w 7169284"/>
              <a:gd name="connsiteY12" fmla="*/ 1390800 h 3700534"/>
              <a:gd name="connsiteX13" fmla="*/ 0 w 7169284"/>
              <a:gd name="connsiteY13" fmla="*/ 1439151 h 3700534"/>
              <a:gd name="connsiteX14" fmla="*/ 0 w 7169284"/>
              <a:gd name="connsiteY14" fmla="*/ 3344198 h 3700534"/>
              <a:gd name="connsiteX15" fmla="*/ 3253 w 7169284"/>
              <a:gd name="connsiteY15" fmla="*/ 3392550 h 3700534"/>
              <a:gd name="connsiteX16" fmla="*/ 12729 w 7169284"/>
              <a:gd name="connsiteY16" fmla="*/ 3438925 h 3700534"/>
              <a:gd name="connsiteX17" fmla="*/ 28003 w 7169284"/>
              <a:gd name="connsiteY17" fmla="*/ 3482898 h 3700534"/>
              <a:gd name="connsiteX18" fmla="*/ 48651 w 7169284"/>
              <a:gd name="connsiteY18" fmla="*/ 3524046 h 3700534"/>
              <a:gd name="connsiteX19" fmla="*/ 74249 w 7169284"/>
              <a:gd name="connsiteY19" fmla="*/ 3561943 h 3700534"/>
              <a:gd name="connsiteX20" fmla="*/ 104371 w 7169284"/>
              <a:gd name="connsiteY20" fmla="*/ 3596164 h 3700534"/>
              <a:gd name="connsiteX21" fmla="*/ 138592 w 7169284"/>
              <a:gd name="connsiteY21" fmla="*/ 3626286 h 3700534"/>
              <a:gd name="connsiteX22" fmla="*/ 176489 w 7169284"/>
              <a:gd name="connsiteY22" fmla="*/ 3651883 h 3700534"/>
              <a:gd name="connsiteX23" fmla="*/ 217637 w 7169284"/>
              <a:gd name="connsiteY23" fmla="*/ 3672531 h 3700534"/>
              <a:gd name="connsiteX24" fmla="*/ 261611 w 7169284"/>
              <a:gd name="connsiteY24" fmla="*/ 3687806 h 3700534"/>
              <a:gd name="connsiteX25" fmla="*/ 307986 w 7169284"/>
              <a:gd name="connsiteY25" fmla="*/ 3697282 h 3700534"/>
              <a:gd name="connsiteX26" fmla="*/ 356337 w 7169284"/>
              <a:gd name="connsiteY26" fmla="*/ 3700535 h 3700534"/>
              <a:gd name="connsiteX27" fmla="*/ 6812950 w 7169284"/>
              <a:gd name="connsiteY27" fmla="*/ 3700535 h 3700534"/>
              <a:gd name="connsiteX28" fmla="*/ 6861301 w 7169284"/>
              <a:gd name="connsiteY28" fmla="*/ 3697282 h 3700534"/>
              <a:gd name="connsiteX29" fmla="*/ 6907675 w 7169284"/>
              <a:gd name="connsiteY29" fmla="*/ 3687806 h 3700534"/>
              <a:gd name="connsiteX30" fmla="*/ 6951648 w 7169284"/>
              <a:gd name="connsiteY30" fmla="*/ 3672531 h 3700534"/>
              <a:gd name="connsiteX31" fmla="*/ 6992795 w 7169284"/>
              <a:gd name="connsiteY31" fmla="*/ 3651883 h 3700534"/>
              <a:gd name="connsiteX32" fmla="*/ 7030692 w 7169284"/>
              <a:gd name="connsiteY32" fmla="*/ 3626286 h 3700534"/>
              <a:gd name="connsiteX33" fmla="*/ 7064914 w 7169284"/>
              <a:gd name="connsiteY33" fmla="*/ 3596164 h 3700534"/>
              <a:gd name="connsiteX34" fmla="*/ 7095036 w 7169284"/>
              <a:gd name="connsiteY34" fmla="*/ 3561943 h 3700534"/>
              <a:gd name="connsiteX35" fmla="*/ 7120633 w 7169284"/>
              <a:gd name="connsiteY35" fmla="*/ 3524046 h 3700534"/>
              <a:gd name="connsiteX36" fmla="*/ 7141281 w 7169284"/>
              <a:gd name="connsiteY36" fmla="*/ 3482898 h 3700534"/>
              <a:gd name="connsiteX37" fmla="*/ 7156556 w 7169284"/>
              <a:gd name="connsiteY37" fmla="*/ 3438925 h 3700534"/>
              <a:gd name="connsiteX38" fmla="*/ 7166032 w 7169284"/>
              <a:gd name="connsiteY38" fmla="*/ 3392550 h 3700534"/>
              <a:gd name="connsiteX39" fmla="*/ 7169285 w 7169284"/>
              <a:gd name="connsiteY39" fmla="*/ 3344198 h 3700534"/>
              <a:gd name="connsiteX40" fmla="*/ 7169285 w 7169284"/>
              <a:gd name="connsiteY40" fmla="*/ 1439151 h 3700534"/>
              <a:gd name="connsiteX41" fmla="*/ 7166032 w 7169284"/>
              <a:gd name="connsiteY41" fmla="*/ 1390800 h 3700534"/>
              <a:gd name="connsiteX42" fmla="*/ 7156556 w 7169284"/>
              <a:gd name="connsiteY42" fmla="*/ 1344425 h 3700534"/>
              <a:gd name="connsiteX43" fmla="*/ 7141281 w 7169284"/>
              <a:gd name="connsiteY43" fmla="*/ 1300451 h 3700534"/>
              <a:gd name="connsiteX44" fmla="*/ 7120633 w 7169284"/>
              <a:gd name="connsiteY44" fmla="*/ 1259303 h 3700534"/>
              <a:gd name="connsiteX45" fmla="*/ 7095036 w 7169284"/>
              <a:gd name="connsiteY45" fmla="*/ 1221406 h 3700534"/>
              <a:gd name="connsiteX46" fmla="*/ 7064914 w 7169284"/>
              <a:gd name="connsiteY46" fmla="*/ 1187185 h 3700534"/>
              <a:gd name="connsiteX47" fmla="*/ 7030692 w 7169284"/>
              <a:gd name="connsiteY47" fmla="*/ 1157063 h 3700534"/>
              <a:gd name="connsiteX48" fmla="*/ 6992795 w 7169284"/>
              <a:gd name="connsiteY48" fmla="*/ 1131465 h 3700534"/>
              <a:gd name="connsiteX49" fmla="*/ 6951648 w 7169284"/>
              <a:gd name="connsiteY49" fmla="*/ 1110817 h 3700534"/>
              <a:gd name="connsiteX50" fmla="*/ 6907675 w 7169284"/>
              <a:gd name="connsiteY50" fmla="*/ 1095543 h 3700534"/>
              <a:gd name="connsiteX51" fmla="*/ 6861301 w 7169284"/>
              <a:gd name="connsiteY51" fmla="*/ 1086067 h 3700534"/>
              <a:gd name="connsiteX52" fmla="*/ 6812950 w 7169284"/>
              <a:gd name="connsiteY52" fmla="*/ 1082814 h 3700534"/>
              <a:gd name="connsiteX0" fmla="*/ 2092563 w 7169284"/>
              <a:gd name="connsiteY0" fmla="*/ 0 h 3700534"/>
              <a:gd name="connsiteX1" fmla="*/ 2348194 w 7169284"/>
              <a:gd name="connsiteY1" fmla="*/ 1099560 h 3700534"/>
              <a:gd name="connsiteX2" fmla="*/ 2993816 w 7169284"/>
              <a:gd name="connsiteY2" fmla="*/ 1099560 h 3700534"/>
              <a:gd name="connsiteX3" fmla="*/ 2092563 w 7169284"/>
              <a:gd name="connsiteY3" fmla="*/ 0 h 3700534"/>
              <a:gd name="connsiteX0" fmla="*/ 6812950 w 7169286"/>
              <a:gd name="connsiteY0" fmla="*/ 1220972 h 3838694"/>
              <a:gd name="connsiteX1" fmla="*/ 356337 w 7169286"/>
              <a:gd name="connsiteY1" fmla="*/ 1220972 h 3838694"/>
              <a:gd name="connsiteX2" fmla="*/ 307986 w 7169286"/>
              <a:gd name="connsiteY2" fmla="*/ 1224225 h 3838694"/>
              <a:gd name="connsiteX3" fmla="*/ 261611 w 7169286"/>
              <a:gd name="connsiteY3" fmla="*/ 1233701 h 3838694"/>
              <a:gd name="connsiteX4" fmla="*/ 217637 w 7169286"/>
              <a:gd name="connsiteY4" fmla="*/ 1248975 h 3838694"/>
              <a:gd name="connsiteX5" fmla="*/ 176489 w 7169286"/>
              <a:gd name="connsiteY5" fmla="*/ 1269623 h 3838694"/>
              <a:gd name="connsiteX6" fmla="*/ 138592 w 7169286"/>
              <a:gd name="connsiteY6" fmla="*/ 1295221 h 3838694"/>
              <a:gd name="connsiteX7" fmla="*/ 104371 w 7169286"/>
              <a:gd name="connsiteY7" fmla="*/ 1325343 h 3838694"/>
              <a:gd name="connsiteX8" fmla="*/ 74249 w 7169286"/>
              <a:gd name="connsiteY8" fmla="*/ 1359564 h 3838694"/>
              <a:gd name="connsiteX9" fmla="*/ 48651 w 7169286"/>
              <a:gd name="connsiteY9" fmla="*/ 1397461 h 3838694"/>
              <a:gd name="connsiteX10" fmla="*/ 28003 w 7169286"/>
              <a:gd name="connsiteY10" fmla="*/ 1438609 h 3838694"/>
              <a:gd name="connsiteX11" fmla="*/ 12729 w 7169286"/>
              <a:gd name="connsiteY11" fmla="*/ 1482583 h 3838694"/>
              <a:gd name="connsiteX12" fmla="*/ 3253 w 7169286"/>
              <a:gd name="connsiteY12" fmla="*/ 1528958 h 3838694"/>
              <a:gd name="connsiteX13" fmla="*/ 0 w 7169286"/>
              <a:gd name="connsiteY13" fmla="*/ 1577309 h 3838694"/>
              <a:gd name="connsiteX14" fmla="*/ 0 w 7169286"/>
              <a:gd name="connsiteY14" fmla="*/ 3482356 h 3838694"/>
              <a:gd name="connsiteX15" fmla="*/ 3253 w 7169286"/>
              <a:gd name="connsiteY15" fmla="*/ 3530708 h 3838694"/>
              <a:gd name="connsiteX16" fmla="*/ 12729 w 7169286"/>
              <a:gd name="connsiteY16" fmla="*/ 3577083 h 3838694"/>
              <a:gd name="connsiteX17" fmla="*/ 28003 w 7169286"/>
              <a:gd name="connsiteY17" fmla="*/ 3621056 h 3838694"/>
              <a:gd name="connsiteX18" fmla="*/ 48651 w 7169286"/>
              <a:gd name="connsiteY18" fmla="*/ 3662204 h 3838694"/>
              <a:gd name="connsiteX19" fmla="*/ 74249 w 7169286"/>
              <a:gd name="connsiteY19" fmla="*/ 3700101 h 3838694"/>
              <a:gd name="connsiteX20" fmla="*/ 104371 w 7169286"/>
              <a:gd name="connsiteY20" fmla="*/ 3734322 h 3838694"/>
              <a:gd name="connsiteX21" fmla="*/ 138592 w 7169286"/>
              <a:gd name="connsiteY21" fmla="*/ 3764444 h 3838694"/>
              <a:gd name="connsiteX22" fmla="*/ 176489 w 7169286"/>
              <a:gd name="connsiteY22" fmla="*/ 3790041 h 3838694"/>
              <a:gd name="connsiteX23" fmla="*/ 217637 w 7169286"/>
              <a:gd name="connsiteY23" fmla="*/ 3810689 h 3838694"/>
              <a:gd name="connsiteX24" fmla="*/ 261611 w 7169286"/>
              <a:gd name="connsiteY24" fmla="*/ 3825964 h 3838694"/>
              <a:gd name="connsiteX25" fmla="*/ 307986 w 7169286"/>
              <a:gd name="connsiteY25" fmla="*/ 3835440 h 3838694"/>
              <a:gd name="connsiteX26" fmla="*/ 356337 w 7169286"/>
              <a:gd name="connsiteY26" fmla="*/ 3838693 h 3838694"/>
              <a:gd name="connsiteX27" fmla="*/ 6812950 w 7169286"/>
              <a:gd name="connsiteY27" fmla="*/ 3838693 h 3838694"/>
              <a:gd name="connsiteX28" fmla="*/ 6861301 w 7169286"/>
              <a:gd name="connsiteY28" fmla="*/ 3835440 h 3838694"/>
              <a:gd name="connsiteX29" fmla="*/ 6907675 w 7169286"/>
              <a:gd name="connsiteY29" fmla="*/ 3825964 h 3838694"/>
              <a:gd name="connsiteX30" fmla="*/ 6951648 w 7169286"/>
              <a:gd name="connsiteY30" fmla="*/ 3810689 h 3838694"/>
              <a:gd name="connsiteX31" fmla="*/ 6992795 w 7169286"/>
              <a:gd name="connsiteY31" fmla="*/ 3790041 h 3838694"/>
              <a:gd name="connsiteX32" fmla="*/ 7030692 w 7169286"/>
              <a:gd name="connsiteY32" fmla="*/ 3764444 h 3838694"/>
              <a:gd name="connsiteX33" fmla="*/ 7064914 w 7169286"/>
              <a:gd name="connsiteY33" fmla="*/ 3734322 h 3838694"/>
              <a:gd name="connsiteX34" fmla="*/ 7095036 w 7169286"/>
              <a:gd name="connsiteY34" fmla="*/ 3700101 h 3838694"/>
              <a:gd name="connsiteX35" fmla="*/ 7120633 w 7169286"/>
              <a:gd name="connsiteY35" fmla="*/ 3662204 h 3838694"/>
              <a:gd name="connsiteX36" fmla="*/ 7141281 w 7169286"/>
              <a:gd name="connsiteY36" fmla="*/ 3621056 h 3838694"/>
              <a:gd name="connsiteX37" fmla="*/ 7156556 w 7169286"/>
              <a:gd name="connsiteY37" fmla="*/ 3577083 h 3838694"/>
              <a:gd name="connsiteX38" fmla="*/ 7166032 w 7169286"/>
              <a:gd name="connsiteY38" fmla="*/ 3530708 h 3838694"/>
              <a:gd name="connsiteX39" fmla="*/ 7169285 w 7169286"/>
              <a:gd name="connsiteY39" fmla="*/ 3482356 h 3838694"/>
              <a:gd name="connsiteX40" fmla="*/ 7169285 w 7169286"/>
              <a:gd name="connsiteY40" fmla="*/ 1577309 h 3838694"/>
              <a:gd name="connsiteX41" fmla="*/ 7166032 w 7169286"/>
              <a:gd name="connsiteY41" fmla="*/ 1528958 h 3838694"/>
              <a:gd name="connsiteX42" fmla="*/ 7156556 w 7169286"/>
              <a:gd name="connsiteY42" fmla="*/ 1482583 h 3838694"/>
              <a:gd name="connsiteX43" fmla="*/ 7141281 w 7169286"/>
              <a:gd name="connsiteY43" fmla="*/ 1438609 h 3838694"/>
              <a:gd name="connsiteX44" fmla="*/ 7120633 w 7169286"/>
              <a:gd name="connsiteY44" fmla="*/ 1397461 h 3838694"/>
              <a:gd name="connsiteX45" fmla="*/ 7095036 w 7169286"/>
              <a:gd name="connsiteY45" fmla="*/ 1359564 h 3838694"/>
              <a:gd name="connsiteX46" fmla="*/ 7064914 w 7169286"/>
              <a:gd name="connsiteY46" fmla="*/ 1325343 h 3838694"/>
              <a:gd name="connsiteX47" fmla="*/ 7030692 w 7169286"/>
              <a:gd name="connsiteY47" fmla="*/ 1295221 h 3838694"/>
              <a:gd name="connsiteX48" fmla="*/ 6992795 w 7169286"/>
              <a:gd name="connsiteY48" fmla="*/ 1269623 h 3838694"/>
              <a:gd name="connsiteX49" fmla="*/ 6951648 w 7169286"/>
              <a:gd name="connsiteY49" fmla="*/ 1248975 h 3838694"/>
              <a:gd name="connsiteX50" fmla="*/ 6907675 w 7169286"/>
              <a:gd name="connsiteY50" fmla="*/ 1233701 h 3838694"/>
              <a:gd name="connsiteX51" fmla="*/ 6861301 w 7169286"/>
              <a:gd name="connsiteY51" fmla="*/ 1224225 h 3838694"/>
              <a:gd name="connsiteX52" fmla="*/ 6812950 w 7169286"/>
              <a:gd name="connsiteY52" fmla="*/ 1220972 h 3838694"/>
              <a:gd name="connsiteX0" fmla="*/ 997315 w 7169286"/>
              <a:gd name="connsiteY0" fmla="*/ 0 h 3838694"/>
              <a:gd name="connsiteX1" fmla="*/ 2348194 w 7169286"/>
              <a:gd name="connsiteY1" fmla="*/ 1237718 h 3838694"/>
              <a:gd name="connsiteX2" fmla="*/ 2993816 w 7169286"/>
              <a:gd name="connsiteY2" fmla="*/ 1237718 h 3838694"/>
              <a:gd name="connsiteX3" fmla="*/ 997315 w 7169286"/>
              <a:gd name="connsiteY3" fmla="*/ 0 h 3838694"/>
              <a:gd name="connsiteX0" fmla="*/ 6812950 w 7169286"/>
              <a:gd name="connsiteY0" fmla="*/ 1302460 h 3920180"/>
              <a:gd name="connsiteX1" fmla="*/ 356337 w 7169286"/>
              <a:gd name="connsiteY1" fmla="*/ 1302460 h 3920180"/>
              <a:gd name="connsiteX2" fmla="*/ 307986 w 7169286"/>
              <a:gd name="connsiteY2" fmla="*/ 1305713 h 3920180"/>
              <a:gd name="connsiteX3" fmla="*/ 261611 w 7169286"/>
              <a:gd name="connsiteY3" fmla="*/ 1315189 h 3920180"/>
              <a:gd name="connsiteX4" fmla="*/ 217637 w 7169286"/>
              <a:gd name="connsiteY4" fmla="*/ 1330463 h 3920180"/>
              <a:gd name="connsiteX5" fmla="*/ 176489 w 7169286"/>
              <a:gd name="connsiteY5" fmla="*/ 1351111 h 3920180"/>
              <a:gd name="connsiteX6" fmla="*/ 138592 w 7169286"/>
              <a:gd name="connsiteY6" fmla="*/ 1376709 h 3920180"/>
              <a:gd name="connsiteX7" fmla="*/ 104371 w 7169286"/>
              <a:gd name="connsiteY7" fmla="*/ 1406831 h 3920180"/>
              <a:gd name="connsiteX8" fmla="*/ 74249 w 7169286"/>
              <a:gd name="connsiteY8" fmla="*/ 1441052 h 3920180"/>
              <a:gd name="connsiteX9" fmla="*/ 48651 w 7169286"/>
              <a:gd name="connsiteY9" fmla="*/ 1478949 h 3920180"/>
              <a:gd name="connsiteX10" fmla="*/ 28003 w 7169286"/>
              <a:gd name="connsiteY10" fmla="*/ 1520097 h 3920180"/>
              <a:gd name="connsiteX11" fmla="*/ 12729 w 7169286"/>
              <a:gd name="connsiteY11" fmla="*/ 1564071 h 3920180"/>
              <a:gd name="connsiteX12" fmla="*/ 3253 w 7169286"/>
              <a:gd name="connsiteY12" fmla="*/ 1610446 h 3920180"/>
              <a:gd name="connsiteX13" fmla="*/ 0 w 7169286"/>
              <a:gd name="connsiteY13" fmla="*/ 1658797 h 3920180"/>
              <a:gd name="connsiteX14" fmla="*/ 0 w 7169286"/>
              <a:gd name="connsiteY14" fmla="*/ 3563844 h 3920180"/>
              <a:gd name="connsiteX15" fmla="*/ 3253 w 7169286"/>
              <a:gd name="connsiteY15" fmla="*/ 3612196 h 3920180"/>
              <a:gd name="connsiteX16" fmla="*/ 12729 w 7169286"/>
              <a:gd name="connsiteY16" fmla="*/ 3658571 h 3920180"/>
              <a:gd name="connsiteX17" fmla="*/ 28003 w 7169286"/>
              <a:gd name="connsiteY17" fmla="*/ 3702544 h 3920180"/>
              <a:gd name="connsiteX18" fmla="*/ 48651 w 7169286"/>
              <a:gd name="connsiteY18" fmla="*/ 3743692 h 3920180"/>
              <a:gd name="connsiteX19" fmla="*/ 74249 w 7169286"/>
              <a:gd name="connsiteY19" fmla="*/ 3781589 h 3920180"/>
              <a:gd name="connsiteX20" fmla="*/ 104371 w 7169286"/>
              <a:gd name="connsiteY20" fmla="*/ 3815810 h 3920180"/>
              <a:gd name="connsiteX21" fmla="*/ 138592 w 7169286"/>
              <a:gd name="connsiteY21" fmla="*/ 3845932 h 3920180"/>
              <a:gd name="connsiteX22" fmla="*/ 176489 w 7169286"/>
              <a:gd name="connsiteY22" fmla="*/ 3871529 h 3920180"/>
              <a:gd name="connsiteX23" fmla="*/ 217637 w 7169286"/>
              <a:gd name="connsiteY23" fmla="*/ 3892177 h 3920180"/>
              <a:gd name="connsiteX24" fmla="*/ 261611 w 7169286"/>
              <a:gd name="connsiteY24" fmla="*/ 3907452 h 3920180"/>
              <a:gd name="connsiteX25" fmla="*/ 307986 w 7169286"/>
              <a:gd name="connsiteY25" fmla="*/ 3916928 h 3920180"/>
              <a:gd name="connsiteX26" fmla="*/ 356337 w 7169286"/>
              <a:gd name="connsiteY26" fmla="*/ 3920181 h 3920180"/>
              <a:gd name="connsiteX27" fmla="*/ 6812950 w 7169286"/>
              <a:gd name="connsiteY27" fmla="*/ 3920181 h 3920180"/>
              <a:gd name="connsiteX28" fmla="*/ 6861301 w 7169286"/>
              <a:gd name="connsiteY28" fmla="*/ 3916928 h 3920180"/>
              <a:gd name="connsiteX29" fmla="*/ 6907675 w 7169286"/>
              <a:gd name="connsiteY29" fmla="*/ 3907452 h 3920180"/>
              <a:gd name="connsiteX30" fmla="*/ 6951648 w 7169286"/>
              <a:gd name="connsiteY30" fmla="*/ 3892177 h 3920180"/>
              <a:gd name="connsiteX31" fmla="*/ 6992795 w 7169286"/>
              <a:gd name="connsiteY31" fmla="*/ 3871529 h 3920180"/>
              <a:gd name="connsiteX32" fmla="*/ 7030692 w 7169286"/>
              <a:gd name="connsiteY32" fmla="*/ 3845932 h 3920180"/>
              <a:gd name="connsiteX33" fmla="*/ 7064914 w 7169286"/>
              <a:gd name="connsiteY33" fmla="*/ 3815810 h 3920180"/>
              <a:gd name="connsiteX34" fmla="*/ 7095036 w 7169286"/>
              <a:gd name="connsiteY34" fmla="*/ 3781589 h 3920180"/>
              <a:gd name="connsiteX35" fmla="*/ 7120633 w 7169286"/>
              <a:gd name="connsiteY35" fmla="*/ 3743692 h 3920180"/>
              <a:gd name="connsiteX36" fmla="*/ 7141281 w 7169286"/>
              <a:gd name="connsiteY36" fmla="*/ 3702544 h 3920180"/>
              <a:gd name="connsiteX37" fmla="*/ 7156556 w 7169286"/>
              <a:gd name="connsiteY37" fmla="*/ 3658571 h 3920180"/>
              <a:gd name="connsiteX38" fmla="*/ 7166032 w 7169286"/>
              <a:gd name="connsiteY38" fmla="*/ 3612196 h 3920180"/>
              <a:gd name="connsiteX39" fmla="*/ 7169285 w 7169286"/>
              <a:gd name="connsiteY39" fmla="*/ 3563844 h 3920180"/>
              <a:gd name="connsiteX40" fmla="*/ 7169285 w 7169286"/>
              <a:gd name="connsiteY40" fmla="*/ 1658797 h 3920180"/>
              <a:gd name="connsiteX41" fmla="*/ 7166032 w 7169286"/>
              <a:gd name="connsiteY41" fmla="*/ 1610446 h 3920180"/>
              <a:gd name="connsiteX42" fmla="*/ 7156556 w 7169286"/>
              <a:gd name="connsiteY42" fmla="*/ 1564071 h 3920180"/>
              <a:gd name="connsiteX43" fmla="*/ 7141281 w 7169286"/>
              <a:gd name="connsiteY43" fmla="*/ 1520097 h 3920180"/>
              <a:gd name="connsiteX44" fmla="*/ 7120633 w 7169286"/>
              <a:gd name="connsiteY44" fmla="*/ 1478949 h 3920180"/>
              <a:gd name="connsiteX45" fmla="*/ 7095036 w 7169286"/>
              <a:gd name="connsiteY45" fmla="*/ 1441052 h 3920180"/>
              <a:gd name="connsiteX46" fmla="*/ 7064914 w 7169286"/>
              <a:gd name="connsiteY46" fmla="*/ 1406831 h 3920180"/>
              <a:gd name="connsiteX47" fmla="*/ 7030692 w 7169286"/>
              <a:gd name="connsiteY47" fmla="*/ 1376709 h 3920180"/>
              <a:gd name="connsiteX48" fmla="*/ 6992795 w 7169286"/>
              <a:gd name="connsiteY48" fmla="*/ 1351111 h 3920180"/>
              <a:gd name="connsiteX49" fmla="*/ 6951648 w 7169286"/>
              <a:gd name="connsiteY49" fmla="*/ 1330463 h 3920180"/>
              <a:gd name="connsiteX50" fmla="*/ 6907675 w 7169286"/>
              <a:gd name="connsiteY50" fmla="*/ 1315189 h 3920180"/>
              <a:gd name="connsiteX51" fmla="*/ 6861301 w 7169286"/>
              <a:gd name="connsiteY51" fmla="*/ 1305713 h 3920180"/>
              <a:gd name="connsiteX52" fmla="*/ 6812950 w 7169286"/>
              <a:gd name="connsiteY52" fmla="*/ 1302460 h 3920180"/>
              <a:gd name="connsiteX0" fmla="*/ 2664091 w 7169286"/>
              <a:gd name="connsiteY0" fmla="*/ 0 h 3920180"/>
              <a:gd name="connsiteX1" fmla="*/ 2348194 w 7169286"/>
              <a:gd name="connsiteY1" fmla="*/ 1319206 h 3920180"/>
              <a:gd name="connsiteX2" fmla="*/ 2993816 w 7169286"/>
              <a:gd name="connsiteY2" fmla="*/ 1319206 h 3920180"/>
              <a:gd name="connsiteX3" fmla="*/ 2664091 w 7169286"/>
              <a:gd name="connsiteY3" fmla="*/ 0 h 3920180"/>
            </a:gdLst>
            <a:ahLst/>
            <a:cxnLst>
              <a:cxn ang="0">
                <a:pos x="connsiteX0" y="connsiteY0"/>
              </a:cxn>
              <a:cxn ang="0">
                <a:pos x="connsiteX1" y="connsiteY1"/>
              </a:cxn>
              <a:cxn ang="0">
                <a:pos x="connsiteX2" y="connsiteY2"/>
              </a:cxn>
              <a:cxn ang="0">
                <a:pos x="connsiteX3" y="connsiteY3"/>
              </a:cxn>
            </a:cxnLst>
            <a:rect l="l" t="t" r="r" b="b"/>
            <a:pathLst>
              <a:path w="7169286" h="3920180" extrusionOk="0">
                <a:moveTo>
                  <a:pt x="6812950" y="1302460"/>
                </a:moveTo>
                <a:lnTo>
                  <a:pt x="356337" y="1302460"/>
                </a:lnTo>
                <a:lnTo>
                  <a:pt x="307986" y="1305713"/>
                </a:lnTo>
                <a:lnTo>
                  <a:pt x="261611" y="1315189"/>
                </a:lnTo>
                <a:lnTo>
                  <a:pt x="217637" y="1330463"/>
                </a:lnTo>
                <a:lnTo>
                  <a:pt x="176489" y="1351111"/>
                </a:lnTo>
                <a:lnTo>
                  <a:pt x="138592" y="1376709"/>
                </a:lnTo>
                <a:lnTo>
                  <a:pt x="104371" y="1406831"/>
                </a:lnTo>
                <a:lnTo>
                  <a:pt x="74249" y="1441052"/>
                </a:lnTo>
                <a:lnTo>
                  <a:pt x="48651" y="1478949"/>
                </a:lnTo>
                <a:lnTo>
                  <a:pt x="28003" y="1520097"/>
                </a:lnTo>
                <a:lnTo>
                  <a:pt x="12729" y="1564071"/>
                </a:lnTo>
                <a:lnTo>
                  <a:pt x="3253" y="1610446"/>
                </a:lnTo>
                <a:lnTo>
                  <a:pt x="0" y="1658797"/>
                </a:lnTo>
                <a:lnTo>
                  <a:pt x="0" y="3563844"/>
                </a:lnTo>
                <a:lnTo>
                  <a:pt x="3253" y="3612196"/>
                </a:lnTo>
                <a:lnTo>
                  <a:pt x="12729" y="3658571"/>
                </a:lnTo>
                <a:lnTo>
                  <a:pt x="28003" y="3702544"/>
                </a:lnTo>
                <a:lnTo>
                  <a:pt x="48651" y="3743692"/>
                </a:lnTo>
                <a:lnTo>
                  <a:pt x="74249" y="3781589"/>
                </a:lnTo>
                <a:lnTo>
                  <a:pt x="104371" y="3815810"/>
                </a:lnTo>
                <a:lnTo>
                  <a:pt x="138592" y="3845932"/>
                </a:lnTo>
                <a:lnTo>
                  <a:pt x="176489" y="3871529"/>
                </a:lnTo>
                <a:lnTo>
                  <a:pt x="217637" y="3892177"/>
                </a:lnTo>
                <a:lnTo>
                  <a:pt x="261611" y="3907452"/>
                </a:lnTo>
                <a:lnTo>
                  <a:pt x="307986" y="3916928"/>
                </a:lnTo>
                <a:lnTo>
                  <a:pt x="356337" y="3920181"/>
                </a:lnTo>
                <a:lnTo>
                  <a:pt x="6812950" y="3920181"/>
                </a:lnTo>
                <a:lnTo>
                  <a:pt x="6861301" y="3916928"/>
                </a:lnTo>
                <a:lnTo>
                  <a:pt x="6907675" y="3907452"/>
                </a:lnTo>
                <a:lnTo>
                  <a:pt x="6951648" y="3892177"/>
                </a:lnTo>
                <a:lnTo>
                  <a:pt x="6992795" y="3871529"/>
                </a:lnTo>
                <a:lnTo>
                  <a:pt x="7030692" y="3845932"/>
                </a:lnTo>
                <a:lnTo>
                  <a:pt x="7064914" y="3815810"/>
                </a:lnTo>
                <a:lnTo>
                  <a:pt x="7095036" y="3781589"/>
                </a:lnTo>
                <a:lnTo>
                  <a:pt x="7120633" y="3743692"/>
                </a:lnTo>
                <a:lnTo>
                  <a:pt x="7141281" y="3702544"/>
                </a:lnTo>
                <a:lnTo>
                  <a:pt x="7156556" y="3658571"/>
                </a:lnTo>
                <a:lnTo>
                  <a:pt x="7166032" y="3612196"/>
                </a:lnTo>
                <a:lnTo>
                  <a:pt x="7169285" y="3563844"/>
                </a:lnTo>
                <a:lnTo>
                  <a:pt x="7169285" y="1658797"/>
                </a:lnTo>
                <a:lnTo>
                  <a:pt x="7166032" y="1610446"/>
                </a:lnTo>
                <a:lnTo>
                  <a:pt x="7156556" y="1564071"/>
                </a:lnTo>
                <a:lnTo>
                  <a:pt x="7141281" y="1520097"/>
                </a:lnTo>
                <a:lnTo>
                  <a:pt x="7120633" y="1478949"/>
                </a:lnTo>
                <a:lnTo>
                  <a:pt x="7095036" y="1441052"/>
                </a:lnTo>
                <a:lnTo>
                  <a:pt x="7064914" y="1406831"/>
                </a:lnTo>
                <a:lnTo>
                  <a:pt x="7030692" y="1376709"/>
                </a:lnTo>
                <a:lnTo>
                  <a:pt x="6992795" y="1351111"/>
                </a:lnTo>
                <a:lnTo>
                  <a:pt x="6951648" y="1330463"/>
                </a:lnTo>
                <a:lnTo>
                  <a:pt x="6907675" y="1315189"/>
                </a:lnTo>
                <a:lnTo>
                  <a:pt x="6861301" y="1305713"/>
                </a:lnTo>
                <a:lnTo>
                  <a:pt x="6812950" y="1302460"/>
                </a:lnTo>
                <a:close/>
              </a:path>
              <a:path w="7169286" h="3920180" extrusionOk="0">
                <a:moveTo>
                  <a:pt x="2664091" y="0"/>
                </a:moveTo>
                <a:lnTo>
                  <a:pt x="2348194" y="1319206"/>
                </a:lnTo>
                <a:lnTo>
                  <a:pt x="2993816" y="1319206"/>
                </a:lnTo>
                <a:lnTo>
                  <a:pt x="2664091" y="0"/>
                </a:lnTo>
                <a:close/>
              </a:path>
            </a:pathLst>
          </a:custGeom>
          <a:solidFill>
            <a:srgbClr val="A0C283"/>
          </a:solidFill>
          <a:ln>
            <a:noFill/>
          </a:ln>
        </p:spPr>
        <p:txBody>
          <a:bodyPr spcFirstLastPara="1" wrap="square" lIns="0" tIns="0" rIns="0" bIns="0" anchor="t" anchorCtr="0">
            <a:noAutofit/>
          </a:bodyPr>
          <a:lstStyle/>
          <a:p>
            <a:endParaRPr sz="964"/>
          </a:p>
        </p:txBody>
      </p:sp>
      <p:sp>
        <p:nvSpPr>
          <p:cNvPr id="19" name="Google Shape;137;p17"/>
          <p:cNvSpPr/>
          <p:nvPr/>
        </p:nvSpPr>
        <p:spPr>
          <a:xfrm>
            <a:off x="3055667" y="3452981"/>
            <a:ext cx="2342916" cy="2153752"/>
          </a:xfrm>
          <a:custGeom>
            <a:avLst/>
            <a:gdLst>
              <a:gd name="connsiteX0" fmla="*/ 0 w 2183801"/>
              <a:gd name="connsiteY0" fmla="*/ 263730 h 1582350"/>
              <a:gd name="connsiteX1" fmla="*/ 263730 w 2183801"/>
              <a:gd name="connsiteY1" fmla="*/ 0 h 1582350"/>
              <a:gd name="connsiteX2" fmla="*/ 363967 w 2183801"/>
              <a:gd name="connsiteY2" fmla="*/ 0 h 1582350"/>
              <a:gd name="connsiteX3" fmla="*/ 27341 w 2183801"/>
              <a:gd name="connsiteY3" fmla="*/ -668416 h 1582350"/>
              <a:gd name="connsiteX4" fmla="*/ 909917 w 2183801"/>
              <a:gd name="connsiteY4" fmla="*/ 0 h 1582350"/>
              <a:gd name="connsiteX5" fmla="*/ 1920071 w 2183801"/>
              <a:gd name="connsiteY5" fmla="*/ 0 h 1582350"/>
              <a:gd name="connsiteX6" fmla="*/ 2183801 w 2183801"/>
              <a:gd name="connsiteY6" fmla="*/ 263730 h 1582350"/>
              <a:gd name="connsiteX7" fmla="*/ 2183801 w 2183801"/>
              <a:gd name="connsiteY7" fmla="*/ 263725 h 1582350"/>
              <a:gd name="connsiteX8" fmla="*/ 2183801 w 2183801"/>
              <a:gd name="connsiteY8" fmla="*/ 263725 h 1582350"/>
              <a:gd name="connsiteX9" fmla="*/ 2183801 w 2183801"/>
              <a:gd name="connsiteY9" fmla="*/ 659313 h 1582350"/>
              <a:gd name="connsiteX10" fmla="*/ 2183801 w 2183801"/>
              <a:gd name="connsiteY10" fmla="*/ 1318620 h 1582350"/>
              <a:gd name="connsiteX11" fmla="*/ 1920071 w 2183801"/>
              <a:gd name="connsiteY11" fmla="*/ 1582350 h 1582350"/>
              <a:gd name="connsiteX12" fmla="*/ 909917 w 2183801"/>
              <a:gd name="connsiteY12" fmla="*/ 1582350 h 1582350"/>
              <a:gd name="connsiteX13" fmla="*/ 363967 w 2183801"/>
              <a:gd name="connsiteY13" fmla="*/ 1582350 h 1582350"/>
              <a:gd name="connsiteX14" fmla="*/ 363967 w 2183801"/>
              <a:gd name="connsiteY14" fmla="*/ 1582350 h 1582350"/>
              <a:gd name="connsiteX15" fmla="*/ 263730 w 2183801"/>
              <a:gd name="connsiteY15" fmla="*/ 1582350 h 1582350"/>
              <a:gd name="connsiteX16" fmla="*/ 0 w 2183801"/>
              <a:gd name="connsiteY16" fmla="*/ 1318620 h 1582350"/>
              <a:gd name="connsiteX17" fmla="*/ 0 w 2183801"/>
              <a:gd name="connsiteY17" fmla="*/ 659313 h 1582350"/>
              <a:gd name="connsiteX18" fmla="*/ 0 w 2183801"/>
              <a:gd name="connsiteY18" fmla="*/ 263725 h 1582350"/>
              <a:gd name="connsiteX19" fmla="*/ 0 w 2183801"/>
              <a:gd name="connsiteY19" fmla="*/ 263725 h 1582350"/>
              <a:gd name="connsiteX20" fmla="*/ 0 w 2183801"/>
              <a:gd name="connsiteY20" fmla="*/ 263730 h 1582350"/>
              <a:gd name="connsiteX0" fmla="*/ 0 w 2183801"/>
              <a:gd name="connsiteY0" fmla="*/ 932146 h 2250766"/>
              <a:gd name="connsiteX1" fmla="*/ 263730 w 2183801"/>
              <a:gd name="connsiteY1" fmla="*/ 668416 h 2250766"/>
              <a:gd name="connsiteX2" fmla="*/ 536687 w 2183801"/>
              <a:gd name="connsiteY2" fmla="*/ 668416 h 2250766"/>
              <a:gd name="connsiteX3" fmla="*/ 27341 w 2183801"/>
              <a:gd name="connsiteY3" fmla="*/ 0 h 2250766"/>
              <a:gd name="connsiteX4" fmla="*/ 909917 w 2183801"/>
              <a:gd name="connsiteY4" fmla="*/ 668416 h 2250766"/>
              <a:gd name="connsiteX5" fmla="*/ 1920071 w 2183801"/>
              <a:gd name="connsiteY5" fmla="*/ 668416 h 2250766"/>
              <a:gd name="connsiteX6" fmla="*/ 2183801 w 2183801"/>
              <a:gd name="connsiteY6" fmla="*/ 932146 h 2250766"/>
              <a:gd name="connsiteX7" fmla="*/ 2183801 w 2183801"/>
              <a:gd name="connsiteY7" fmla="*/ 932141 h 2250766"/>
              <a:gd name="connsiteX8" fmla="*/ 2183801 w 2183801"/>
              <a:gd name="connsiteY8" fmla="*/ 932141 h 2250766"/>
              <a:gd name="connsiteX9" fmla="*/ 2183801 w 2183801"/>
              <a:gd name="connsiteY9" fmla="*/ 1327729 h 2250766"/>
              <a:gd name="connsiteX10" fmla="*/ 2183801 w 2183801"/>
              <a:gd name="connsiteY10" fmla="*/ 1987036 h 2250766"/>
              <a:gd name="connsiteX11" fmla="*/ 1920071 w 2183801"/>
              <a:gd name="connsiteY11" fmla="*/ 2250766 h 2250766"/>
              <a:gd name="connsiteX12" fmla="*/ 909917 w 2183801"/>
              <a:gd name="connsiteY12" fmla="*/ 2250766 h 2250766"/>
              <a:gd name="connsiteX13" fmla="*/ 363967 w 2183801"/>
              <a:gd name="connsiteY13" fmla="*/ 2250766 h 2250766"/>
              <a:gd name="connsiteX14" fmla="*/ 363967 w 2183801"/>
              <a:gd name="connsiteY14" fmla="*/ 2250766 h 2250766"/>
              <a:gd name="connsiteX15" fmla="*/ 263730 w 2183801"/>
              <a:gd name="connsiteY15" fmla="*/ 2250766 h 2250766"/>
              <a:gd name="connsiteX16" fmla="*/ 0 w 2183801"/>
              <a:gd name="connsiteY16" fmla="*/ 1987036 h 2250766"/>
              <a:gd name="connsiteX17" fmla="*/ 0 w 2183801"/>
              <a:gd name="connsiteY17" fmla="*/ 1327729 h 2250766"/>
              <a:gd name="connsiteX18" fmla="*/ 0 w 2183801"/>
              <a:gd name="connsiteY18" fmla="*/ 932141 h 2250766"/>
              <a:gd name="connsiteX19" fmla="*/ 0 w 2183801"/>
              <a:gd name="connsiteY19" fmla="*/ 932141 h 2250766"/>
              <a:gd name="connsiteX20" fmla="*/ 0 w 2183801"/>
              <a:gd name="connsiteY20" fmla="*/ 932146 h 2250766"/>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909917 w 2423251"/>
              <a:gd name="connsiteY4" fmla="*/ 690730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1209057 w 2423251"/>
              <a:gd name="connsiteY2" fmla="*/ 668416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183801"/>
              <a:gd name="connsiteY0" fmla="*/ 1046506 h 2365126"/>
              <a:gd name="connsiteX1" fmla="*/ 263730 w 2183801"/>
              <a:gd name="connsiteY1" fmla="*/ 782776 h 2365126"/>
              <a:gd name="connsiteX2" fmla="*/ 1209057 w 2183801"/>
              <a:gd name="connsiteY2" fmla="*/ 760462 h 2365126"/>
              <a:gd name="connsiteX3" fmla="*/ 1961588 w 2183801"/>
              <a:gd name="connsiteY3" fmla="*/ 0 h 2365126"/>
              <a:gd name="connsiteX4" fmla="*/ 1478117 w 2183801"/>
              <a:gd name="connsiteY4" fmla="*/ 793934 h 2365126"/>
              <a:gd name="connsiteX5" fmla="*/ 1920071 w 2183801"/>
              <a:gd name="connsiteY5" fmla="*/ 782776 h 2365126"/>
              <a:gd name="connsiteX6" fmla="*/ 2183801 w 2183801"/>
              <a:gd name="connsiteY6" fmla="*/ 1046506 h 2365126"/>
              <a:gd name="connsiteX7" fmla="*/ 2183801 w 2183801"/>
              <a:gd name="connsiteY7" fmla="*/ 1046501 h 2365126"/>
              <a:gd name="connsiteX8" fmla="*/ 2183801 w 2183801"/>
              <a:gd name="connsiteY8" fmla="*/ 1046501 h 2365126"/>
              <a:gd name="connsiteX9" fmla="*/ 2183801 w 2183801"/>
              <a:gd name="connsiteY9" fmla="*/ 1442089 h 2365126"/>
              <a:gd name="connsiteX10" fmla="*/ 2183801 w 2183801"/>
              <a:gd name="connsiteY10" fmla="*/ 2101396 h 2365126"/>
              <a:gd name="connsiteX11" fmla="*/ 1920071 w 2183801"/>
              <a:gd name="connsiteY11" fmla="*/ 2365126 h 2365126"/>
              <a:gd name="connsiteX12" fmla="*/ 909917 w 2183801"/>
              <a:gd name="connsiteY12" fmla="*/ 2365126 h 2365126"/>
              <a:gd name="connsiteX13" fmla="*/ 363967 w 2183801"/>
              <a:gd name="connsiteY13" fmla="*/ 2365126 h 2365126"/>
              <a:gd name="connsiteX14" fmla="*/ 363967 w 2183801"/>
              <a:gd name="connsiteY14" fmla="*/ 2365126 h 2365126"/>
              <a:gd name="connsiteX15" fmla="*/ 263730 w 2183801"/>
              <a:gd name="connsiteY15" fmla="*/ 2365126 h 2365126"/>
              <a:gd name="connsiteX16" fmla="*/ 0 w 2183801"/>
              <a:gd name="connsiteY16" fmla="*/ 2101396 h 2365126"/>
              <a:gd name="connsiteX17" fmla="*/ 0 w 2183801"/>
              <a:gd name="connsiteY17" fmla="*/ 1442089 h 2365126"/>
              <a:gd name="connsiteX18" fmla="*/ 0 w 2183801"/>
              <a:gd name="connsiteY18" fmla="*/ 1046501 h 2365126"/>
              <a:gd name="connsiteX19" fmla="*/ 0 w 2183801"/>
              <a:gd name="connsiteY19" fmla="*/ 1046501 h 2365126"/>
              <a:gd name="connsiteX20" fmla="*/ 0 w 2183801"/>
              <a:gd name="connsiteY20" fmla="*/ 1046506 h 2365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83801" h="2365126">
                <a:moveTo>
                  <a:pt x="0" y="1046506"/>
                </a:moveTo>
                <a:cubicBezTo>
                  <a:pt x="0" y="900852"/>
                  <a:pt x="118076" y="782776"/>
                  <a:pt x="263730" y="782776"/>
                </a:cubicBezTo>
                <a:lnTo>
                  <a:pt x="1209057" y="760462"/>
                </a:lnTo>
                <a:lnTo>
                  <a:pt x="1961588" y="0"/>
                </a:lnTo>
                <a:lnTo>
                  <a:pt x="1478117" y="793934"/>
                </a:lnTo>
                <a:lnTo>
                  <a:pt x="1920071" y="782776"/>
                </a:lnTo>
                <a:cubicBezTo>
                  <a:pt x="2065725" y="782776"/>
                  <a:pt x="2183801" y="900852"/>
                  <a:pt x="2183801" y="1046506"/>
                </a:cubicBezTo>
                <a:lnTo>
                  <a:pt x="2183801" y="1046501"/>
                </a:lnTo>
                <a:lnTo>
                  <a:pt x="2183801" y="1046501"/>
                </a:lnTo>
                <a:lnTo>
                  <a:pt x="2183801" y="1442089"/>
                </a:lnTo>
                <a:lnTo>
                  <a:pt x="2183801" y="2101396"/>
                </a:lnTo>
                <a:cubicBezTo>
                  <a:pt x="2183801" y="2247050"/>
                  <a:pt x="2065725" y="2365126"/>
                  <a:pt x="1920071" y="2365126"/>
                </a:cubicBezTo>
                <a:lnTo>
                  <a:pt x="909917" y="2365126"/>
                </a:lnTo>
                <a:lnTo>
                  <a:pt x="363967" y="2365126"/>
                </a:lnTo>
                <a:lnTo>
                  <a:pt x="363967" y="2365126"/>
                </a:lnTo>
                <a:lnTo>
                  <a:pt x="263730" y="2365126"/>
                </a:lnTo>
                <a:cubicBezTo>
                  <a:pt x="118076" y="2365126"/>
                  <a:pt x="0" y="2247050"/>
                  <a:pt x="0" y="2101396"/>
                </a:cubicBezTo>
                <a:lnTo>
                  <a:pt x="0" y="1442089"/>
                </a:lnTo>
                <a:lnTo>
                  <a:pt x="0" y="1046501"/>
                </a:lnTo>
                <a:lnTo>
                  <a:pt x="0" y="1046501"/>
                </a:lnTo>
                <a:lnTo>
                  <a:pt x="0" y="1046506"/>
                </a:lnTo>
                <a:close/>
              </a:path>
            </a:pathLst>
          </a:custGeom>
          <a:solidFill>
            <a:srgbClr val="78AAD6"/>
          </a:solidFill>
          <a:ln>
            <a:noFill/>
          </a:ln>
        </p:spPr>
        <p:txBody>
          <a:bodyPr spcFirstLastPara="1" wrap="square" lIns="0" tIns="0" rIns="0" bIns="0" anchor="t" anchorCtr="0">
            <a:noAutofit/>
          </a:bodyPr>
          <a:lstStyle/>
          <a:p>
            <a:endParaRPr sz="964"/>
          </a:p>
        </p:txBody>
      </p:sp>
      <p:sp>
        <p:nvSpPr>
          <p:cNvPr id="20" name="Google Shape;138;p17"/>
          <p:cNvSpPr txBox="1"/>
          <p:nvPr/>
        </p:nvSpPr>
        <p:spPr>
          <a:xfrm>
            <a:off x="3065827" y="4372700"/>
            <a:ext cx="2327721" cy="1143810"/>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800" b="1" dirty="0">
                <a:solidFill>
                  <a:srgbClr val="FFFFFF"/>
                </a:solidFill>
                <a:latin typeface="Trebuchet MS"/>
                <a:ea typeface="Trebuchet MS"/>
                <a:cs typeface="Trebuchet MS"/>
                <a:sym typeface="Trebuchet MS"/>
              </a:rPr>
              <a:t>name for new column</a:t>
            </a:r>
            <a:endParaRPr sz="2800" dirty="0">
              <a:latin typeface="Trebuchet MS"/>
              <a:ea typeface="Trebuchet MS"/>
              <a:cs typeface="Trebuchet MS"/>
              <a:sym typeface="Trebuchet MS"/>
            </a:endParaRPr>
          </a:p>
        </p:txBody>
      </p:sp>
      <p:sp>
        <p:nvSpPr>
          <p:cNvPr id="21" name="Google Shape;172;p20"/>
          <p:cNvSpPr/>
          <p:nvPr/>
        </p:nvSpPr>
        <p:spPr>
          <a:xfrm>
            <a:off x="7839178" y="3423718"/>
            <a:ext cx="3840689" cy="2153752"/>
          </a:xfrm>
          <a:custGeom>
            <a:avLst/>
            <a:gdLst>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603384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66067 h 3683787"/>
              <a:gd name="connsiteX1" fmla="*/ 356337 w 7169284"/>
              <a:gd name="connsiteY1" fmla="*/ 1066067 h 3683787"/>
              <a:gd name="connsiteX2" fmla="*/ 307986 w 7169284"/>
              <a:gd name="connsiteY2" fmla="*/ 1069320 h 3683787"/>
              <a:gd name="connsiteX3" fmla="*/ 261611 w 7169284"/>
              <a:gd name="connsiteY3" fmla="*/ 1078796 h 3683787"/>
              <a:gd name="connsiteX4" fmla="*/ 217637 w 7169284"/>
              <a:gd name="connsiteY4" fmla="*/ 1094070 h 3683787"/>
              <a:gd name="connsiteX5" fmla="*/ 176489 w 7169284"/>
              <a:gd name="connsiteY5" fmla="*/ 1114718 h 3683787"/>
              <a:gd name="connsiteX6" fmla="*/ 138592 w 7169284"/>
              <a:gd name="connsiteY6" fmla="*/ 1140316 h 3683787"/>
              <a:gd name="connsiteX7" fmla="*/ 104371 w 7169284"/>
              <a:gd name="connsiteY7" fmla="*/ 1170438 h 3683787"/>
              <a:gd name="connsiteX8" fmla="*/ 74249 w 7169284"/>
              <a:gd name="connsiteY8" fmla="*/ 1204659 h 3683787"/>
              <a:gd name="connsiteX9" fmla="*/ 48651 w 7169284"/>
              <a:gd name="connsiteY9" fmla="*/ 1242556 h 3683787"/>
              <a:gd name="connsiteX10" fmla="*/ 28003 w 7169284"/>
              <a:gd name="connsiteY10" fmla="*/ 1283704 h 3683787"/>
              <a:gd name="connsiteX11" fmla="*/ 12729 w 7169284"/>
              <a:gd name="connsiteY11" fmla="*/ 1327678 h 3683787"/>
              <a:gd name="connsiteX12" fmla="*/ 3253 w 7169284"/>
              <a:gd name="connsiteY12" fmla="*/ 1374053 h 3683787"/>
              <a:gd name="connsiteX13" fmla="*/ 0 w 7169284"/>
              <a:gd name="connsiteY13" fmla="*/ 1422404 h 3683787"/>
              <a:gd name="connsiteX14" fmla="*/ 0 w 7169284"/>
              <a:gd name="connsiteY14" fmla="*/ 3327451 h 3683787"/>
              <a:gd name="connsiteX15" fmla="*/ 3253 w 7169284"/>
              <a:gd name="connsiteY15" fmla="*/ 3375803 h 3683787"/>
              <a:gd name="connsiteX16" fmla="*/ 12729 w 7169284"/>
              <a:gd name="connsiteY16" fmla="*/ 3422178 h 3683787"/>
              <a:gd name="connsiteX17" fmla="*/ 28003 w 7169284"/>
              <a:gd name="connsiteY17" fmla="*/ 3466151 h 3683787"/>
              <a:gd name="connsiteX18" fmla="*/ 48651 w 7169284"/>
              <a:gd name="connsiteY18" fmla="*/ 3507299 h 3683787"/>
              <a:gd name="connsiteX19" fmla="*/ 74249 w 7169284"/>
              <a:gd name="connsiteY19" fmla="*/ 3545196 h 3683787"/>
              <a:gd name="connsiteX20" fmla="*/ 104371 w 7169284"/>
              <a:gd name="connsiteY20" fmla="*/ 3579417 h 3683787"/>
              <a:gd name="connsiteX21" fmla="*/ 138592 w 7169284"/>
              <a:gd name="connsiteY21" fmla="*/ 3609539 h 3683787"/>
              <a:gd name="connsiteX22" fmla="*/ 176489 w 7169284"/>
              <a:gd name="connsiteY22" fmla="*/ 3635136 h 3683787"/>
              <a:gd name="connsiteX23" fmla="*/ 217637 w 7169284"/>
              <a:gd name="connsiteY23" fmla="*/ 3655784 h 3683787"/>
              <a:gd name="connsiteX24" fmla="*/ 261611 w 7169284"/>
              <a:gd name="connsiteY24" fmla="*/ 3671059 h 3683787"/>
              <a:gd name="connsiteX25" fmla="*/ 307986 w 7169284"/>
              <a:gd name="connsiteY25" fmla="*/ 3680535 h 3683787"/>
              <a:gd name="connsiteX26" fmla="*/ 356337 w 7169284"/>
              <a:gd name="connsiteY26" fmla="*/ 3683788 h 3683787"/>
              <a:gd name="connsiteX27" fmla="*/ 6812950 w 7169284"/>
              <a:gd name="connsiteY27" fmla="*/ 3683788 h 3683787"/>
              <a:gd name="connsiteX28" fmla="*/ 6861301 w 7169284"/>
              <a:gd name="connsiteY28" fmla="*/ 3680535 h 3683787"/>
              <a:gd name="connsiteX29" fmla="*/ 6907675 w 7169284"/>
              <a:gd name="connsiteY29" fmla="*/ 3671059 h 3683787"/>
              <a:gd name="connsiteX30" fmla="*/ 6951648 w 7169284"/>
              <a:gd name="connsiteY30" fmla="*/ 3655784 h 3683787"/>
              <a:gd name="connsiteX31" fmla="*/ 6992795 w 7169284"/>
              <a:gd name="connsiteY31" fmla="*/ 3635136 h 3683787"/>
              <a:gd name="connsiteX32" fmla="*/ 7030692 w 7169284"/>
              <a:gd name="connsiteY32" fmla="*/ 3609539 h 3683787"/>
              <a:gd name="connsiteX33" fmla="*/ 7064914 w 7169284"/>
              <a:gd name="connsiteY33" fmla="*/ 3579417 h 3683787"/>
              <a:gd name="connsiteX34" fmla="*/ 7095036 w 7169284"/>
              <a:gd name="connsiteY34" fmla="*/ 3545196 h 3683787"/>
              <a:gd name="connsiteX35" fmla="*/ 7120633 w 7169284"/>
              <a:gd name="connsiteY35" fmla="*/ 3507299 h 3683787"/>
              <a:gd name="connsiteX36" fmla="*/ 7141281 w 7169284"/>
              <a:gd name="connsiteY36" fmla="*/ 3466151 h 3683787"/>
              <a:gd name="connsiteX37" fmla="*/ 7156556 w 7169284"/>
              <a:gd name="connsiteY37" fmla="*/ 3422178 h 3683787"/>
              <a:gd name="connsiteX38" fmla="*/ 7166032 w 7169284"/>
              <a:gd name="connsiteY38" fmla="*/ 3375803 h 3683787"/>
              <a:gd name="connsiteX39" fmla="*/ 7169285 w 7169284"/>
              <a:gd name="connsiteY39" fmla="*/ 3327451 h 3683787"/>
              <a:gd name="connsiteX40" fmla="*/ 7169285 w 7169284"/>
              <a:gd name="connsiteY40" fmla="*/ 1422404 h 3683787"/>
              <a:gd name="connsiteX41" fmla="*/ 7166032 w 7169284"/>
              <a:gd name="connsiteY41" fmla="*/ 1374053 h 3683787"/>
              <a:gd name="connsiteX42" fmla="*/ 7156556 w 7169284"/>
              <a:gd name="connsiteY42" fmla="*/ 1327678 h 3683787"/>
              <a:gd name="connsiteX43" fmla="*/ 7141281 w 7169284"/>
              <a:gd name="connsiteY43" fmla="*/ 1283704 h 3683787"/>
              <a:gd name="connsiteX44" fmla="*/ 7120633 w 7169284"/>
              <a:gd name="connsiteY44" fmla="*/ 1242556 h 3683787"/>
              <a:gd name="connsiteX45" fmla="*/ 7095036 w 7169284"/>
              <a:gd name="connsiteY45" fmla="*/ 1204659 h 3683787"/>
              <a:gd name="connsiteX46" fmla="*/ 7064914 w 7169284"/>
              <a:gd name="connsiteY46" fmla="*/ 1170438 h 3683787"/>
              <a:gd name="connsiteX47" fmla="*/ 7030692 w 7169284"/>
              <a:gd name="connsiteY47" fmla="*/ 1140316 h 3683787"/>
              <a:gd name="connsiteX48" fmla="*/ 6992795 w 7169284"/>
              <a:gd name="connsiteY48" fmla="*/ 1114718 h 3683787"/>
              <a:gd name="connsiteX49" fmla="*/ 6951648 w 7169284"/>
              <a:gd name="connsiteY49" fmla="*/ 1094070 h 3683787"/>
              <a:gd name="connsiteX50" fmla="*/ 6907675 w 7169284"/>
              <a:gd name="connsiteY50" fmla="*/ 1078796 h 3683787"/>
              <a:gd name="connsiteX51" fmla="*/ 6861301 w 7169284"/>
              <a:gd name="connsiteY51" fmla="*/ 1069320 h 3683787"/>
              <a:gd name="connsiteX52" fmla="*/ 6812950 w 7169284"/>
              <a:gd name="connsiteY52" fmla="*/ 1066067 h 3683787"/>
              <a:gd name="connsiteX0" fmla="*/ 708093 w 7169284"/>
              <a:gd name="connsiteY0" fmla="*/ 0 h 3683787"/>
              <a:gd name="connsiteX1" fmla="*/ 603384 w 7169284"/>
              <a:gd name="connsiteY1" fmla="*/ 1066067 h 3683787"/>
              <a:gd name="connsiteX2" fmla="*/ 2993816 w 7169284"/>
              <a:gd name="connsiteY2" fmla="*/ 1082813 h 3683787"/>
              <a:gd name="connsiteX3" fmla="*/ 708093 w 7169284"/>
              <a:gd name="connsiteY3" fmla="*/ 0 h 3683787"/>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1836130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99560 h 3717280"/>
              <a:gd name="connsiteX1" fmla="*/ 356337 w 7169284"/>
              <a:gd name="connsiteY1" fmla="*/ 1099560 h 3717280"/>
              <a:gd name="connsiteX2" fmla="*/ 307986 w 7169284"/>
              <a:gd name="connsiteY2" fmla="*/ 1102813 h 3717280"/>
              <a:gd name="connsiteX3" fmla="*/ 261611 w 7169284"/>
              <a:gd name="connsiteY3" fmla="*/ 1112289 h 3717280"/>
              <a:gd name="connsiteX4" fmla="*/ 217637 w 7169284"/>
              <a:gd name="connsiteY4" fmla="*/ 1127563 h 3717280"/>
              <a:gd name="connsiteX5" fmla="*/ 176489 w 7169284"/>
              <a:gd name="connsiteY5" fmla="*/ 1148211 h 3717280"/>
              <a:gd name="connsiteX6" fmla="*/ 138592 w 7169284"/>
              <a:gd name="connsiteY6" fmla="*/ 1173809 h 3717280"/>
              <a:gd name="connsiteX7" fmla="*/ 104371 w 7169284"/>
              <a:gd name="connsiteY7" fmla="*/ 1203931 h 3717280"/>
              <a:gd name="connsiteX8" fmla="*/ 74249 w 7169284"/>
              <a:gd name="connsiteY8" fmla="*/ 1238152 h 3717280"/>
              <a:gd name="connsiteX9" fmla="*/ 48651 w 7169284"/>
              <a:gd name="connsiteY9" fmla="*/ 1276049 h 3717280"/>
              <a:gd name="connsiteX10" fmla="*/ 28003 w 7169284"/>
              <a:gd name="connsiteY10" fmla="*/ 1317197 h 3717280"/>
              <a:gd name="connsiteX11" fmla="*/ 12729 w 7169284"/>
              <a:gd name="connsiteY11" fmla="*/ 1361171 h 3717280"/>
              <a:gd name="connsiteX12" fmla="*/ 3253 w 7169284"/>
              <a:gd name="connsiteY12" fmla="*/ 1407546 h 3717280"/>
              <a:gd name="connsiteX13" fmla="*/ 0 w 7169284"/>
              <a:gd name="connsiteY13" fmla="*/ 1455897 h 3717280"/>
              <a:gd name="connsiteX14" fmla="*/ 0 w 7169284"/>
              <a:gd name="connsiteY14" fmla="*/ 3360944 h 3717280"/>
              <a:gd name="connsiteX15" fmla="*/ 3253 w 7169284"/>
              <a:gd name="connsiteY15" fmla="*/ 3409296 h 3717280"/>
              <a:gd name="connsiteX16" fmla="*/ 12729 w 7169284"/>
              <a:gd name="connsiteY16" fmla="*/ 3455671 h 3717280"/>
              <a:gd name="connsiteX17" fmla="*/ 28003 w 7169284"/>
              <a:gd name="connsiteY17" fmla="*/ 3499644 h 3717280"/>
              <a:gd name="connsiteX18" fmla="*/ 48651 w 7169284"/>
              <a:gd name="connsiteY18" fmla="*/ 3540792 h 3717280"/>
              <a:gd name="connsiteX19" fmla="*/ 74249 w 7169284"/>
              <a:gd name="connsiteY19" fmla="*/ 3578689 h 3717280"/>
              <a:gd name="connsiteX20" fmla="*/ 104371 w 7169284"/>
              <a:gd name="connsiteY20" fmla="*/ 3612910 h 3717280"/>
              <a:gd name="connsiteX21" fmla="*/ 138592 w 7169284"/>
              <a:gd name="connsiteY21" fmla="*/ 3643032 h 3717280"/>
              <a:gd name="connsiteX22" fmla="*/ 176489 w 7169284"/>
              <a:gd name="connsiteY22" fmla="*/ 3668629 h 3717280"/>
              <a:gd name="connsiteX23" fmla="*/ 217637 w 7169284"/>
              <a:gd name="connsiteY23" fmla="*/ 3689277 h 3717280"/>
              <a:gd name="connsiteX24" fmla="*/ 261611 w 7169284"/>
              <a:gd name="connsiteY24" fmla="*/ 3704552 h 3717280"/>
              <a:gd name="connsiteX25" fmla="*/ 307986 w 7169284"/>
              <a:gd name="connsiteY25" fmla="*/ 3714028 h 3717280"/>
              <a:gd name="connsiteX26" fmla="*/ 356337 w 7169284"/>
              <a:gd name="connsiteY26" fmla="*/ 3717281 h 3717280"/>
              <a:gd name="connsiteX27" fmla="*/ 6812950 w 7169284"/>
              <a:gd name="connsiteY27" fmla="*/ 3717281 h 3717280"/>
              <a:gd name="connsiteX28" fmla="*/ 6861301 w 7169284"/>
              <a:gd name="connsiteY28" fmla="*/ 3714028 h 3717280"/>
              <a:gd name="connsiteX29" fmla="*/ 6907675 w 7169284"/>
              <a:gd name="connsiteY29" fmla="*/ 3704552 h 3717280"/>
              <a:gd name="connsiteX30" fmla="*/ 6951648 w 7169284"/>
              <a:gd name="connsiteY30" fmla="*/ 3689277 h 3717280"/>
              <a:gd name="connsiteX31" fmla="*/ 6992795 w 7169284"/>
              <a:gd name="connsiteY31" fmla="*/ 3668629 h 3717280"/>
              <a:gd name="connsiteX32" fmla="*/ 7030692 w 7169284"/>
              <a:gd name="connsiteY32" fmla="*/ 3643032 h 3717280"/>
              <a:gd name="connsiteX33" fmla="*/ 7064914 w 7169284"/>
              <a:gd name="connsiteY33" fmla="*/ 3612910 h 3717280"/>
              <a:gd name="connsiteX34" fmla="*/ 7095036 w 7169284"/>
              <a:gd name="connsiteY34" fmla="*/ 3578689 h 3717280"/>
              <a:gd name="connsiteX35" fmla="*/ 7120633 w 7169284"/>
              <a:gd name="connsiteY35" fmla="*/ 3540792 h 3717280"/>
              <a:gd name="connsiteX36" fmla="*/ 7141281 w 7169284"/>
              <a:gd name="connsiteY36" fmla="*/ 3499644 h 3717280"/>
              <a:gd name="connsiteX37" fmla="*/ 7156556 w 7169284"/>
              <a:gd name="connsiteY37" fmla="*/ 3455671 h 3717280"/>
              <a:gd name="connsiteX38" fmla="*/ 7166032 w 7169284"/>
              <a:gd name="connsiteY38" fmla="*/ 3409296 h 3717280"/>
              <a:gd name="connsiteX39" fmla="*/ 7169285 w 7169284"/>
              <a:gd name="connsiteY39" fmla="*/ 3360944 h 3717280"/>
              <a:gd name="connsiteX40" fmla="*/ 7169285 w 7169284"/>
              <a:gd name="connsiteY40" fmla="*/ 1455897 h 3717280"/>
              <a:gd name="connsiteX41" fmla="*/ 7166032 w 7169284"/>
              <a:gd name="connsiteY41" fmla="*/ 1407546 h 3717280"/>
              <a:gd name="connsiteX42" fmla="*/ 7156556 w 7169284"/>
              <a:gd name="connsiteY42" fmla="*/ 1361171 h 3717280"/>
              <a:gd name="connsiteX43" fmla="*/ 7141281 w 7169284"/>
              <a:gd name="connsiteY43" fmla="*/ 1317197 h 3717280"/>
              <a:gd name="connsiteX44" fmla="*/ 7120633 w 7169284"/>
              <a:gd name="connsiteY44" fmla="*/ 1276049 h 3717280"/>
              <a:gd name="connsiteX45" fmla="*/ 7095036 w 7169284"/>
              <a:gd name="connsiteY45" fmla="*/ 1238152 h 3717280"/>
              <a:gd name="connsiteX46" fmla="*/ 7064914 w 7169284"/>
              <a:gd name="connsiteY46" fmla="*/ 1203931 h 3717280"/>
              <a:gd name="connsiteX47" fmla="*/ 7030692 w 7169284"/>
              <a:gd name="connsiteY47" fmla="*/ 1173809 h 3717280"/>
              <a:gd name="connsiteX48" fmla="*/ 6992795 w 7169284"/>
              <a:gd name="connsiteY48" fmla="*/ 1148211 h 3717280"/>
              <a:gd name="connsiteX49" fmla="*/ 6951648 w 7169284"/>
              <a:gd name="connsiteY49" fmla="*/ 1127563 h 3717280"/>
              <a:gd name="connsiteX50" fmla="*/ 6907675 w 7169284"/>
              <a:gd name="connsiteY50" fmla="*/ 1112289 h 3717280"/>
              <a:gd name="connsiteX51" fmla="*/ 6861301 w 7169284"/>
              <a:gd name="connsiteY51" fmla="*/ 1102813 h 3717280"/>
              <a:gd name="connsiteX52" fmla="*/ 6812950 w 7169284"/>
              <a:gd name="connsiteY52" fmla="*/ 1099560 h 3717280"/>
              <a:gd name="connsiteX0" fmla="*/ 2377043 w 7169284"/>
              <a:gd name="connsiteY0" fmla="*/ 0 h 3717280"/>
              <a:gd name="connsiteX1" fmla="*/ 1836130 w 7169284"/>
              <a:gd name="connsiteY1" fmla="*/ 1099560 h 3717280"/>
              <a:gd name="connsiteX2" fmla="*/ 2993816 w 7169284"/>
              <a:gd name="connsiteY2" fmla="*/ 1116306 h 3717280"/>
              <a:gd name="connsiteX3" fmla="*/ 2377043 w 7169284"/>
              <a:gd name="connsiteY3" fmla="*/ 0 h 3717280"/>
              <a:gd name="connsiteX0" fmla="*/ 6812950 w 7169286"/>
              <a:gd name="connsiteY0" fmla="*/ 1099560 h 3717282"/>
              <a:gd name="connsiteX1" fmla="*/ 356337 w 7169286"/>
              <a:gd name="connsiteY1" fmla="*/ 1099560 h 3717282"/>
              <a:gd name="connsiteX2" fmla="*/ 307986 w 7169286"/>
              <a:gd name="connsiteY2" fmla="*/ 1102813 h 3717282"/>
              <a:gd name="connsiteX3" fmla="*/ 261611 w 7169286"/>
              <a:gd name="connsiteY3" fmla="*/ 1112289 h 3717282"/>
              <a:gd name="connsiteX4" fmla="*/ 217637 w 7169286"/>
              <a:gd name="connsiteY4" fmla="*/ 1127563 h 3717282"/>
              <a:gd name="connsiteX5" fmla="*/ 176489 w 7169286"/>
              <a:gd name="connsiteY5" fmla="*/ 1148211 h 3717282"/>
              <a:gd name="connsiteX6" fmla="*/ 138592 w 7169286"/>
              <a:gd name="connsiteY6" fmla="*/ 1173809 h 3717282"/>
              <a:gd name="connsiteX7" fmla="*/ 104371 w 7169286"/>
              <a:gd name="connsiteY7" fmla="*/ 1203931 h 3717282"/>
              <a:gd name="connsiteX8" fmla="*/ 74249 w 7169286"/>
              <a:gd name="connsiteY8" fmla="*/ 1238152 h 3717282"/>
              <a:gd name="connsiteX9" fmla="*/ 48651 w 7169286"/>
              <a:gd name="connsiteY9" fmla="*/ 1276049 h 3717282"/>
              <a:gd name="connsiteX10" fmla="*/ 28003 w 7169286"/>
              <a:gd name="connsiteY10" fmla="*/ 1317197 h 3717282"/>
              <a:gd name="connsiteX11" fmla="*/ 12729 w 7169286"/>
              <a:gd name="connsiteY11" fmla="*/ 1361171 h 3717282"/>
              <a:gd name="connsiteX12" fmla="*/ 3253 w 7169286"/>
              <a:gd name="connsiteY12" fmla="*/ 1407546 h 3717282"/>
              <a:gd name="connsiteX13" fmla="*/ 0 w 7169286"/>
              <a:gd name="connsiteY13" fmla="*/ 1455897 h 3717282"/>
              <a:gd name="connsiteX14" fmla="*/ 0 w 7169286"/>
              <a:gd name="connsiteY14" fmla="*/ 3360944 h 3717282"/>
              <a:gd name="connsiteX15" fmla="*/ 3253 w 7169286"/>
              <a:gd name="connsiteY15" fmla="*/ 3409296 h 3717282"/>
              <a:gd name="connsiteX16" fmla="*/ 12729 w 7169286"/>
              <a:gd name="connsiteY16" fmla="*/ 3455671 h 3717282"/>
              <a:gd name="connsiteX17" fmla="*/ 28003 w 7169286"/>
              <a:gd name="connsiteY17" fmla="*/ 3499644 h 3717282"/>
              <a:gd name="connsiteX18" fmla="*/ 48651 w 7169286"/>
              <a:gd name="connsiteY18" fmla="*/ 3540792 h 3717282"/>
              <a:gd name="connsiteX19" fmla="*/ 74249 w 7169286"/>
              <a:gd name="connsiteY19" fmla="*/ 3578689 h 3717282"/>
              <a:gd name="connsiteX20" fmla="*/ 104371 w 7169286"/>
              <a:gd name="connsiteY20" fmla="*/ 3612910 h 3717282"/>
              <a:gd name="connsiteX21" fmla="*/ 138592 w 7169286"/>
              <a:gd name="connsiteY21" fmla="*/ 3643032 h 3717282"/>
              <a:gd name="connsiteX22" fmla="*/ 176489 w 7169286"/>
              <a:gd name="connsiteY22" fmla="*/ 3668629 h 3717282"/>
              <a:gd name="connsiteX23" fmla="*/ 217637 w 7169286"/>
              <a:gd name="connsiteY23" fmla="*/ 3689277 h 3717282"/>
              <a:gd name="connsiteX24" fmla="*/ 261611 w 7169286"/>
              <a:gd name="connsiteY24" fmla="*/ 3704552 h 3717282"/>
              <a:gd name="connsiteX25" fmla="*/ 307986 w 7169286"/>
              <a:gd name="connsiteY25" fmla="*/ 3714028 h 3717282"/>
              <a:gd name="connsiteX26" fmla="*/ 356337 w 7169286"/>
              <a:gd name="connsiteY26" fmla="*/ 3717281 h 3717282"/>
              <a:gd name="connsiteX27" fmla="*/ 6812950 w 7169286"/>
              <a:gd name="connsiteY27" fmla="*/ 3717281 h 3717282"/>
              <a:gd name="connsiteX28" fmla="*/ 6861301 w 7169286"/>
              <a:gd name="connsiteY28" fmla="*/ 3714028 h 3717282"/>
              <a:gd name="connsiteX29" fmla="*/ 6907675 w 7169286"/>
              <a:gd name="connsiteY29" fmla="*/ 3704552 h 3717282"/>
              <a:gd name="connsiteX30" fmla="*/ 6951648 w 7169286"/>
              <a:gd name="connsiteY30" fmla="*/ 3689277 h 3717282"/>
              <a:gd name="connsiteX31" fmla="*/ 6992795 w 7169286"/>
              <a:gd name="connsiteY31" fmla="*/ 3668629 h 3717282"/>
              <a:gd name="connsiteX32" fmla="*/ 7030692 w 7169286"/>
              <a:gd name="connsiteY32" fmla="*/ 3643032 h 3717282"/>
              <a:gd name="connsiteX33" fmla="*/ 7064914 w 7169286"/>
              <a:gd name="connsiteY33" fmla="*/ 3612910 h 3717282"/>
              <a:gd name="connsiteX34" fmla="*/ 7095036 w 7169286"/>
              <a:gd name="connsiteY34" fmla="*/ 3578689 h 3717282"/>
              <a:gd name="connsiteX35" fmla="*/ 7120633 w 7169286"/>
              <a:gd name="connsiteY35" fmla="*/ 3540792 h 3717282"/>
              <a:gd name="connsiteX36" fmla="*/ 7141281 w 7169286"/>
              <a:gd name="connsiteY36" fmla="*/ 3499644 h 3717282"/>
              <a:gd name="connsiteX37" fmla="*/ 7156556 w 7169286"/>
              <a:gd name="connsiteY37" fmla="*/ 3455671 h 3717282"/>
              <a:gd name="connsiteX38" fmla="*/ 7166032 w 7169286"/>
              <a:gd name="connsiteY38" fmla="*/ 3409296 h 3717282"/>
              <a:gd name="connsiteX39" fmla="*/ 7169285 w 7169286"/>
              <a:gd name="connsiteY39" fmla="*/ 3360944 h 3717282"/>
              <a:gd name="connsiteX40" fmla="*/ 7169285 w 7169286"/>
              <a:gd name="connsiteY40" fmla="*/ 1455897 h 3717282"/>
              <a:gd name="connsiteX41" fmla="*/ 7166032 w 7169286"/>
              <a:gd name="connsiteY41" fmla="*/ 1407546 h 3717282"/>
              <a:gd name="connsiteX42" fmla="*/ 7156556 w 7169286"/>
              <a:gd name="connsiteY42" fmla="*/ 1361171 h 3717282"/>
              <a:gd name="connsiteX43" fmla="*/ 7141281 w 7169286"/>
              <a:gd name="connsiteY43" fmla="*/ 1317197 h 3717282"/>
              <a:gd name="connsiteX44" fmla="*/ 7120633 w 7169286"/>
              <a:gd name="connsiteY44" fmla="*/ 1276049 h 3717282"/>
              <a:gd name="connsiteX45" fmla="*/ 7095036 w 7169286"/>
              <a:gd name="connsiteY45" fmla="*/ 1238152 h 3717282"/>
              <a:gd name="connsiteX46" fmla="*/ 7064914 w 7169286"/>
              <a:gd name="connsiteY46" fmla="*/ 1203931 h 3717282"/>
              <a:gd name="connsiteX47" fmla="*/ 7030692 w 7169286"/>
              <a:gd name="connsiteY47" fmla="*/ 1173809 h 3717282"/>
              <a:gd name="connsiteX48" fmla="*/ 6992795 w 7169286"/>
              <a:gd name="connsiteY48" fmla="*/ 1148211 h 3717282"/>
              <a:gd name="connsiteX49" fmla="*/ 6951648 w 7169286"/>
              <a:gd name="connsiteY49" fmla="*/ 1127563 h 3717282"/>
              <a:gd name="connsiteX50" fmla="*/ 6907675 w 7169286"/>
              <a:gd name="connsiteY50" fmla="*/ 1112289 h 3717282"/>
              <a:gd name="connsiteX51" fmla="*/ 6861301 w 7169286"/>
              <a:gd name="connsiteY51" fmla="*/ 1102813 h 3717282"/>
              <a:gd name="connsiteX52" fmla="*/ 6812950 w 7169286"/>
              <a:gd name="connsiteY52" fmla="*/ 1099560 h 3717282"/>
              <a:gd name="connsiteX0" fmla="*/ 2377043 w 7169286"/>
              <a:gd name="connsiteY0" fmla="*/ 0 h 3717282"/>
              <a:gd name="connsiteX1" fmla="*/ 2348194 w 7169286"/>
              <a:gd name="connsiteY1" fmla="*/ 1116306 h 3717282"/>
              <a:gd name="connsiteX2" fmla="*/ 2993816 w 7169286"/>
              <a:gd name="connsiteY2" fmla="*/ 1116306 h 3717282"/>
              <a:gd name="connsiteX3" fmla="*/ 2377043 w 7169286"/>
              <a:gd name="connsiteY3" fmla="*/ 0 h 3717282"/>
              <a:gd name="connsiteX0" fmla="*/ 6812950 w 7169284"/>
              <a:gd name="connsiteY0" fmla="*/ 1082814 h 3700534"/>
              <a:gd name="connsiteX1" fmla="*/ 356337 w 7169284"/>
              <a:gd name="connsiteY1" fmla="*/ 1082814 h 3700534"/>
              <a:gd name="connsiteX2" fmla="*/ 307986 w 7169284"/>
              <a:gd name="connsiteY2" fmla="*/ 1086067 h 3700534"/>
              <a:gd name="connsiteX3" fmla="*/ 261611 w 7169284"/>
              <a:gd name="connsiteY3" fmla="*/ 1095543 h 3700534"/>
              <a:gd name="connsiteX4" fmla="*/ 217637 w 7169284"/>
              <a:gd name="connsiteY4" fmla="*/ 1110817 h 3700534"/>
              <a:gd name="connsiteX5" fmla="*/ 176489 w 7169284"/>
              <a:gd name="connsiteY5" fmla="*/ 1131465 h 3700534"/>
              <a:gd name="connsiteX6" fmla="*/ 138592 w 7169284"/>
              <a:gd name="connsiteY6" fmla="*/ 1157063 h 3700534"/>
              <a:gd name="connsiteX7" fmla="*/ 104371 w 7169284"/>
              <a:gd name="connsiteY7" fmla="*/ 1187185 h 3700534"/>
              <a:gd name="connsiteX8" fmla="*/ 74249 w 7169284"/>
              <a:gd name="connsiteY8" fmla="*/ 1221406 h 3700534"/>
              <a:gd name="connsiteX9" fmla="*/ 48651 w 7169284"/>
              <a:gd name="connsiteY9" fmla="*/ 1259303 h 3700534"/>
              <a:gd name="connsiteX10" fmla="*/ 28003 w 7169284"/>
              <a:gd name="connsiteY10" fmla="*/ 1300451 h 3700534"/>
              <a:gd name="connsiteX11" fmla="*/ 12729 w 7169284"/>
              <a:gd name="connsiteY11" fmla="*/ 1344425 h 3700534"/>
              <a:gd name="connsiteX12" fmla="*/ 3253 w 7169284"/>
              <a:gd name="connsiteY12" fmla="*/ 1390800 h 3700534"/>
              <a:gd name="connsiteX13" fmla="*/ 0 w 7169284"/>
              <a:gd name="connsiteY13" fmla="*/ 1439151 h 3700534"/>
              <a:gd name="connsiteX14" fmla="*/ 0 w 7169284"/>
              <a:gd name="connsiteY14" fmla="*/ 3344198 h 3700534"/>
              <a:gd name="connsiteX15" fmla="*/ 3253 w 7169284"/>
              <a:gd name="connsiteY15" fmla="*/ 3392550 h 3700534"/>
              <a:gd name="connsiteX16" fmla="*/ 12729 w 7169284"/>
              <a:gd name="connsiteY16" fmla="*/ 3438925 h 3700534"/>
              <a:gd name="connsiteX17" fmla="*/ 28003 w 7169284"/>
              <a:gd name="connsiteY17" fmla="*/ 3482898 h 3700534"/>
              <a:gd name="connsiteX18" fmla="*/ 48651 w 7169284"/>
              <a:gd name="connsiteY18" fmla="*/ 3524046 h 3700534"/>
              <a:gd name="connsiteX19" fmla="*/ 74249 w 7169284"/>
              <a:gd name="connsiteY19" fmla="*/ 3561943 h 3700534"/>
              <a:gd name="connsiteX20" fmla="*/ 104371 w 7169284"/>
              <a:gd name="connsiteY20" fmla="*/ 3596164 h 3700534"/>
              <a:gd name="connsiteX21" fmla="*/ 138592 w 7169284"/>
              <a:gd name="connsiteY21" fmla="*/ 3626286 h 3700534"/>
              <a:gd name="connsiteX22" fmla="*/ 176489 w 7169284"/>
              <a:gd name="connsiteY22" fmla="*/ 3651883 h 3700534"/>
              <a:gd name="connsiteX23" fmla="*/ 217637 w 7169284"/>
              <a:gd name="connsiteY23" fmla="*/ 3672531 h 3700534"/>
              <a:gd name="connsiteX24" fmla="*/ 261611 w 7169284"/>
              <a:gd name="connsiteY24" fmla="*/ 3687806 h 3700534"/>
              <a:gd name="connsiteX25" fmla="*/ 307986 w 7169284"/>
              <a:gd name="connsiteY25" fmla="*/ 3697282 h 3700534"/>
              <a:gd name="connsiteX26" fmla="*/ 356337 w 7169284"/>
              <a:gd name="connsiteY26" fmla="*/ 3700535 h 3700534"/>
              <a:gd name="connsiteX27" fmla="*/ 6812950 w 7169284"/>
              <a:gd name="connsiteY27" fmla="*/ 3700535 h 3700534"/>
              <a:gd name="connsiteX28" fmla="*/ 6861301 w 7169284"/>
              <a:gd name="connsiteY28" fmla="*/ 3697282 h 3700534"/>
              <a:gd name="connsiteX29" fmla="*/ 6907675 w 7169284"/>
              <a:gd name="connsiteY29" fmla="*/ 3687806 h 3700534"/>
              <a:gd name="connsiteX30" fmla="*/ 6951648 w 7169284"/>
              <a:gd name="connsiteY30" fmla="*/ 3672531 h 3700534"/>
              <a:gd name="connsiteX31" fmla="*/ 6992795 w 7169284"/>
              <a:gd name="connsiteY31" fmla="*/ 3651883 h 3700534"/>
              <a:gd name="connsiteX32" fmla="*/ 7030692 w 7169284"/>
              <a:gd name="connsiteY32" fmla="*/ 3626286 h 3700534"/>
              <a:gd name="connsiteX33" fmla="*/ 7064914 w 7169284"/>
              <a:gd name="connsiteY33" fmla="*/ 3596164 h 3700534"/>
              <a:gd name="connsiteX34" fmla="*/ 7095036 w 7169284"/>
              <a:gd name="connsiteY34" fmla="*/ 3561943 h 3700534"/>
              <a:gd name="connsiteX35" fmla="*/ 7120633 w 7169284"/>
              <a:gd name="connsiteY35" fmla="*/ 3524046 h 3700534"/>
              <a:gd name="connsiteX36" fmla="*/ 7141281 w 7169284"/>
              <a:gd name="connsiteY36" fmla="*/ 3482898 h 3700534"/>
              <a:gd name="connsiteX37" fmla="*/ 7156556 w 7169284"/>
              <a:gd name="connsiteY37" fmla="*/ 3438925 h 3700534"/>
              <a:gd name="connsiteX38" fmla="*/ 7166032 w 7169284"/>
              <a:gd name="connsiteY38" fmla="*/ 3392550 h 3700534"/>
              <a:gd name="connsiteX39" fmla="*/ 7169285 w 7169284"/>
              <a:gd name="connsiteY39" fmla="*/ 3344198 h 3700534"/>
              <a:gd name="connsiteX40" fmla="*/ 7169285 w 7169284"/>
              <a:gd name="connsiteY40" fmla="*/ 1439151 h 3700534"/>
              <a:gd name="connsiteX41" fmla="*/ 7166032 w 7169284"/>
              <a:gd name="connsiteY41" fmla="*/ 1390800 h 3700534"/>
              <a:gd name="connsiteX42" fmla="*/ 7156556 w 7169284"/>
              <a:gd name="connsiteY42" fmla="*/ 1344425 h 3700534"/>
              <a:gd name="connsiteX43" fmla="*/ 7141281 w 7169284"/>
              <a:gd name="connsiteY43" fmla="*/ 1300451 h 3700534"/>
              <a:gd name="connsiteX44" fmla="*/ 7120633 w 7169284"/>
              <a:gd name="connsiteY44" fmla="*/ 1259303 h 3700534"/>
              <a:gd name="connsiteX45" fmla="*/ 7095036 w 7169284"/>
              <a:gd name="connsiteY45" fmla="*/ 1221406 h 3700534"/>
              <a:gd name="connsiteX46" fmla="*/ 7064914 w 7169284"/>
              <a:gd name="connsiteY46" fmla="*/ 1187185 h 3700534"/>
              <a:gd name="connsiteX47" fmla="*/ 7030692 w 7169284"/>
              <a:gd name="connsiteY47" fmla="*/ 1157063 h 3700534"/>
              <a:gd name="connsiteX48" fmla="*/ 6992795 w 7169284"/>
              <a:gd name="connsiteY48" fmla="*/ 1131465 h 3700534"/>
              <a:gd name="connsiteX49" fmla="*/ 6951648 w 7169284"/>
              <a:gd name="connsiteY49" fmla="*/ 1110817 h 3700534"/>
              <a:gd name="connsiteX50" fmla="*/ 6907675 w 7169284"/>
              <a:gd name="connsiteY50" fmla="*/ 1095543 h 3700534"/>
              <a:gd name="connsiteX51" fmla="*/ 6861301 w 7169284"/>
              <a:gd name="connsiteY51" fmla="*/ 1086067 h 3700534"/>
              <a:gd name="connsiteX52" fmla="*/ 6812950 w 7169284"/>
              <a:gd name="connsiteY52" fmla="*/ 1082814 h 3700534"/>
              <a:gd name="connsiteX0" fmla="*/ 2092563 w 7169284"/>
              <a:gd name="connsiteY0" fmla="*/ 0 h 3700534"/>
              <a:gd name="connsiteX1" fmla="*/ 2348194 w 7169284"/>
              <a:gd name="connsiteY1" fmla="*/ 1099560 h 3700534"/>
              <a:gd name="connsiteX2" fmla="*/ 2993816 w 7169284"/>
              <a:gd name="connsiteY2" fmla="*/ 1099560 h 3700534"/>
              <a:gd name="connsiteX3" fmla="*/ 2092563 w 7169284"/>
              <a:gd name="connsiteY3" fmla="*/ 0 h 3700534"/>
              <a:gd name="connsiteX0" fmla="*/ 6812950 w 7169286"/>
              <a:gd name="connsiteY0" fmla="*/ 1220972 h 3838694"/>
              <a:gd name="connsiteX1" fmla="*/ 356337 w 7169286"/>
              <a:gd name="connsiteY1" fmla="*/ 1220972 h 3838694"/>
              <a:gd name="connsiteX2" fmla="*/ 307986 w 7169286"/>
              <a:gd name="connsiteY2" fmla="*/ 1224225 h 3838694"/>
              <a:gd name="connsiteX3" fmla="*/ 261611 w 7169286"/>
              <a:gd name="connsiteY3" fmla="*/ 1233701 h 3838694"/>
              <a:gd name="connsiteX4" fmla="*/ 217637 w 7169286"/>
              <a:gd name="connsiteY4" fmla="*/ 1248975 h 3838694"/>
              <a:gd name="connsiteX5" fmla="*/ 176489 w 7169286"/>
              <a:gd name="connsiteY5" fmla="*/ 1269623 h 3838694"/>
              <a:gd name="connsiteX6" fmla="*/ 138592 w 7169286"/>
              <a:gd name="connsiteY6" fmla="*/ 1295221 h 3838694"/>
              <a:gd name="connsiteX7" fmla="*/ 104371 w 7169286"/>
              <a:gd name="connsiteY7" fmla="*/ 1325343 h 3838694"/>
              <a:gd name="connsiteX8" fmla="*/ 74249 w 7169286"/>
              <a:gd name="connsiteY8" fmla="*/ 1359564 h 3838694"/>
              <a:gd name="connsiteX9" fmla="*/ 48651 w 7169286"/>
              <a:gd name="connsiteY9" fmla="*/ 1397461 h 3838694"/>
              <a:gd name="connsiteX10" fmla="*/ 28003 w 7169286"/>
              <a:gd name="connsiteY10" fmla="*/ 1438609 h 3838694"/>
              <a:gd name="connsiteX11" fmla="*/ 12729 w 7169286"/>
              <a:gd name="connsiteY11" fmla="*/ 1482583 h 3838694"/>
              <a:gd name="connsiteX12" fmla="*/ 3253 w 7169286"/>
              <a:gd name="connsiteY12" fmla="*/ 1528958 h 3838694"/>
              <a:gd name="connsiteX13" fmla="*/ 0 w 7169286"/>
              <a:gd name="connsiteY13" fmla="*/ 1577309 h 3838694"/>
              <a:gd name="connsiteX14" fmla="*/ 0 w 7169286"/>
              <a:gd name="connsiteY14" fmla="*/ 3482356 h 3838694"/>
              <a:gd name="connsiteX15" fmla="*/ 3253 w 7169286"/>
              <a:gd name="connsiteY15" fmla="*/ 3530708 h 3838694"/>
              <a:gd name="connsiteX16" fmla="*/ 12729 w 7169286"/>
              <a:gd name="connsiteY16" fmla="*/ 3577083 h 3838694"/>
              <a:gd name="connsiteX17" fmla="*/ 28003 w 7169286"/>
              <a:gd name="connsiteY17" fmla="*/ 3621056 h 3838694"/>
              <a:gd name="connsiteX18" fmla="*/ 48651 w 7169286"/>
              <a:gd name="connsiteY18" fmla="*/ 3662204 h 3838694"/>
              <a:gd name="connsiteX19" fmla="*/ 74249 w 7169286"/>
              <a:gd name="connsiteY19" fmla="*/ 3700101 h 3838694"/>
              <a:gd name="connsiteX20" fmla="*/ 104371 w 7169286"/>
              <a:gd name="connsiteY20" fmla="*/ 3734322 h 3838694"/>
              <a:gd name="connsiteX21" fmla="*/ 138592 w 7169286"/>
              <a:gd name="connsiteY21" fmla="*/ 3764444 h 3838694"/>
              <a:gd name="connsiteX22" fmla="*/ 176489 w 7169286"/>
              <a:gd name="connsiteY22" fmla="*/ 3790041 h 3838694"/>
              <a:gd name="connsiteX23" fmla="*/ 217637 w 7169286"/>
              <a:gd name="connsiteY23" fmla="*/ 3810689 h 3838694"/>
              <a:gd name="connsiteX24" fmla="*/ 261611 w 7169286"/>
              <a:gd name="connsiteY24" fmla="*/ 3825964 h 3838694"/>
              <a:gd name="connsiteX25" fmla="*/ 307986 w 7169286"/>
              <a:gd name="connsiteY25" fmla="*/ 3835440 h 3838694"/>
              <a:gd name="connsiteX26" fmla="*/ 356337 w 7169286"/>
              <a:gd name="connsiteY26" fmla="*/ 3838693 h 3838694"/>
              <a:gd name="connsiteX27" fmla="*/ 6812950 w 7169286"/>
              <a:gd name="connsiteY27" fmla="*/ 3838693 h 3838694"/>
              <a:gd name="connsiteX28" fmla="*/ 6861301 w 7169286"/>
              <a:gd name="connsiteY28" fmla="*/ 3835440 h 3838694"/>
              <a:gd name="connsiteX29" fmla="*/ 6907675 w 7169286"/>
              <a:gd name="connsiteY29" fmla="*/ 3825964 h 3838694"/>
              <a:gd name="connsiteX30" fmla="*/ 6951648 w 7169286"/>
              <a:gd name="connsiteY30" fmla="*/ 3810689 h 3838694"/>
              <a:gd name="connsiteX31" fmla="*/ 6992795 w 7169286"/>
              <a:gd name="connsiteY31" fmla="*/ 3790041 h 3838694"/>
              <a:gd name="connsiteX32" fmla="*/ 7030692 w 7169286"/>
              <a:gd name="connsiteY32" fmla="*/ 3764444 h 3838694"/>
              <a:gd name="connsiteX33" fmla="*/ 7064914 w 7169286"/>
              <a:gd name="connsiteY33" fmla="*/ 3734322 h 3838694"/>
              <a:gd name="connsiteX34" fmla="*/ 7095036 w 7169286"/>
              <a:gd name="connsiteY34" fmla="*/ 3700101 h 3838694"/>
              <a:gd name="connsiteX35" fmla="*/ 7120633 w 7169286"/>
              <a:gd name="connsiteY35" fmla="*/ 3662204 h 3838694"/>
              <a:gd name="connsiteX36" fmla="*/ 7141281 w 7169286"/>
              <a:gd name="connsiteY36" fmla="*/ 3621056 h 3838694"/>
              <a:gd name="connsiteX37" fmla="*/ 7156556 w 7169286"/>
              <a:gd name="connsiteY37" fmla="*/ 3577083 h 3838694"/>
              <a:gd name="connsiteX38" fmla="*/ 7166032 w 7169286"/>
              <a:gd name="connsiteY38" fmla="*/ 3530708 h 3838694"/>
              <a:gd name="connsiteX39" fmla="*/ 7169285 w 7169286"/>
              <a:gd name="connsiteY39" fmla="*/ 3482356 h 3838694"/>
              <a:gd name="connsiteX40" fmla="*/ 7169285 w 7169286"/>
              <a:gd name="connsiteY40" fmla="*/ 1577309 h 3838694"/>
              <a:gd name="connsiteX41" fmla="*/ 7166032 w 7169286"/>
              <a:gd name="connsiteY41" fmla="*/ 1528958 h 3838694"/>
              <a:gd name="connsiteX42" fmla="*/ 7156556 w 7169286"/>
              <a:gd name="connsiteY42" fmla="*/ 1482583 h 3838694"/>
              <a:gd name="connsiteX43" fmla="*/ 7141281 w 7169286"/>
              <a:gd name="connsiteY43" fmla="*/ 1438609 h 3838694"/>
              <a:gd name="connsiteX44" fmla="*/ 7120633 w 7169286"/>
              <a:gd name="connsiteY44" fmla="*/ 1397461 h 3838694"/>
              <a:gd name="connsiteX45" fmla="*/ 7095036 w 7169286"/>
              <a:gd name="connsiteY45" fmla="*/ 1359564 h 3838694"/>
              <a:gd name="connsiteX46" fmla="*/ 7064914 w 7169286"/>
              <a:gd name="connsiteY46" fmla="*/ 1325343 h 3838694"/>
              <a:gd name="connsiteX47" fmla="*/ 7030692 w 7169286"/>
              <a:gd name="connsiteY47" fmla="*/ 1295221 h 3838694"/>
              <a:gd name="connsiteX48" fmla="*/ 6992795 w 7169286"/>
              <a:gd name="connsiteY48" fmla="*/ 1269623 h 3838694"/>
              <a:gd name="connsiteX49" fmla="*/ 6951648 w 7169286"/>
              <a:gd name="connsiteY49" fmla="*/ 1248975 h 3838694"/>
              <a:gd name="connsiteX50" fmla="*/ 6907675 w 7169286"/>
              <a:gd name="connsiteY50" fmla="*/ 1233701 h 3838694"/>
              <a:gd name="connsiteX51" fmla="*/ 6861301 w 7169286"/>
              <a:gd name="connsiteY51" fmla="*/ 1224225 h 3838694"/>
              <a:gd name="connsiteX52" fmla="*/ 6812950 w 7169286"/>
              <a:gd name="connsiteY52" fmla="*/ 1220972 h 3838694"/>
              <a:gd name="connsiteX0" fmla="*/ 997315 w 7169286"/>
              <a:gd name="connsiteY0" fmla="*/ 0 h 3838694"/>
              <a:gd name="connsiteX1" fmla="*/ 2348194 w 7169286"/>
              <a:gd name="connsiteY1" fmla="*/ 1237718 h 3838694"/>
              <a:gd name="connsiteX2" fmla="*/ 2993816 w 7169286"/>
              <a:gd name="connsiteY2" fmla="*/ 1237718 h 3838694"/>
              <a:gd name="connsiteX3" fmla="*/ 997315 w 7169286"/>
              <a:gd name="connsiteY3" fmla="*/ 0 h 3838694"/>
            </a:gdLst>
            <a:ahLst/>
            <a:cxnLst>
              <a:cxn ang="0">
                <a:pos x="connsiteX0" y="connsiteY0"/>
              </a:cxn>
              <a:cxn ang="0">
                <a:pos x="connsiteX1" y="connsiteY1"/>
              </a:cxn>
              <a:cxn ang="0">
                <a:pos x="connsiteX2" y="connsiteY2"/>
              </a:cxn>
              <a:cxn ang="0">
                <a:pos x="connsiteX3" y="connsiteY3"/>
              </a:cxn>
            </a:cxnLst>
            <a:rect l="l" t="t" r="r" b="b"/>
            <a:pathLst>
              <a:path w="7169286" h="3838694" extrusionOk="0">
                <a:moveTo>
                  <a:pt x="6812950" y="1220972"/>
                </a:moveTo>
                <a:lnTo>
                  <a:pt x="356337" y="1220972"/>
                </a:lnTo>
                <a:lnTo>
                  <a:pt x="307986" y="1224225"/>
                </a:lnTo>
                <a:lnTo>
                  <a:pt x="261611" y="1233701"/>
                </a:lnTo>
                <a:lnTo>
                  <a:pt x="217637" y="1248975"/>
                </a:lnTo>
                <a:lnTo>
                  <a:pt x="176489" y="1269623"/>
                </a:lnTo>
                <a:lnTo>
                  <a:pt x="138592" y="1295221"/>
                </a:lnTo>
                <a:lnTo>
                  <a:pt x="104371" y="1325343"/>
                </a:lnTo>
                <a:lnTo>
                  <a:pt x="74249" y="1359564"/>
                </a:lnTo>
                <a:lnTo>
                  <a:pt x="48651" y="1397461"/>
                </a:lnTo>
                <a:lnTo>
                  <a:pt x="28003" y="1438609"/>
                </a:lnTo>
                <a:lnTo>
                  <a:pt x="12729" y="1482583"/>
                </a:lnTo>
                <a:lnTo>
                  <a:pt x="3253" y="1528958"/>
                </a:lnTo>
                <a:lnTo>
                  <a:pt x="0" y="1577309"/>
                </a:lnTo>
                <a:lnTo>
                  <a:pt x="0" y="3482356"/>
                </a:lnTo>
                <a:lnTo>
                  <a:pt x="3253" y="3530708"/>
                </a:lnTo>
                <a:lnTo>
                  <a:pt x="12729" y="3577083"/>
                </a:lnTo>
                <a:lnTo>
                  <a:pt x="28003" y="3621056"/>
                </a:lnTo>
                <a:lnTo>
                  <a:pt x="48651" y="3662204"/>
                </a:lnTo>
                <a:lnTo>
                  <a:pt x="74249" y="3700101"/>
                </a:lnTo>
                <a:lnTo>
                  <a:pt x="104371" y="3734322"/>
                </a:lnTo>
                <a:lnTo>
                  <a:pt x="138592" y="3764444"/>
                </a:lnTo>
                <a:lnTo>
                  <a:pt x="176489" y="3790041"/>
                </a:lnTo>
                <a:lnTo>
                  <a:pt x="217637" y="3810689"/>
                </a:lnTo>
                <a:lnTo>
                  <a:pt x="261611" y="3825964"/>
                </a:lnTo>
                <a:lnTo>
                  <a:pt x="307986" y="3835440"/>
                </a:lnTo>
                <a:lnTo>
                  <a:pt x="356337" y="3838693"/>
                </a:lnTo>
                <a:lnTo>
                  <a:pt x="6812950" y="3838693"/>
                </a:lnTo>
                <a:lnTo>
                  <a:pt x="6861301" y="3835440"/>
                </a:lnTo>
                <a:lnTo>
                  <a:pt x="6907675" y="3825964"/>
                </a:lnTo>
                <a:lnTo>
                  <a:pt x="6951648" y="3810689"/>
                </a:lnTo>
                <a:lnTo>
                  <a:pt x="6992795" y="3790041"/>
                </a:lnTo>
                <a:lnTo>
                  <a:pt x="7030692" y="3764444"/>
                </a:lnTo>
                <a:lnTo>
                  <a:pt x="7064914" y="3734322"/>
                </a:lnTo>
                <a:lnTo>
                  <a:pt x="7095036" y="3700101"/>
                </a:lnTo>
                <a:lnTo>
                  <a:pt x="7120633" y="3662204"/>
                </a:lnTo>
                <a:lnTo>
                  <a:pt x="7141281" y="3621056"/>
                </a:lnTo>
                <a:lnTo>
                  <a:pt x="7156556" y="3577083"/>
                </a:lnTo>
                <a:lnTo>
                  <a:pt x="7166032" y="3530708"/>
                </a:lnTo>
                <a:lnTo>
                  <a:pt x="7169285" y="3482356"/>
                </a:lnTo>
                <a:lnTo>
                  <a:pt x="7169285" y="1577309"/>
                </a:lnTo>
                <a:lnTo>
                  <a:pt x="7166032" y="1528958"/>
                </a:lnTo>
                <a:lnTo>
                  <a:pt x="7156556" y="1482583"/>
                </a:lnTo>
                <a:lnTo>
                  <a:pt x="7141281" y="1438609"/>
                </a:lnTo>
                <a:lnTo>
                  <a:pt x="7120633" y="1397461"/>
                </a:lnTo>
                <a:lnTo>
                  <a:pt x="7095036" y="1359564"/>
                </a:lnTo>
                <a:lnTo>
                  <a:pt x="7064914" y="1325343"/>
                </a:lnTo>
                <a:lnTo>
                  <a:pt x="7030692" y="1295221"/>
                </a:lnTo>
                <a:lnTo>
                  <a:pt x="6992795" y="1269623"/>
                </a:lnTo>
                <a:lnTo>
                  <a:pt x="6951648" y="1248975"/>
                </a:lnTo>
                <a:lnTo>
                  <a:pt x="6907675" y="1233701"/>
                </a:lnTo>
                <a:lnTo>
                  <a:pt x="6861301" y="1224225"/>
                </a:lnTo>
                <a:lnTo>
                  <a:pt x="6812950" y="1220972"/>
                </a:lnTo>
                <a:close/>
              </a:path>
              <a:path w="7169286" h="3838694" extrusionOk="0">
                <a:moveTo>
                  <a:pt x="997315" y="0"/>
                </a:moveTo>
                <a:lnTo>
                  <a:pt x="2348194" y="1237718"/>
                </a:lnTo>
                <a:lnTo>
                  <a:pt x="2993816" y="1237718"/>
                </a:lnTo>
                <a:lnTo>
                  <a:pt x="997315" y="0"/>
                </a:lnTo>
                <a:close/>
              </a:path>
            </a:pathLst>
          </a:custGeom>
          <a:solidFill>
            <a:srgbClr val="D3908F"/>
          </a:solidFill>
          <a:ln>
            <a:noFill/>
          </a:ln>
        </p:spPr>
        <p:txBody>
          <a:bodyPr spcFirstLastPara="1" wrap="square" lIns="0" tIns="0" rIns="0" bIns="0" anchor="t" anchorCtr="0">
            <a:noAutofit/>
          </a:bodyPr>
          <a:lstStyle/>
          <a:p>
            <a:endParaRPr sz="964"/>
          </a:p>
        </p:txBody>
      </p:sp>
      <p:sp>
        <p:nvSpPr>
          <p:cNvPr id="22" name="Google Shape;173;p20"/>
          <p:cNvSpPr txBox="1"/>
          <p:nvPr/>
        </p:nvSpPr>
        <p:spPr>
          <a:xfrm>
            <a:off x="7834143" y="4048898"/>
            <a:ext cx="3760474" cy="1146391"/>
          </a:xfrm>
          <a:prstGeom prst="rect">
            <a:avLst/>
          </a:prstGeom>
          <a:noFill/>
          <a:ln>
            <a:noFill/>
          </a:ln>
        </p:spPr>
        <p:txBody>
          <a:bodyPr spcFirstLastPara="1" wrap="square" lIns="0" tIns="8504" rIns="0" bIns="0" anchor="t" anchorCtr="0">
            <a:noAutofit/>
          </a:bodyPr>
          <a:lstStyle/>
          <a:p>
            <a:pPr algn="ctr">
              <a:lnSpc>
                <a:spcPct val="116753"/>
              </a:lnSpc>
            </a:pPr>
            <a:r>
              <a:rPr lang="en-US" sz="2800" b="1" dirty="0">
                <a:solidFill>
                  <a:srgbClr val="FFFFFF"/>
                </a:solidFill>
                <a:latin typeface="Trebuchet MS"/>
                <a:ea typeface="Trebuchet MS"/>
                <a:cs typeface="Trebuchet MS"/>
                <a:sym typeface="Trebuchet MS"/>
              </a:rPr>
              <a:t>function whose results will populate columns</a:t>
            </a:r>
            <a:endParaRPr sz="2800" dirty="0">
              <a:latin typeface="Trebuchet MS"/>
              <a:ea typeface="Trebuchet MS"/>
              <a:cs typeface="Trebuchet MS"/>
              <a:sym typeface="Trebuchet MS"/>
            </a:endParaRPr>
          </a:p>
        </p:txBody>
      </p:sp>
      <p:sp>
        <p:nvSpPr>
          <p:cNvPr id="23" name="Google Shape;173;p20"/>
          <p:cNvSpPr txBox="1"/>
          <p:nvPr/>
        </p:nvSpPr>
        <p:spPr>
          <a:xfrm>
            <a:off x="5340820" y="4529857"/>
            <a:ext cx="2415814" cy="1146391"/>
          </a:xfrm>
          <a:prstGeom prst="rect">
            <a:avLst/>
          </a:prstGeom>
          <a:noFill/>
          <a:ln>
            <a:noFill/>
          </a:ln>
        </p:spPr>
        <p:txBody>
          <a:bodyPr spcFirstLastPara="1" wrap="square" lIns="0" tIns="8504" rIns="0" bIns="0" anchor="t" anchorCtr="0">
            <a:noAutofit/>
          </a:bodyPr>
          <a:lstStyle/>
          <a:p>
            <a:pPr algn="ctr">
              <a:lnSpc>
                <a:spcPct val="116753"/>
              </a:lnSpc>
            </a:pPr>
            <a:r>
              <a:rPr lang="en-US" sz="2800" b="1" dirty="0">
                <a:solidFill>
                  <a:srgbClr val="FFFFFF"/>
                </a:solidFill>
                <a:latin typeface="Trebuchet MS"/>
                <a:ea typeface="Trebuchet MS"/>
                <a:cs typeface="Trebuchet MS"/>
                <a:sym typeface="Trebuchet MS"/>
              </a:rPr>
              <a:t>equals</a:t>
            </a:r>
            <a:endParaRPr sz="2800" dirty="0">
              <a:latin typeface="Trebuchet MS"/>
              <a:ea typeface="Trebuchet MS"/>
              <a:cs typeface="Trebuchet MS"/>
              <a:sym typeface="Trebuchet MS"/>
            </a:endParaRPr>
          </a:p>
        </p:txBody>
      </p:sp>
      <p:sp>
        <p:nvSpPr>
          <p:cNvPr id="13" name="Google Shape;296;p32"/>
          <p:cNvSpPr txBox="1"/>
          <p:nvPr/>
        </p:nvSpPr>
        <p:spPr>
          <a:xfrm>
            <a:off x="1758718" y="1673939"/>
            <a:ext cx="6159054" cy="1167589"/>
          </a:xfrm>
          <a:prstGeom prst="rect">
            <a:avLst/>
          </a:prstGeom>
          <a:noFill/>
          <a:ln>
            <a:noFill/>
          </a:ln>
        </p:spPr>
        <p:txBody>
          <a:bodyPr spcFirstLastPara="1" wrap="square" lIns="0" tIns="6455" rIns="0" bIns="0" anchor="t" anchorCtr="0">
            <a:noAutofit/>
          </a:bodyPr>
          <a:lstStyle/>
          <a:p>
            <a:pPr marL="6803"/>
            <a:r>
              <a:rPr lang="en-US" sz="3200" dirty="0">
                <a:latin typeface="Calibri"/>
                <a:ea typeface="Calibri"/>
                <a:cs typeface="Calibri"/>
                <a:sym typeface="Calibri"/>
              </a:rPr>
              <a:t>Creating new columns</a:t>
            </a:r>
            <a:endParaRPr sz="3200" dirty="0">
              <a:latin typeface="Calibri"/>
              <a:ea typeface="Calibri"/>
              <a:cs typeface="Calibri"/>
              <a:sym typeface="Calibri"/>
            </a:endParaRPr>
          </a:p>
        </p:txBody>
      </p:sp>
    </p:spTree>
    <p:extLst>
      <p:ext uri="{BB962C8B-B14F-4D97-AF65-F5344CB8AC3E}">
        <p14:creationId xmlns:p14="http://schemas.microsoft.com/office/powerpoint/2010/main" val="374104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fade">
                                      <p:cBhvr>
                                        <p:cTn id="18" dur="500"/>
                                        <p:tgtEl>
                                          <p:spTgt spid="2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fade">
                                      <p:cBhvr>
                                        <p:cTn id="23" dur="500"/>
                                        <p:tgtEl>
                                          <p:spTgt spid="21"/>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2"/>
                                        </p:tgtEl>
                                        <p:attrNameLst>
                                          <p:attrName>style.visibility</p:attrName>
                                        </p:attrNameLst>
                                      </p:cBhvr>
                                      <p:to>
                                        <p:strVal val="visible"/>
                                      </p:to>
                                    </p:set>
                                    <p:animEffect transition="in" filter="fade">
                                      <p:cBhvr>
                                        <p:cTn id="26"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9" grpId="0" animBg="1"/>
      <p:bldP spid="20" grpId="0"/>
      <p:bldP spid="21" grpId="0" animBg="1"/>
      <p:bldP spid="22" grpId="0"/>
      <p:bldP spid="23"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8" name="Google Shape;131;p17"/>
          <p:cNvSpPr/>
          <p:nvPr/>
        </p:nvSpPr>
        <p:spPr>
          <a:xfrm>
            <a:off x="1072055" y="2255454"/>
            <a:ext cx="10762593" cy="1497972"/>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293" name="Google Shape;293;p32"/>
          <p:cNvSpPr txBox="1">
            <a:spLocks noGrp="1"/>
          </p:cNvSpPr>
          <p:nvPr>
            <p:ph type="title"/>
          </p:nvPr>
        </p:nvSpPr>
        <p:spPr>
          <a:xfrm>
            <a:off x="4927600" y="684400"/>
            <a:ext cx="2829034"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mutate()</a:t>
            </a:r>
            <a:endParaRPr dirty="0"/>
          </a:p>
        </p:txBody>
      </p:sp>
      <p:sp>
        <p:nvSpPr>
          <p:cNvPr id="296" name="Google Shape;296;p32"/>
          <p:cNvSpPr txBox="1"/>
          <p:nvPr/>
        </p:nvSpPr>
        <p:spPr>
          <a:xfrm>
            <a:off x="1072055" y="1746372"/>
            <a:ext cx="6159054" cy="1167589"/>
          </a:xfrm>
          <a:prstGeom prst="rect">
            <a:avLst/>
          </a:prstGeom>
          <a:noFill/>
          <a:ln>
            <a:noFill/>
          </a:ln>
        </p:spPr>
        <p:txBody>
          <a:bodyPr spcFirstLastPara="1" wrap="square" lIns="0" tIns="6455" rIns="0" bIns="0" anchor="t" anchorCtr="0">
            <a:noAutofit/>
          </a:bodyPr>
          <a:lstStyle/>
          <a:p>
            <a:pPr marL="6803"/>
            <a:r>
              <a:rPr lang="en-US" sz="3200" dirty="0">
                <a:latin typeface="Calibri"/>
                <a:ea typeface="Calibri"/>
                <a:cs typeface="Calibri"/>
                <a:sym typeface="Calibri"/>
              </a:rPr>
              <a:t>Creating new columns</a:t>
            </a:r>
            <a:endParaRPr sz="3200" dirty="0">
              <a:latin typeface="Calibri"/>
              <a:ea typeface="Calibri"/>
              <a:cs typeface="Calibri"/>
              <a:sym typeface="Calibri"/>
            </a:endParaRPr>
          </a:p>
        </p:txBody>
      </p:sp>
      <p:sp>
        <p:nvSpPr>
          <p:cNvPr id="14" name="Rectangle 13"/>
          <p:cNvSpPr/>
          <p:nvPr/>
        </p:nvSpPr>
        <p:spPr>
          <a:xfrm>
            <a:off x="1665476" y="2313797"/>
            <a:ext cx="10085090" cy="1200329"/>
          </a:xfrm>
          <a:prstGeom prst="rect">
            <a:avLst/>
          </a:prstGeom>
        </p:spPr>
        <p:txBody>
          <a:bodyPr wrap="square">
            <a:spAutoFit/>
          </a:bodyPr>
          <a:lstStyle/>
          <a:p>
            <a:r>
              <a:rPr lang="en-US" sz="3200" dirty="0">
                <a:latin typeface="Consolas" panose="020B0609020204030204" pitchFamily="49" charset="0"/>
                <a:ea typeface="Courier New"/>
                <a:cs typeface="Consolas" panose="020B0609020204030204" pitchFamily="49" charset="0"/>
                <a:sym typeface="Courier New"/>
              </a:rPr>
              <a:t>orders %&gt;%</a:t>
            </a:r>
          </a:p>
          <a:p>
            <a:r>
              <a:rPr lang="en-US" sz="3200" dirty="0">
                <a:latin typeface="Consolas" panose="020B0609020204030204" pitchFamily="49" charset="0"/>
                <a:ea typeface="Courier New"/>
                <a:cs typeface="Consolas" panose="020B0609020204030204" pitchFamily="49" charset="0"/>
                <a:sym typeface="Courier New"/>
              </a:rPr>
              <a:t>	mutate(</a:t>
            </a:r>
            <a:r>
              <a:rPr lang="en-US" sz="3200" dirty="0" err="1">
                <a:solidFill>
                  <a:srgbClr val="538DD5"/>
                </a:solidFill>
                <a:latin typeface="Consolas" panose="020B0609020204030204" pitchFamily="49" charset="0"/>
                <a:ea typeface="Courier New"/>
                <a:cs typeface="Consolas" panose="020B0609020204030204" pitchFamily="49" charset="0"/>
                <a:sym typeface="Courier New"/>
              </a:rPr>
              <a:t>coded_order_id</a:t>
            </a:r>
            <a:r>
              <a:rPr lang="en-US" sz="3200" dirty="0">
                <a:latin typeface="Consolas" panose="020B0609020204030204" pitchFamily="49" charset="0"/>
                <a:ea typeface="Courier New"/>
                <a:cs typeface="Consolas" panose="020B0609020204030204" pitchFamily="49" charset="0"/>
                <a:sym typeface="Courier New"/>
              </a:rPr>
              <a:t> </a:t>
            </a:r>
            <a:r>
              <a:rPr lang="en-US" sz="4000" b="1" dirty="0">
                <a:solidFill>
                  <a:schemeClr val="accent3"/>
                </a:solidFill>
                <a:latin typeface="Consolas" panose="020B0609020204030204" pitchFamily="49" charset="0"/>
                <a:ea typeface="Courier New"/>
                <a:cs typeface="Consolas" panose="020B0609020204030204" pitchFamily="49" charset="0"/>
                <a:sym typeface="Courier New"/>
              </a:rPr>
              <a:t>=</a:t>
            </a:r>
            <a:r>
              <a:rPr lang="en-US" sz="3200" dirty="0">
                <a:latin typeface="Consolas" panose="020B0609020204030204" pitchFamily="49" charset="0"/>
                <a:ea typeface="Courier New"/>
                <a:cs typeface="Consolas" panose="020B0609020204030204" pitchFamily="49" charset="0"/>
                <a:sym typeface="Courier New"/>
              </a:rPr>
              <a:t> </a:t>
            </a:r>
            <a:r>
              <a:rPr lang="en-US" sz="3200" dirty="0" err="1">
                <a:solidFill>
                  <a:schemeClr val="accent2"/>
                </a:solidFill>
                <a:latin typeface="Consolas" panose="020B0609020204030204" pitchFamily="49" charset="0"/>
                <a:ea typeface="Courier New"/>
                <a:cs typeface="Consolas" panose="020B0609020204030204" pitchFamily="49" charset="0"/>
                <a:sym typeface="Courier New"/>
              </a:rPr>
              <a:t>order_id</a:t>
            </a:r>
            <a:r>
              <a:rPr lang="en-US" sz="3200" dirty="0">
                <a:solidFill>
                  <a:schemeClr val="accent2"/>
                </a:solidFill>
                <a:latin typeface="Consolas" panose="020B0609020204030204" pitchFamily="49" charset="0"/>
                <a:ea typeface="Courier New"/>
                <a:cs typeface="Consolas" panose="020B0609020204030204" pitchFamily="49" charset="0"/>
                <a:sym typeface="Courier New"/>
              </a:rPr>
              <a:t>/2</a:t>
            </a:r>
            <a:r>
              <a:rPr lang="en-US" sz="3200" dirty="0">
                <a:latin typeface="Consolas" panose="020B0609020204030204" pitchFamily="49" charset="0"/>
                <a:ea typeface="Courier New"/>
                <a:cs typeface="Consolas" panose="020B0609020204030204" pitchFamily="49" charset="0"/>
                <a:sym typeface="Courier New"/>
              </a:rPr>
              <a:t>) </a:t>
            </a:r>
            <a:endParaRPr lang="en-US"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aphicFrame>
        <p:nvGraphicFramePr>
          <p:cNvPr id="9" name="Table 8"/>
          <p:cNvGraphicFramePr>
            <a:graphicFrameLocks noGrp="1"/>
          </p:cNvGraphicFramePr>
          <p:nvPr/>
        </p:nvGraphicFramePr>
        <p:xfrm>
          <a:off x="94593" y="4012989"/>
          <a:ext cx="3736808" cy="2287415"/>
        </p:xfrm>
        <a:graphic>
          <a:graphicData uri="http://schemas.openxmlformats.org/drawingml/2006/table">
            <a:tbl>
              <a:tblPr firstRow="1" bandRow="1">
                <a:tableStyleId>{71CB66AA-850D-4605-A19E-2ED404D436C7}</a:tableStyleId>
              </a:tblPr>
              <a:tblGrid>
                <a:gridCol w="1505607">
                  <a:extLst>
                    <a:ext uri="{9D8B030D-6E8A-4147-A177-3AD203B41FA5}">
                      <a16:colId xmlns:a16="http://schemas.microsoft.com/office/drawing/2014/main" val="20000"/>
                    </a:ext>
                  </a:extLst>
                </a:gridCol>
                <a:gridCol w="2231201">
                  <a:extLst>
                    <a:ext uri="{9D8B030D-6E8A-4147-A177-3AD203B41FA5}">
                      <a16:colId xmlns:a16="http://schemas.microsoft.com/office/drawing/2014/main" val="20001"/>
                    </a:ext>
                  </a:extLst>
                </a:gridCol>
              </a:tblGrid>
              <a:tr h="370840">
                <a:tc>
                  <a:txBody>
                    <a:bodyPr/>
                    <a:lstStyle/>
                    <a:p>
                      <a:pPr marL="0" lvl="0" indent="0" algn="ctr" rtl="0">
                        <a:spcBef>
                          <a:spcPts val="0"/>
                        </a:spcBef>
                        <a:spcAft>
                          <a:spcPts val="0"/>
                        </a:spcAft>
                        <a:buNone/>
                      </a:pPr>
                      <a:r>
                        <a:rPr lang="en-US" sz="2400" b="1" dirty="0" err="1">
                          <a:solidFill>
                            <a:schemeClr val="lt1"/>
                          </a:solidFill>
                        </a:rPr>
                        <a:t>order_id</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2400" b="1" dirty="0" err="1">
                          <a:solidFill>
                            <a:schemeClr val="lt1"/>
                          </a:solidFill>
                        </a:rPr>
                        <a:t>patient_id</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2000" dirty="0"/>
                        <a:t>19766</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511388</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1"/>
                  </a:ext>
                </a:extLst>
              </a:tr>
              <a:tr h="370840">
                <a:tc>
                  <a:txBody>
                    <a:bodyPr/>
                    <a:lstStyle/>
                    <a:p>
                      <a:pPr marL="0" lvl="0" indent="0" algn="ctr" rtl="0">
                        <a:spcBef>
                          <a:spcPts val="0"/>
                        </a:spcBef>
                        <a:spcAft>
                          <a:spcPts val="0"/>
                        </a:spcAft>
                        <a:buNone/>
                      </a:pPr>
                      <a:r>
                        <a:rPr lang="en-US" sz="2000" dirty="0"/>
                        <a:t>88444</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511388</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2"/>
                  </a:ext>
                </a:extLst>
              </a:tr>
              <a:tr h="563687">
                <a:tc>
                  <a:txBody>
                    <a:bodyPr/>
                    <a:lstStyle/>
                    <a:p>
                      <a:pPr marL="0" lvl="0" indent="0" algn="ctr" rtl="0">
                        <a:spcBef>
                          <a:spcPts val="0"/>
                        </a:spcBef>
                        <a:spcAft>
                          <a:spcPts val="0"/>
                        </a:spcAft>
                        <a:buNone/>
                      </a:pPr>
                      <a:r>
                        <a:rPr lang="en-US" sz="2000" dirty="0"/>
                        <a:t>40477</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508061</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3"/>
                  </a:ext>
                </a:extLst>
              </a:tr>
              <a:tr h="370840">
                <a:tc>
                  <a:txBody>
                    <a:bodyPr/>
                    <a:lstStyle/>
                    <a:p>
                      <a:pPr marL="0" lvl="0" indent="0" algn="ctr" rtl="0">
                        <a:spcBef>
                          <a:spcPts val="0"/>
                        </a:spcBef>
                        <a:spcAft>
                          <a:spcPts val="0"/>
                        </a:spcAft>
                        <a:buNone/>
                      </a:pPr>
                      <a:r>
                        <a:rPr lang="en-US" sz="2000" dirty="0"/>
                        <a:t>97641</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508061</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4"/>
                  </a:ext>
                </a:extLst>
              </a:tr>
            </a:tbl>
          </a:graphicData>
        </a:graphic>
      </p:graphicFrame>
      <p:graphicFrame>
        <p:nvGraphicFramePr>
          <p:cNvPr id="11" name="Table 10"/>
          <p:cNvGraphicFramePr>
            <a:graphicFrameLocks noGrp="1"/>
          </p:cNvGraphicFramePr>
          <p:nvPr/>
        </p:nvGraphicFramePr>
        <p:xfrm>
          <a:off x="8617881" y="4008765"/>
          <a:ext cx="2450487" cy="2287415"/>
        </p:xfrm>
        <a:graphic>
          <a:graphicData uri="http://schemas.openxmlformats.org/drawingml/2006/table">
            <a:tbl>
              <a:tblPr firstRow="1" bandRow="1">
                <a:tableStyleId>{71CB66AA-850D-4605-A19E-2ED404D436C7}</a:tableStyleId>
              </a:tblPr>
              <a:tblGrid>
                <a:gridCol w="2450487">
                  <a:extLst>
                    <a:ext uri="{9D8B030D-6E8A-4147-A177-3AD203B41FA5}">
                      <a16:colId xmlns:a16="http://schemas.microsoft.com/office/drawing/2014/main" val="20000"/>
                    </a:ext>
                  </a:extLst>
                </a:gridCol>
              </a:tblGrid>
              <a:tr h="370840">
                <a:tc>
                  <a:txBody>
                    <a:bodyPr/>
                    <a:lstStyle/>
                    <a:p>
                      <a:pPr marL="0" lvl="0" indent="0" algn="ctr" rtl="0">
                        <a:spcBef>
                          <a:spcPts val="0"/>
                        </a:spcBef>
                        <a:spcAft>
                          <a:spcPts val="0"/>
                        </a:spcAft>
                        <a:buNone/>
                      </a:pPr>
                      <a:r>
                        <a:rPr lang="en-US" sz="2400" b="1" dirty="0" err="1">
                          <a:solidFill>
                            <a:schemeClr val="lt1"/>
                          </a:solidFill>
                        </a:rPr>
                        <a:t>coded_order_id</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538DD5"/>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9883</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1"/>
                  </a:ext>
                </a:extLst>
              </a:tr>
              <a:tr h="370840">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44222</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2"/>
                  </a:ext>
                </a:extLst>
              </a:tr>
              <a:tr h="563687">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20238</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3"/>
                  </a:ext>
                </a:extLst>
              </a:tr>
              <a:tr h="370840">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48820</a:t>
                      </a: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4"/>
                  </a:ext>
                </a:extLst>
              </a:tr>
            </a:tbl>
          </a:graphicData>
        </a:graphic>
      </p:graphicFrame>
      <p:sp>
        <p:nvSpPr>
          <p:cNvPr id="12" name="Google Shape;387;p40"/>
          <p:cNvSpPr/>
          <p:nvPr/>
        </p:nvSpPr>
        <p:spPr>
          <a:xfrm>
            <a:off x="4059449" y="5036512"/>
            <a:ext cx="333375" cy="231922"/>
          </a:xfrm>
          <a:custGeom>
            <a:avLst/>
            <a:gdLst/>
            <a:ahLst/>
            <a:cxnLst/>
            <a:rect l="l" t="t" r="r" b="b"/>
            <a:pathLst>
              <a:path w="622300" h="382270" extrusionOk="0">
                <a:moveTo>
                  <a:pt x="357634" y="0"/>
                </a:moveTo>
                <a:lnTo>
                  <a:pt x="357634" y="133825"/>
                </a:lnTo>
                <a:lnTo>
                  <a:pt x="0" y="133825"/>
                </a:lnTo>
                <a:lnTo>
                  <a:pt x="0" y="247816"/>
                </a:lnTo>
                <a:lnTo>
                  <a:pt x="357634" y="247816"/>
                </a:lnTo>
                <a:lnTo>
                  <a:pt x="357634" y="381642"/>
                </a:lnTo>
                <a:lnTo>
                  <a:pt x="622084" y="190821"/>
                </a:lnTo>
                <a:lnTo>
                  <a:pt x="357634" y="0"/>
                </a:lnTo>
                <a:close/>
              </a:path>
            </a:pathLst>
          </a:custGeom>
          <a:solidFill>
            <a:srgbClr val="53585F"/>
          </a:solidFill>
          <a:ln>
            <a:noFill/>
          </a:ln>
        </p:spPr>
        <p:txBody>
          <a:bodyPr spcFirstLastPara="1" wrap="square" lIns="0" tIns="0" rIns="0" bIns="0" anchor="t" anchorCtr="0">
            <a:noAutofit/>
          </a:bodyPr>
          <a:lstStyle/>
          <a:p>
            <a:endParaRPr sz="964"/>
          </a:p>
        </p:txBody>
      </p:sp>
      <p:graphicFrame>
        <p:nvGraphicFramePr>
          <p:cNvPr id="10" name="Table 9"/>
          <p:cNvGraphicFramePr>
            <a:graphicFrameLocks noGrp="1"/>
          </p:cNvGraphicFramePr>
          <p:nvPr/>
        </p:nvGraphicFramePr>
        <p:xfrm>
          <a:off x="4697072" y="4012989"/>
          <a:ext cx="3736808" cy="2287415"/>
        </p:xfrm>
        <a:graphic>
          <a:graphicData uri="http://schemas.openxmlformats.org/drawingml/2006/table">
            <a:tbl>
              <a:tblPr firstRow="1" bandRow="1">
                <a:tableStyleId>{71CB66AA-850D-4605-A19E-2ED404D436C7}</a:tableStyleId>
              </a:tblPr>
              <a:tblGrid>
                <a:gridCol w="1505607">
                  <a:extLst>
                    <a:ext uri="{9D8B030D-6E8A-4147-A177-3AD203B41FA5}">
                      <a16:colId xmlns:a16="http://schemas.microsoft.com/office/drawing/2014/main" val="20000"/>
                    </a:ext>
                  </a:extLst>
                </a:gridCol>
                <a:gridCol w="2231201">
                  <a:extLst>
                    <a:ext uri="{9D8B030D-6E8A-4147-A177-3AD203B41FA5}">
                      <a16:colId xmlns:a16="http://schemas.microsoft.com/office/drawing/2014/main" val="20001"/>
                    </a:ext>
                  </a:extLst>
                </a:gridCol>
              </a:tblGrid>
              <a:tr h="370840">
                <a:tc>
                  <a:txBody>
                    <a:bodyPr/>
                    <a:lstStyle/>
                    <a:p>
                      <a:pPr marL="0" lvl="0" indent="0" algn="ctr" rtl="0">
                        <a:spcBef>
                          <a:spcPts val="0"/>
                        </a:spcBef>
                        <a:spcAft>
                          <a:spcPts val="0"/>
                        </a:spcAft>
                        <a:buNone/>
                      </a:pPr>
                      <a:r>
                        <a:rPr lang="en-US" sz="2400" b="1" dirty="0" err="1">
                          <a:solidFill>
                            <a:schemeClr val="lt1"/>
                          </a:solidFill>
                        </a:rPr>
                        <a:t>order_id</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2400" b="1" dirty="0" err="1">
                          <a:solidFill>
                            <a:schemeClr val="lt1"/>
                          </a:solidFill>
                        </a:rPr>
                        <a:t>patient_id</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2000" dirty="0"/>
                        <a:t>19766</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511388</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1"/>
                  </a:ext>
                </a:extLst>
              </a:tr>
              <a:tr h="370840">
                <a:tc>
                  <a:txBody>
                    <a:bodyPr/>
                    <a:lstStyle/>
                    <a:p>
                      <a:pPr marL="0" lvl="0" indent="0" algn="ctr" rtl="0">
                        <a:spcBef>
                          <a:spcPts val="0"/>
                        </a:spcBef>
                        <a:spcAft>
                          <a:spcPts val="0"/>
                        </a:spcAft>
                        <a:buNone/>
                      </a:pPr>
                      <a:r>
                        <a:rPr lang="en-US" sz="2000" dirty="0"/>
                        <a:t>88444</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511388</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2"/>
                  </a:ext>
                </a:extLst>
              </a:tr>
              <a:tr h="563687">
                <a:tc>
                  <a:txBody>
                    <a:bodyPr/>
                    <a:lstStyle/>
                    <a:p>
                      <a:pPr marL="0" lvl="0" indent="0" algn="ctr" rtl="0">
                        <a:spcBef>
                          <a:spcPts val="0"/>
                        </a:spcBef>
                        <a:spcAft>
                          <a:spcPts val="0"/>
                        </a:spcAft>
                        <a:buNone/>
                      </a:pPr>
                      <a:r>
                        <a:rPr lang="en-US" sz="2000" dirty="0"/>
                        <a:t>40477</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508061</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3"/>
                  </a:ext>
                </a:extLst>
              </a:tr>
              <a:tr h="370840">
                <a:tc>
                  <a:txBody>
                    <a:bodyPr/>
                    <a:lstStyle/>
                    <a:p>
                      <a:pPr marL="0" lvl="0" indent="0" algn="ctr" rtl="0">
                        <a:spcBef>
                          <a:spcPts val="0"/>
                        </a:spcBef>
                        <a:spcAft>
                          <a:spcPts val="0"/>
                        </a:spcAft>
                        <a:buNone/>
                      </a:pPr>
                      <a:r>
                        <a:rPr lang="en-US" sz="2000" dirty="0"/>
                        <a:t>97641</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508061</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4"/>
                  </a:ext>
                </a:extLst>
              </a:tr>
            </a:tbl>
          </a:graphicData>
        </a:graphic>
      </p:graphicFrame>
      <p:sp>
        <p:nvSpPr>
          <p:cNvPr id="3" name="Oval 2"/>
          <p:cNvSpPr/>
          <p:nvPr/>
        </p:nvSpPr>
        <p:spPr>
          <a:xfrm>
            <a:off x="8471400" y="5002222"/>
            <a:ext cx="91440" cy="914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8471400" y="5310832"/>
            <a:ext cx="91440" cy="914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8471400" y="5619442"/>
            <a:ext cx="91440" cy="914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ular Callout 2"/>
          <p:cNvSpPr/>
          <p:nvPr/>
        </p:nvSpPr>
        <p:spPr>
          <a:xfrm rot="10800000" flipH="1">
            <a:off x="8059777" y="955711"/>
            <a:ext cx="3220449" cy="1785377"/>
          </a:xfrm>
          <a:custGeom>
            <a:avLst/>
            <a:gdLst>
              <a:gd name="connsiteX0" fmla="*/ 0 w 2928396"/>
              <a:gd name="connsiteY0" fmla="*/ 285509 h 1713022"/>
              <a:gd name="connsiteX1" fmla="*/ 285509 w 2928396"/>
              <a:gd name="connsiteY1" fmla="*/ 0 h 1713022"/>
              <a:gd name="connsiteX2" fmla="*/ 488066 w 2928396"/>
              <a:gd name="connsiteY2" fmla="*/ 0 h 1713022"/>
              <a:gd name="connsiteX3" fmla="*/ 1050884 w 2928396"/>
              <a:gd name="connsiteY3" fmla="*/ -839192 h 1713022"/>
              <a:gd name="connsiteX4" fmla="*/ 1220165 w 2928396"/>
              <a:gd name="connsiteY4" fmla="*/ 0 h 1713022"/>
              <a:gd name="connsiteX5" fmla="*/ 2642887 w 2928396"/>
              <a:gd name="connsiteY5" fmla="*/ 0 h 1713022"/>
              <a:gd name="connsiteX6" fmla="*/ 2928396 w 2928396"/>
              <a:gd name="connsiteY6" fmla="*/ 285509 h 1713022"/>
              <a:gd name="connsiteX7" fmla="*/ 2928396 w 2928396"/>
              <a:gd name="connsiteY7" fmla="*/ 285504 h 1713022"/>
              <a:gd name="connsiteX8" fmla="*/ 2928396 w 2928396"/>
              <a:gd name="connsiteY8" fmla="*/ 285504 h 1713022"/>
              <a:gd name="connsiteX9" fmla="*/ 2928396 w 2928396"/>
              <a:gd name="connsiteY9" fmla="*/ 713759 h 1713022"/>
              <a:gd name="connsiteX10" fmla="*/ 2928396 w 2928396"/>
              <a:gd name="connsiteY10" fmla="*/ 1427513 h 1713022"/>
              <a:gd name="connsiteX11" fmla="*/ 2642887 w 2928396"/>
              <a:gd name="connsiteY11" fmla="*/ 1713022 h 1713022"/>
              <a:gd name="connsiteX12" fmla="*/ 1220165 w 2928396"/>
              <a:gd name="connsiteY12" fmla="*/ 1713022 h 1713022"/>
              <a:gd name="connsiteX13" fmla="*/ 488066 w 2928396"/>
              <a:gd name="connsiteY13" fmla="*/ 1713022 h 1713022"/>
              <a:gd name="connsiteX14" fmla="*/ 488066 w 2928396"/>
              <a:gd name="connsiteY14" fmla="*/ 1713022 h 1713022"/>
              <a:gd name="connsiteX15" fmla="*/ 285509 w 2928396"/>
              <a:gd name="connsiteY15" fmla="*/ 1713022 h 1713022"/>
              <a:gd name="connsiteX16" fmla="*/ 0 w 2928396"/>
              <a:gd name="connsiteY16" fmla="*/ 1427513 h 1713022"/>
              <a:gd name="connsiteX17" fmla="*/ 0 w 2928396"/>
              <a:gd name="connsiteY17" fmla="*/ 713759 h 1713022"/>
              <a:gd name="connsiteX18" fmla="*/ 0 w 2928396"/>
              <a:gd name="connsiteY18" fmla="*/ 285504 h 1713022"/>
              <a:gd name="connsiteX19" fmla="*/ 0 w 2928396"/>
              <a:gd name="connsiteY19" fmla="*/ 285504 h 1713022"/>
              <a:gd name="connsiteX20" fmla="*/ 0 w 2928396"/>
              <a:gd name="connsiteY20" fmla="*/ 285509 h 1713022"/>
              <a:gd name="connsiteX0" fmla="*/ 0 w 2928396"/>
              <a:gd name="connsiteY0" fmla="*/ 1124701 h 2552214"/>
              <a:gd name="connsiteX1" fmla="*/ 285509 w 2928396"/>
              <a:gd name="connsiteY1" fmla="*/ 839192 h 2552214"/>
              <a:gd name="connsiteX2" fmla="*/ 904754 w 2928396"/>
              <a:gd name="connsiteY2" fmla="*/ 862342 h 2552214"/>
              <a:gd name="connsiteX3" fmla="*/ 1050884 w 2928396"/>
              <a:gd name="connsiteY3" fmla="*/ 0 h 2552214"/>
              <a:gd name="connsiteX4" fmla="*/ 1220165 w 2928396"/>
              <a:gd name="connsiteY4" fmla="*/ 839192 h 2552214"/>
              <a:gd name="connsiteX5" fmla="*/ 2642887 w 2928396"/>
              <a:gd name="connsiteY5" fmla="*/ 839192 h 2552214"/>
              <a:gd name="connsiteX6" fmla="*/ 2928396 w 2928396"/>
              <a:gd name="connsiteY6" fmla="*/ 1124701 h 2552214"/>
              <a:gd name="connsiteX7" fmla="*/ 2928396 w 2928396"/>
              <a:gd name="connsiteY7" fmla="*/ 1124696 h 2552214"/>
              <a:gd name="connsiteX8" fmla="*/ 2928396 w 2928396"/>
              <a:gd name="connsiteY8" fmla="*/ 1124696 h 2552214"/>
              <a:gd name="connsiteX9" fmla="*/ 2928396 w 2928396"/>
              <a:gd name="connsiteY9" fmla="*/ 1552951 h 2552214"/>
              <a:gd name="connsiteX10" fmla="*/ 2928396 w 2928396"/>
              <a:gd name="connsiteY10" fmla="*/ 2266705 h 2552214"/>
              <a:gd name="connsiteX11" fmla="*/ 2642887 w 2928396"/>
              <a:gd name="connsiteY11" fmla="*/ 2552214 h 2552214"/>
              <a:gd name="connsiteX12" fmla="*/ 1220165 w 2928396"/>
              <a:gd name="connsiteY12" fmla="*/ 2552214 h 2552214"/>
              <a:gd name="connsiteX13" fmla="*/ 488066 w 2928396"/>
              <a:gd name="connsiteY13" fmla="*/ 2552214 h 2552214"/>
              <a:gd name="connsiteX14" fmla="*/ 488066 w 2928396"/>
              <a:gd name="connsiteY14" fmla="*/ 2552214 h 2552214"/>
              <a:gd name="connsiteX15" fmla="*/ 285509 w 2928396"/>
              <a:gd name="connsiteY15" fmla="*/ 2552214 h 2552214"/>
              <a:gd name="connsiteX16" fmla="*/ 0 w 2928396"/>
              <a:gd name="connsiteY16" fmla="*/ 2266705 h 2552214"/>
              <a:gd name="connsiteX17" fmla="*/ 0 w 2928396"/>
              <a:gd name="connsiteY17" fmla="*/ 1552951 h 2552214"/>
              <a:gd name="connsiteX18" fmla="*/ 0 w 2928396"/>
              <a:gd name="connsiteY18" fmla="*/ 1124696 h 2552214"/>
              <a:gd name="connsiteX19" fmla="*/ 0 w 2928396"/>
              <a:gd name="connsiteY19" fmla="*/ 1124696 h 2552214"/>
              <a:gd name="connsiteX20" fmla="*/ 0 w 2928396"/>
              <a:gd name="connsiteY20" fmla="*/ 1124701 h 255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28396" h="2552214">
                <a:moveTo>
                  <a:pt x="0" y="1124701"/>
                </a:moveTo>
                <a:cubicBezTo>
                  <a:pt x="0" y="967019"/>
                  <a:pt x="127827" y="839192"/>
                  <a:pt x="285509" y="839192"/>
                </a:cubicBezTo>
                <a:lnTo>
                  <a:pt x="904754" y="862342"/>
                </a:lnTo>
                <a:lnTo>
                  <a:pt x="1050884" y="0"/>
                </a:lnTo>
                <a:lnTo>
                  <a:pt x="1220165" y="839192"/>
                </a:lnTo>
                <a:lnTo>
                  <a:pt x="2642887" y="839192"/>
                </a:lnTo>
                <a:cubicBezTo>
                  <a:pt x="2800569" y="839192"/>
                  <a:pt x="2928396" y="967019"/>
                  <a:pt x="2928396" y="1124701"/>
                </a:cubicBezTo>
                <a:lnTo>
                  <a:pt x="2928396" y="1124696"/>
                </a:lnTo>
                <a:lnTo>
                  <a:pt x="2928396" y="1124696"/>
                </a:lnTo>
                <a:lnTo>
                  <a:pt x="2928396" y="1552951"/>
                </a:lnTo>
                <a:lnTo>
                  <a:pt x="2928396" y="2266705"/>
                </a:lnTo>
                <a:cubicBezTo>
                  <a:pt x="2928396" y="2424387"/>
                  <a:pt x="2800569" y="2552214"/>
                  <a:pt x="2642887" y="2552214"/>
                </a:cubicBezTo>
                <a:lnTo>
                  <a:pt x="1220165" y="2552214"/>
                </a:lnTo>
                <a:lnTo>
                  <a:pt x="488066" y="2552214"/>
                </a:lnTo>
                <a:lnTo>
                  <a:pt x="488066" y="2552214"/>
                </a:lnTo>
                <a:lnTo>
                  <a:pt x="285509" y="2552214"/>
                </a:lnTo>
                <a:cubicBezTo>
                  <a:pt x="127827" y="2552214"/>
                  <a:pt x="0" y="2424387"/>
                  <a:pt x="0" y="2266705"/>
                </a:cubicBezTo>
                <a:lnTo>
                  <a:pt x="0" y="1552951"/>
                </a:lnTo>
                <a:lnTo>
                  <a:pt x="0" y="1124696"/>
                </a:lnTo>
                <a:lnTo>
                  <a:pt x="0" y="1124696"/>
                </a:lnTo>
                <a:lnTo>
                  <a:pt x="0" y="1124701"/>
                </a:lnTo>
                <a:close/>
              </a:path>
            </a:pathLst>
          </a:custGeom>
          <a:solidFill>
            <a:schemeClr val="tx1">
              <a:lumMod val="75000"/>
              <a:lumOff val="25000"/>
            </a:schemeClr>
          </a:solidFill>
          <a:ln>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8" name="Google Shape;324;p34"/>
          <p:cNvSpPr txBox="1"/>
          <p:nvPr/>
        </p:nvSpPr>
        <p:spPr>
          <a:xfrm>
            <a:off x="8195267" y="998054"/>
            <a:ext cx="2949467" cy="1043052"/>
          </a:xfrm>
          <a:prstGeom prst="rect">
            <a:avLst/>
          </a:prstGeom>
          <a:noFill/>
          <a:ln>
            <a:noFill/>
          </a:ln>
        </p:spPr>
        <p:txBody>
          <a:bodyPr spcFirstLastPara="1" wrap="square" lIns="0" tIns="8504" rIns="0" bIns="0" anchor="t" anchorCtr="0">
            <a:noAutofit/>
          </a:bodyPr>
          <a:lstStyle/>
          <a:p>
            <a:pPr marL="8164" algn="ctr">
              <a:lnSpc>
                <a:spcPct val="116753"/>
              </a:lnSpc>
            </a:pPr>
            <a:r>
              <a:rPr lang="en-US" sz="2062" dirty="0">
                <a:solidFill>
                  <a:schemeClr val="bg1"/>
                </a:solidFill>
                <a:latin typeface="Calibri"/>
                <a:ea typeface="Calibri"/>
                <a:cs typeface="Calibri"/>
                <a:sym typeface="Calibri"/>
              </a:rPr>
              <a:t>calculation can involve another column in the data frame</a:t>
            </a:r>
            <a:endParaRPr sz="2062" dirty="0">
              <a:solidFill>
                <a:schemeClr val="bg1"/>
              </a:solidFill>
              <a:latin typeface="Calibri"/>
              <a:ea typeface="Calibri"/>
              <a:cs typeface="Calibri"/>
              <a:sym typeface="Calibri"/>
            </a:endParaRPr>
          </a:p>
        </p:txBody>
      </p:sp>
    </p:spTree>
    <p:extLst>
      <p:ext uri="{BB962C8B-B14F-4D97-AF65-F5344CB8AC3E}">
        <p14:creationId xmlns:p14="http://schemas.microsoft.com/office/powerpoint/2010/main" val="238111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04CD91-ABF6-9145-B3A6-62656B5F8B17}"/>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7A4948D8-D2BF-CB44-BFE5-34F93BC4DB25}"/>
              </a:ext>
            </a:extLst>
          </p:cNvPr>
          <p:cNvSpPr>
            <a:spLocks noGrp="1"/>
          </p:cNvSpPr>
          <p:nvPr>
            <p:ph type="body" sz="quarter" idx="13"/>
          </p:nvPr>
        </p:nvSpPr>
        <p:spPr/>
        <p:txBody>
          <a:bodyPr/>
          <a:lstStyle/>
          <a:p>
            <a:endParaRPr lang="en-US"/>
          </a:p>
        </p:txBody>
      </p:sp>
      <p:sp>
        <p:nvSpPr>
          <p:cNvPr id="4" name="Freeform 3"/>
          <p:cNvSpPr/>
          <p:nvPr/>
        </p:nvSpPr>
        <p:spPr>
          <a:xfrm>
            <a:off x="0" y="0"/>
            <a:ext cx="12192000" cy="6857518"/>
          </a:xfrm>
          <a:custGeom>
            <a:avLst/>
            <a:gdLst>
              <a:gd name="connsiteX0" fmla="*/ 9692640 w 12192000"/>
              <a:gd name="connsiteY0" fmla="*/ 5694218 h 6857518"/>
              <a:gd name="connsiteX1" fmla="*/ 9692640 w 12192000"/>
              <a:gd name="connsiteY1" fmla="*/ 6321565 h 6857518"/>
              <a:gd name="connsiteX2" fmla="*/ 11813437 w 12192000"/>
              <a:gd name="connsiteY2" fmla="*/ 6321565 h 6857518"/>
              <a:gd name="connsiteX3" fmla="*/ 11813437 w 12192000"/>
              <a:gd name="connsiteY3" fmla="*/ 5694218 h 6857518"/>
              <a:gd name="connsiteX4" fmla="*/ 0 w 12192000"/>
              <a:gd name="connsiteY4" fmla="*/ 0 h 6857518"/>
              <a:gd name="connsiteX5" fmla="*/ 12192000 w 12192000"/>
              <a:gd name="connsiteY5" fmla="*/ 0 h 6857518"/>
              <a:gd name="connsiteX6" fmla="*/ 12192000 w 12192000"/>
              <a:gd name="connsiteY6" fmla="*/ 6857518 h 6857518"/>
              <a:gd name="connsiteX7" fmla="*/ 0 w 12192000"/>
              <a:gd name="connsiteY7" fmla="*/ 6857518 h 6857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7518">
                <a:moveTo>
                  <a:pt x="9692640" y="5694218"/>
                </a:moveTo>
                <a:lnTo>
                  <a:pt x="9692640" y="6321565"/>
                </a:lnTo>
                <a:lnTo>
                  <a:pt x="11813437" y="6321565"/>
                </a:lnTo>
                <a:lnTo>
                  <a:pt x="11813437" y="5694218"/>
                </a:lnTo>
                <a:close/>
                <a:moveTo>
                  <a:pt x="0" y="0"/>
                </a:moveTo>
                <a:lnTo>
                  <a:pt x="12192000" y="0"/>
                </a:lnTo>
                <a:lnTo>
                  <a:pt x="12192000" y="6857518"/>
                </a:lnTo>
                <a:lnTo>
                  <a:pt x="0" y="6857518"/>
                </a:lnTo>
                <a:close/>
              </a:path>
            </a:pathLst>
          </a:cu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5" name="Google Shape;350;p37"/>
          <p:cNvSpPr txBox="1">
            <a:spLocks/>
          </p:cNvSpPr>
          <p:nvPr/>
        </p:nvSpPr>
        <p:spPr>
          <a:xfrm>
            <a:off x="4236720" y="614555"/>
            <a:ext cx="3992879"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400"/>
              <a:buFont typeface="Arial"/>
              <a:buNone/>
              <a:defRPr sz="6600" b="0" i="0" u="none" strike="noStrike" cap="none">
                <a:solidFill>
                  <a:schemeClr val="accent4">
                    <a:lumMod val="75000"/>
                  </a:schemeClr>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10545"/>
            <a:r>
              <a:rPr lang="en-US" dirty="0">
                <a:solidFill>
                  <a:srgbClr val="005493"/>
                </a:solidFill>
              </a:rPr>
              <a:t>Your Turn 7</a:t>
            </a:r>
          </a:p>
        </p:txBody>
      </p:sp>
      <p:sp>
        <p:nvSpPr>
          <p:cNvPr id="9" name="Google Shape;351;p37"/>
          <p:cNvSpPr txBox="1"/>
          <p:nvPr/>
        </p:nvSpPr>
        <p:spPr>
          <a:xfrm>
            <a:off x="977462" y="1890818"/>
            <a:ext cx="11014168" cy="2250258"/>
          </a:xfrm>
          <a:prstGeom prst="rect">
            <a:avLst/>
          </a:prstGeom>
          <a:noFill/>
          <a:ln>
            <a:noFill/>
          </a:ln>
        </p:spPr>
        <p:txBody>
          <a:bodyPr spcFirstLastPara="1" wrap="square" lIns="0" tIns="6804" rIns="0" bIns="0" anchor="t" anchorCtr="0">
            <a:noAutofit/>
          </a:bodyPr>
          <a:lstStyle/>
          <a:p>
            <a:pPr marL="6803" marR="2721">
              <a:spcAft>
                <a:spcPts val="600"/>
              </a:spcAft>
            </a:pPr>
            <a:r>
              <a:rPr lang="en-US" sz="4000" dirty="0">
                <a:solidFill>
                  <a:srgbClr val="005493"/>
                </a:solidFill>
                <a:latin typeface="Calibri" panose="020F0502020204030204" pitchFamily="34" charset="0"/>
                <a:ea typeface="Calibri"/>
                <a:cs typeface="Consolas" panose="020B0609020204030204" pitchFamily="49" charset="0"/>
                <a:sym typeface="Calibri"/>
              </a:rPr>
              <a:t>The weekdays() function will return the weekday for any date.</a:t>
            </a:r>
          </a:p>
          <a:p>
            <a:pPr marL="749753" marR="2721" indent="-742950">
              <a:buClr>
                <a:schemeClr val="bg2"/>
              </a:buClr>
              <a:buAutoNum type="arabicPeriod"/>
            </a:pPr>
            <a:r>
              <a:rPr lang="en-US" sz="3600" dirty="0">
                <a:solidFill>
                  <a:srgbClr val="005493"/>
                </a:solidFill>
                <a:latin typeface="Calibri" panose="020F0502020204030204" pitchFamily="34" charset="0"/>
                <a:ea typeface="Calibri"/>
                <a:cs typeface="Consolas" panose="020B0609020204030204" pitchFamily="49" charset="0"/>
                <a:sym typeface="Calibri"/>
              </a:rPr>
              <a:t>Use the weekdays() function with mutate() to make a new column which contains the day of the week that each order was placed</a:t>
            </a:r>
          </a:p>
          <a:p>
            <a:pPr marL="749753" marR="2721" indent="-742950">
              <a:buClr>
                <a:schemeClr val="bg2"/>
              </a:buClr>
              <a:buAutoNum type="arabicPeriod"/>
            </a:pPr>
            <a:r>
              <a:rPr lang="en-US" sz="3600" dirty="0">
                <a:solidFill>
                  <a:srgbClr val="005493"/>
                </a:solidFill>
                <a:latin typeface="Calibri" panose="020F0502020204030204" pitchFamily="34" charset="0"/>
                <a:ea typeface="Calibri"/>
                <a:cs typeface="Consolas" panose="020B0609020204030204" pitchFamily="49" charset="0"/>
                <a:sym typeface="Calibri"/>
              </a:rPr>
              <a:t>Then select this column and the </a:t>
            </a:r>
            <a:r>
              <a:rPr lang="en-US" sz="3600" b="1" dirty="0" err="1">
                <a:solidFill>
                  <a:srgbClr val="005493"/>
                </a:solidFill>
                <a:latin typeface="Calibri" panose="020F0502020204030204" pitchFamily="34" charset="0"/>
                <a:ea typeface="Calibri"/>
                <a:cs typeface="Consolas" panose="020B0609020204030204" pitchFamily="49" charset="0"/>
                <a:sym typeface="Calibri"/>
              </a:rPr>
              <a:t>order_time</a:t>
            </a:r>
            <a:r>
              <a:rPr lang="en-US" sz="3600" b="1" dirty="0">
                <a:solidFill>
                  <a:srgbClr val="005493"/>
                </a:solidFill>
                <a:latin typeface="Calibri" panose="020F0502020204030204" pitchFamily="34" charset="0"/>
                <a:ea typeface="Calibri"/>
                <a:cs typeface="Consolas" panose="020B0609020204030204" pitchFamily="49" charset="0"/>
                <a:sym typeface="Calibri"/>
              </a:rPr>
              <a:t> </a:t>
            </a:r>
          </a:p>
          <a:p>
            <a:pPr marL="6803" marR="2721">
              <a:buClr>
                <a:schemeClr val="bg2"/>
              </a:buClr>
            </a:pPr>
            <a:r>
              <a:rPr lang="en-US" sz="3600" dirty="0">
                <a:solidFill>
                  <a:srgbClr val="005493"/>
                </a:solidFill>
                <a:latin typeface="Calibri" panose="020F0502020204030204" pitchFamily="34" charset="0"/>
                <a:ea typeface="Calibri"/>
                <a:cs typeface="Consolas" panose="020B0609020204030204" pitchFamily="49" charset="0"/>
                <a:sym typeface="Calibri"/>
              </a:rPr>
              <a:t>column</a:t>
            </a:r>
          </a:p>
        </p:txBody>
      </p:sp>
    </p:spTree>
    <p:extLst>
      <p:ext uri="{BB962C8B-B14F-4D97-AF65-F5344CB8AC3E}">
        <p14:creationId xmlns:p14="http://schemas.microsoft.com/office/powerpoint/2010/main" val="74899025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grpSp>
        <p:nvGrpSpPr>
          <p:cNvPr id="6" name="Group 5"/>
          <p:cNvGrpSpPr/>
          <p:nvPr/>
        </p:nvGrpSpPr>
        <p:grpSpPr>
          <a:xfrm>
            <a:off x="1216768" y="560135"/>
            <a:ext cx="10292060" cy="1939225"/>
            <a:chOff x="1216768" y="560135"/>
            <a:chExt cx="10292060" cy="4901564"/>
          </a:xfrm>
        </p:grpSpPr>
        <p:sp>
          <p:nvSpPr>
            <p:cNvPr id="225" name="Google Shape;225;p25"/>
            <p:cNvSpPr/>
            <p:nvPr/>
          </p:nvSpPr>
          <p:spPr>
            <a:xfrm>
              <a:off x="1216768" y="560135"/>
              <a:ext cx="10292060" cy="4901564"/>
            </a:xfrm>
            <a:custGeom>
              <a:avLst/>
              <a:gdLst/>
              <a:ahLst/>
              <a:cxnLst/>
              <a:rect l="l" t="t" r="r" b="b"/>
              <a:pathLst>
                <a:path w="18216245" h="8079105" extrusionOk="0">
                  <a:moveTo>
                    <a:pt x="0" y="0"/>
                  </a:moveTo>
                  <a:lnTo>
                    <a:pt x="18215801" y="0"/>
                  </a:lnTo>
                  <a:lnTo>
                    <a:pt x="18215801" y="8078796"/>
                  </a:lnTo>
                  <a:lnTo>
                    <a:pt x="0" y="8078796"/>
                  </a:lnTo>
                  <a:lnTo>
                    <a:pt x="0" y="0"/>
                  </a:lnTo>
                  <a:close/>
                </a:path>
              </a:pathLst>
            </a:custGeom>
            <a:solidFill>
              <a:srgbClr val="F0F2F4"/>
            </a:solidFill>
            <a:ln>
              <a:noFill/>
            </a:ln>
          </p:spPr>
          <p:txBody>
            <a:bodyPr spcFirstLastPara="1" wrap="square" lIns="0" tIns="0" rIns="0" bIns="0" anchor="t" anchorCtr="0">
              <a:noAutofit/>
            </a:bodyPr>
            <a:lstStyle/>
            <a:p>
              <a:endParaRPr sz="964" dirty="0"/>
            </a:p>
          </p:txBody>
        </p:sp>
        <p:sp>
          <p:nvSpPr>
            <p:cNvPr id="226" name="Google Shape;226;p25"/>
            <p:cNvSpPr/>
            <p:nvPr/>
          </p:nvSpPr>
          <p:spPr>
            <a:xfrm>
              <a:off x="1216768" y="560135"/>
              <a:ext cx="10292060" cy="4901564"/>
            </a:xfrm>
            <a:custGeom>
              <a:avLst/>
              <a:gdLst/>
              <a:ahLst/>
              <a:cxnLst/>
              <a:rect l="l" t="t" r="r" b="b"/>
              <a:pathLst>
                <a:path w="18216245" h="8079105" extrusionOk="0">
                  <a:moveTo>
                    <a:pt x="0" y="0"/>
                  </a:moveTo>
                  <a:lnTo>
                    <a:pt x="18215801" y="0"/>
                  </a:lnTo>
                  <a:lnTo>
                    <a:pt x="18215801" y="8078797"/>
                  </a:lnTo>
                  <a:lnTo>
                    <a:pt x="0" y="8078797"/>
                  </a:lnTo>
                  <a:lnTo>
                    <a:pt x="0" y="0"/>
                  </a:lnTo>
                  <a:close/>
                </a:path>
              </a:pathLst>
            </a:custGeom>
            <a:noFill/>
            <a:ln w="10450" cap="flat" cmpd="sng">
              <a:solidFill>
                <a:srgbClr val="000000"/>
              </a:solidFill>
              <a:prstDash val="solid"/>
              <a:round/>
              <a:headEnd type="none" w="sm" len="sm"/>
              <a:tailEnd type="none" w="sm" len="sm"/>
            </a:ln>
          </p:spPr>
          <p:txBody>
            <a:bodyPr spcFirstLastPara="1" wrap="square" lIns="0" tIns="0" rIns="0" bIns="0" anchor="t" anchorCtr="0">
              <a:noAutofit/>
            </a:bodyPr>
            <a:lstStyle/>
            <a:p>
              <a:endParaRPr sz="964"/>
            </a:p>
          </p:txBody>
        </p:sp>
      </p:grpSp>
      <p:sp>
        <p:nvSpPr>
          <p:cNvPr id="9"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4" name="TextBox 3"/>
          <p:cNvSpPr txBox="1"/>
          <p:nvPr/>
        </p:nvSpPr>
        <p:spPr>
          <a:xfrm>
            <a:off x="1216768" y="735723"/>
            <a:ext cx="12360166" cy="1561581"/>
          </a:xfrm>
          <a:prstGeom prst="rect">
            <a:avLst/>
          </a:prstGeom>
          <a:noFill/>
        </p:spPr>
        <p:txBody>
          <a:bodyPr wrap="square" rtlCol="0">
            <a:spAutoFit/>
          </a:bodyPr>
          <a:lstStyle/>
          <a:p>
            <a:pPr>
              <a:lnSpc>
                <a:spcPct val="120000"/>
              </a:lnSpc>
            </a:pPr>
            <a:r>
              <a:rPr lang="en-US" sz="2652" dirty="0">
                <a:solidFill>
                  <a:srgbClr val="164F86"/>
                </a:solidFill>
                <a:latin typeface="Consolas" panose="020B0609020204030204" pitchFamily="49" charset="0"/>
                <a:ea typeface="Courier New"/>
                <a:cs typeface="Consolas" panose="020B0609020204030204" pitchFamily="49" charset="0"/>
                <a:sym typeface="Courier New"/>
              </a:rPr>
              <a:t>orders %&gt;%</a:t>
            </a:r>
          </a:p>
          <a:p>
            <a:pPr>
              <a:lnSpc>
                <a:spcPct val="120000"/>
              </a:lnSpc>
            </a:pPr>
            <a:r>
              <a:rPr lang="en-US" sz="2652" dirty="0">
                <a:solidFill>
                  <a:srgbClr val="164F86"/>
                </a:solidFill>
                <a:latin typeface="Consolas" panose="020B0609020204030204" pitchFamily="49" charset="0"/>
                <a:ea typeface="Courier New"/>
                <a:cs typeface="Consolas" panose="020B0609020204030204" pitchFamily="49" charset="0"/>
                <a:sym typeface="Courier New"/>
              </a:rPr>
              <a:t>	mutate(</a:t>
            </a:r>
            <a:r>
              <a:rPr lang="en-US" sz="2652" dirty="0" err="1">
                <a:solidFill>
                  <a:srgbClr val="164F86"/>
                </a:solidFill>
                <a:latin typeface="Consolas" panose="020B0609020204030204" pitchFamily="49" charset="0"/>
                <a:ea typeface="Courier New"/>
                <a:cs typeface="Consolas" panose="020B0609020204030204" pitchFamily="49" charset="0"/>
                <a:sym typeface="Courier New"/>
              </a:rPr>
              <a:t>dayofweek</a:t>
            </a:r>
            <a:r>
              <a:rPr lang="en-US" sz="2652" dirty="0">
                <a:solidFill>
                  <a:srgbClr val="164F86"/>
                </a:solidFill>
                <a:latin typeface="Consolas" panose="020B0609020204030204" pitchFamily="49" charset="0"/>
                <a:ea typeface="Courier New"/>
                <a:cs typeface="Consolas" panose="020B0609020204030204" pitchFamily="49" charset="0"/>
                <a:sym typeface="Courier New"/>
              </a:rPr>
              <a:t> = weekdays(</a:t>
            </a:r>
            <a:r>
              <a:rPr lang="en-US" sz="2652" dirty="0" err="1">
                <a:solidFill>
                  <a:srgbClr val="164F86"/>
                </a:solidFill>
                <a:latin typeface="Consolas" panose="020B0609020204030204" pitchFamily="49" charset="0"/>
                <a:ea typeface="Courier New"/>
                <a:cs typeface="Consolas" panose="020B0609020204030204" pitchFamily="49" charset="0"/>
                <a:sym typeface="Courier New"/>
              </a:rPr>
              <a:t>order_time</a:t>
            </a:r>
            <a:r>
              <a:rPr lang="en-US" sz="2652" dirty="0">
                <a:solidFill>
                  <a:srgbClr val="164F86"/>
                </a:solidFill>
                <a:latin typeface="Consolas" panose="020B0609020204030204" pitchFamily="49" charset="0"/>
                <a:ea typeface="Courier New"/>
                <a:cs typeface="Consolas" panose="020B0609020204030204" pitchFamily="49" charset="0"/>
                <a:sym typeface="Courier New"/>
              </a:rPr>
              <a:t>)) %&gt;%</a:t>
            </a:r>
          </a:p>
          <a:p>
            <a:pPr>
              <a:lnSpc>
                <a:spcPct val="120000"/>
              </a:lnSpc>
            </a:pPr>
            <a:r>
              <a:rPr lang="en-US" sz="2652" dirty="0">
                <a:solidFill>
                  <a:srgbClr val="164F86"/>
                </a:solidFill>
                <a:latin typeface="Consolas" panose="020B0609020204030204" pitchFamily="49" charset="0"/>
                <a:ea typeface="Courier New"/>
                <a:cs typeface="Consolas" panose="020B0609020204030204" pitchFamily="49" charset="0"/>
                <a:sym typeface="Courier New"/>
              </a:rPr>
              <a:t>     select(</a:t>
            </a:r>
            <a:r>
              <a:rPr lang="en-US" sz="2652" dirty="0" err="1">
                <a:solidFill>
                  <a:srgbClr val="164F86"/>
                </a:solidFill>
                <a:latin typeface="Consolas" panose="020B0609020204030204" pitchFamily="49" charset="0"/>
                <a:ea typeface="Courier New"/>
                <a:cs typeface="Consolas" panose="020B0609020204030204" pitchFamily="49" charset="0"/>
                <a:sym typeface="Courier New"/>
              </a:rPr>
              <a:t>dayofweek</a:t>
            </a:r>
            <a:r>
              <a:rPr lang="en-US" sz="2652" dirty="0">
                <a:solidFill>
                  <a:srgbClr val="164F86"/>
                </a:solidFill>
                <a:latin typeface="Consolas" panose="020B0609020204030204" pitchFamily="49" charset="0"/>
                <a:ea typeface="Courier New"/>
                <a:cs typeface="Consolas" panose="020B0609020204030204" pitchFamily="49" charset="0"/>
                <a:sym typeface="Courier New"/>
              </a:rPr>
              <a:t>, </a:t>
            </a:r>
            <a:r>
              <a:rPr lang="en-US" sz="2652" dirty="0" err="1">
                <a:solidFill>
                  <a:srgbClr val="164F86"/>
                </a:solidFill>
                <a:latin typeface="Consolas" panose="020B0609020204030204" pitchFamily="49" charset="0"/>
                <a:ea typeface="Courier New"/>
                <a:cs typeface="Consolas" panose="020B0609020204030204" pitchFamily="49" charset="0"/>
                <a:sym typeface="Courier New"/>
              </a:rPr>
              <a:t>order_time</a:t>
            </a:r>
            <a:r>
              <a:rPr lang="en-US" sz="2652" dirty="0">
                <a:solidFill>
                  <a:srgbClr val="164F86"/>
                </a:solidFill>
                <a:latin typeface="Consolas" panose="020B0609020204030204" pitchFamily="49" charset="0"/>
                <a:ea typeface="Courier New"/>
                <a:cs typeface="Consolas" panose="020B0609020204030204" pitchFamily="49" charset="0"/>
                <a:sym typeface="Courier New"/>
              </a:rPr>
              <a:t>)</a:t>
            </a:r>
            <a:endParaRPr lang="en-US" sz="2652" dirty="0">
              <a:solidFill>
                <a:srgbClr val="164F86"/>
              </a:solidFill>
              <a:latin typeface="Consolas" panose="020B0609020204030204" pitchFamily="49" charset="0"/>
              <a:ea typeface="Courier New"/>
              <a:cs typeface="Consolas" panose="020B0609020204030204" pitchFamily="49" charset="0"/>
            </a:endParaRPr>
          </a:p>
        </p:txBody>
      </p:sp>
    </p:spTree>
    <p:extLst>
      <p:ext uri="{BB962C8B-B14F-4D97-AF65-F5344CB8AC3E}">
        <p14:creationId xmlns:p14="http://schemas.microsoft.com/office/powerpoint/2010/main" val="32222172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Shape 121"/>
        <p:cNvGrpSpPr/>
        <p:nvPr/>
      </p:nvGrpSpPr>
      <p:grpSpPr>
        <a:xfrm>
          <a:off x="0" y="0"/>
          <a:ext cx="0" cy="0"/>
          <a:chOff x="0" y="0"/>
          <a:chExt cx="0" cy="0"/>
        </a:xfrm>
      </p:grpSpPr>
      <p:sp>
        <p:nvSpPr>
          <p:cNvPr id="123" name="Google Shape;123;p16"/>
          <p:cNvSpPr txBox="1">
            <a:spLocks noGrp="1"/>
          </p:cNvSpPr>
          <p:nvPr>
            <p:ph type="title"/>
          </p:nvPr>
        </p:nvSpPr>
        <p:spPr>
          <a:xfrm>
            <a:off x="5483380" y="684400"/>
            <a:ext cx="1547339" cy="777536"/>
          </a:xfrm>
          <a:prstGeom prst="rect">
            <a:avLst/>
          </a:prstGeom>
          <a:noFill/>
          <a:ln>
            <a:noFill/>
          </a:ln>
        </p:spPr>
        <p:txBody>
          <a:bodyPr spcFirstLastPara="1" wrap="square" lIns="0" tIns="6455" rIns="0" bIns="0" anchor="t" anchorCtr="0">
            <a:noAutofit/>
          </a:bodyPr>
          <a:lstStyle/>
          <a:p>
            <a:pPr marL="6803"/>
            <a:r>
              <a:rPr lang="en-US" sz="5400" dirty="0" err="1">
                <a:solidFill>
                  <a:srgbClr val="000000"/>
                </a:solidFill>
              </a:rPr>
              <a:t>dplyr</a:t>
            </a:r>
            <a:endParaRPr sz="5400" dirty="0"/>
          </a:p>
        </p:txBody>
      </p:sp>
      <p:sp>
        <p:nvSpPr>
          <p:cNvPr id="125" name="Google Shape;125;p16"/>
          <p:cNvSpPr txBox="1"/>
          <p:nvPr/>
        </p:nvSpPr>
        <p:spPr>
          <a:xfrm>
            <a:off x="5341615" y="2450007"/>
            <a:ext cx="5286783" cy="1749054"/>
          </a:xfrm>
          <a:prstGeom prst="rect">
            <a:avLst/>
          </a:prstGeom>
          <a:noFill/>
          <a:ln>
            <a:noFill/>
          </a:ln>
        </p:spPr>
        <p:txBody>
          <a:bodyPr spcFirstLastPara="1" wrap="square" lIns="0" tIns="157835" rIns="0" bIns="0" anchor="t" anchorCtr="0">
            <a:noAutofit/>
          </a:bodyPr>
          <a:lstStyle/>
          <a:p>
            <a:pPr marL="6803" marR="2721">
              <a:lnSpc>
                <a:spcPct val="104099"/>
              </a:lnSpc>
              <a:spcBef>
                <a:spcPts val="1061"/>
              </a:spcBef>
            </a:pPr>
            <a:r>
              <a:rPr lang="en-US" sz="3200" dirty="0" err="1">
                <a:latin typeface="Calibri"/>
                <a:ea typeface="Calibri"/>
                <a:cs typeface="Calibri"/>
                <a:sym typeface="Calibri"/>
              </a:rPr>
              <a:t>dplyr</a:t>
            </a:r>
            <a:r>
              <a:rPr lang="en-US" sz="3200" dirty="0">
                <a:latin typeface="Calibri"/>
                <a:ea typeface="Calibri"/>
                <a:cs typeface="Calibri"/>
                <a:sym typeface="Calibri"/>
              </a:rPr>
              <a:t> implements a </a:t>
            </a:r>
            <a:r>
              <a:rPr lang="en-US" sz="3200" i="1" dirty="0">
                <a:latin typeface="Calibri"/>
                <a:ea typeface="Calibri"/>
                <a:cs typeface="Calibri"/>
                <a:sym typeface="Calibri"/>
              </a:rPr>
              <a:t>grammar </a:t>
            </a:r>
            <a:r>
              <a:rPr lang="en-US" sz="3200" dirty="0">
                <a:latin typeface="Calibri"/>
                <a:ea typeface="Calibri"/>
                <a:cs typeface="Calibri"/>
                <a:sym typeface="Calibri"/>
              </a:rPr>
              <a:t>for  transforming tabular data.</a:t>
            </a:r>
            <a:endParaRPr sz="3200" dirty="0">
              <a:latin typeface="Calibri"/>
              <a:ea typeface="Calibri"/>
              <a:cs typeface="Calibri"/>
              <a:sym typeface="Calibri"/>
            </a:endParaRPr>
          </a:p>
        </p:txBody>
      </p:sp>
      <p:sp>
        <p:nvSpPr>
          <p:cNvPr id="6" name="Google Shape;46;p7"/>
          <p:cNvSpPr/>
          <p:nvPr/>
        </p:nvSpPr>
        <p:spPr>
          <a:xfrm>
            <a:off x="1581951" y="1461936"/>
            <a:ext cx="3460418" cy="3725196"/>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7"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8" name="Google Shape;131;p17"/>
          <p:cNvSpPr/>
          <p:nvPr/>
        </p:nvSpPr>
        <p:spPr>
          <a:xfrm>
            <a:off x="579121" y="2255454"/>
            <a:ext cx="11255528" cy="1532775"/>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293" name="Google Shape;293;p32"/>
          <p:cNvSpPr txBox="1">
            <a:spLocks noGrp="1"/>
          </p:cNvSpPr>
          <p:nvPr>
            <p:ph type="title"/>
          </p:nvPr>
        </p:nvSpPr>
        <p:spPr>
          <a:xfrm>
            <a:off x="4927600" y="684400"/>
            <a:ext cx="2829034"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mutate()</a:t>
            </a:r>
            <a:endParaRPr dirty="0"/>
          </a:p>
        </p:txBody>
      </p:sp>
      <p:sp>
        <p:nvSpPr>
          <p:cNvPr id="296" name="Google Shape;296;p32"/>
          <p:cNvSpPr txBox="1"/>
          <p:nvPr/>
        </p:nvSpPr>
        <p:spPr>
          <a:xfrm>
            <a:off x="4367705" y="1588314"/>
            <a:ext cx="6159054" cy="1167589"/>
          </a:xfrm>
          <a:prstGeom prst="rect">
            <a:avLst/>
          </a:prstGeom>
          <a:noFill/>
          <a:ln>
            <a:noFill/>
          </a:ln>
        </p:spPr>
        <p:txBody>
          <a:bodyPr spcFirstLastPara="1" wrap="square" lIns="0" tIns="6455" rIns="0" bIns="0" anchor="t" anchorCtr="0">
            <a:noAutofit/>
          </a:bodyPr>
          <a:lstStyle/>
          <a:p>
            <a:pPr marL="6803"/>
            <a:r>
              <a:rPr lang="en-US" sz="4000" dirty="0">
                <a:latin typeface="Calibri"/>
                <a:ea typeface="Calibri"/>
                <a:cs typeface="Calibri"/>
                <a:sym typeface="Calibri"/>
              </a:rPr>
              <a:t>Replacing columns</a:t>
            </a:r>
            <a:endParaRPr sz="4000" dirty="0">
              <a:latin typeface="Calibri"/>
              <a:ea typeface="Calibri"/>
              <a:cs typeface="Calibri"/>
              <a:sym typeface="Calibri"/>
            </a:endParaRPr>
          </a:p>
        </p:txBody>
      </p:sp>
      <p:sp>
        <p:nvSpPr>
          <p:cNvPr id="14" name="Rectangle 13"/>
          <p:cNvSpPr/>
          <p:nvPr/>
        </p:nvSpPr>
        <p:spPr>
          <a:xfrm>
            <a:off x="777239" y="2330166"/>
            <a:ext cx="11057409" cy="1077218"/>
          </a:xfrm>
          <a:prstGeom prst="rect">
            <a:avLst/>
          </a:prstGeom>
        </p:spPr>
        <p:txBody>
          <a:bodyPr wrap="square">
            <a:spAutoFit/>
          </a:bodyPr>
          <a:lstStyle/>
          <a:p>
            <a:r>
              <a:rPr lang="en-US" sz="3200" dirty="0">
                <a:latin typeface="Consolas" panose="020B0609020204030204" pitchFamily="49" charset="0"/>
                <a:ea typeface="Courier New"/>
                <a:cs typeface="Consolas" panose="020B0609020204030204" pitchFamily="49" charset="0"/>
                <a:sym typeface="Courier New"/>
              </a:rPr>
              <a:t>orders %&gt;%</a:t>
            </a:r>
          </a:p>
          <a:p>
            <a:r>
              <a:rPr lang="en-US" sz="3200" dirty="0">
                <a:latin typeface="Consolas" panose="020B0609020204030204" pitchFamily="49" charset="0"/>
                <a:ea typeface="Courier New"/>
                <a:cs typeface="Consolas" panose="020B0609020204030204" pitchFamily="49" charset="0"/>
                <a:sym typeface="Courier New"/>
              </a:rPr>
              <a:t>	mutate(</a:t>
            </a:r>
            <a:r>
              <a:rPr lang="en-US" sz="3200" dirty="0" err="1">
                <a:solidFill>
                  <a:srgbClr val="538DD5"/>
                </a:solidFill>
                <a:latin typeface="Consolas" panose="020B0609020204030204" pitchFamily="49" charset="0"/>
                <a:ea typeface="Courier New"/>
                <a:cs typeface="Consolas" panose="020B0609020204030204" pitchFamily="49" charset="0"/>
                <a:sym typeface="Courier New"/>
              </a:rPr>
              <a:t>order_id</a:t>
            </a:r>
            <a:r>
              <a:rPr lang="en-US" sz="3200" dirty="0">
                <a:latin typeface="Consolas" panose="020B0609020204030204" pitchFamily="49" charset="0"/>
                <a:ea typeface="Courier New"/>
                <a:cs typeface="Consolas" panose="020B0609020204030204" pitchFamily="49" charset="0"/>
                <a:sym typeface="Courier New"/>
              </a:rPr>
              <a:t> = </a:t>
            </a:r>
            <a:r>
              <a:rPr lang="en-US" sz="3200" dirty="0" err="1">
                <a:solidFill>
                  <a:schemeClr val="accent2"/>
                </a:solidFill>
                <a:latin typeface="Consolas" panose="020B0609020204030204" pitchFamily="49" charset="0"/>
                <a:ea typeface="Courier New"/>
                <a:cs typeface="Consolas" panose="020B0609020204030204" pitchFamily="49" charset="0"/>
                <a:sym typeface="Courier New"/>
              </a:rPr>
              <a:t>as.character</a:t>
            </a:r>
            <a:r>
              <a:rPr lang="en-US" sz="3200" dirty="0">
                <a:solidFill>
                  <a:schemeClr val="accent2"/>
                </a:solidFill>
                <a:latin typeface="Consolas" panose="020B0609020204030204" pitchFamily="49" charset="0"/>
                <a:ea typeface="Courier New"/>
                <a:cs typeface="Consolas" panose="020B0609020204030204" pitchFamily="49" charset="0"/>
                <a:sym typeface="Courier New"/>
              </a:rPr>
              <a:t>(</a:t>
            </a:r>
            <a:r>
              <a:rPr lang="en-US" sz="3200" dirty="0" err="1">
                <a:solidFill>
                  <a:schemeClr val="accent2"/>
                </a:solidFill>
                <a:latin typeface="Consolas" panose="020B0609020204030204" pitchFamily="49" charset="0"/>
                <a:ea typeface="Courier New"/>
                <a:cs typeface="Consolas" panose="020B0609020204030204" pitchFamily="49" charset="0"/>
                <a:sym typeface="Courier New"/>
              </a:rPr>
              <a:t>order_id</a:t>
            </a:r>
            <a:r>
              <a:rPr lang="en-US" sz="3200" dirty="0">
                <a:solidFill>
                  <a:schemeClr val="accent2"/>
                </a:solidFill>
                <a:latin typeface="Consolas" panose="020B0609020204030204" pitchFamily="49" charset="0"/>
                <a:ea typeface="Courier New"/>
                <a:cs typeface="Consolas" panose="020B0609020204030204" pitchFamily="49" charset="0"/>
                <a:sym typeface="Courier New"/>
              </a:rPr>
              <a:t>)</a:t>
            </a:r>
            <a:r>
              <a:rPr lang="en-US" sz="3200" dirty="0">
                <a:latin typeface="Consolas" panose="020B0609020204030204" pitchFamily="49" charset="0"/>
                <a:ea typeface="Courier New"/>
                <a:cs typeface="Consolas" panose="020B0609020204030204" pitchFamily="49" charset="0"/>
                <a:sym typeface="Courier New"/>
              </a:rPr>
              <a:t>) </a:t>
            </a:r>
            <a:endParaRPr lang="en-US" sz="800"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pic>
        <p:nvPicPr>
          <p:cNvPr id="3" name="Picture 2"/>
          <p:cNvPicPr>
            <a:picLocks noChangeAspect="1"/>
          </p:cNvPicPr>
          <p:nvPr/>
        </p:nvPicPr>
        <p:blipFill>
          <a:blip r:embed="rId4"/>
          <a:stretch>
            <a:fillRect/>
          </a:stretch>
        </p:blipFill>
        <p:spPr>
          <a:xfrm>
            <a:off x="1081357" y="4134268"/>
            <a:ext cx="7692486" cy="1671348"/>
          </a:xfrm>
          <a:prstGeom prst="rect">
            <a:avLst/>
          </a:prstGeom>
        </p:spPr>
      </p:pic>
      <p:sp>
        <p:nvSpPr>
          <p:cNvPr id="4" name="Rounded Rectangle 3"/>
          <p:cNvSpPr/>
          <p:nvPr/>
        </p:nvSpPr>
        <p:spPr>
          <a:xfrm>
            <a:off x="1089521" y="4117940"/>
            <a:ext cx="1237300" cy="391885"/>
          </a:xfrm>
          <a:prstGeom prst="roundRect">
            <a:avLst/>
          </a:prstGeom>
          <a:noFill/>
          <a:ln>
            <a:solidFill>
              <a:srgbClr val="D390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ular Callout 2"/>
          <p:cNvSpPr/>
          <p:nvPr/>
        </p:nvSpPr>
        <p:spPr>
          <a:xfrm rot="10800000" flipH="1">
            <a:off x="8459827" y="622214"/>
            <a:ext cx="3220449" cy="2275234"/>
          </a:xfrm>
          <a:custGeom>
            <a:avLst/>
            <a:gdLst>
              <a:gd name="connsiteX0" fmla="*/ 0 w 2928396"/>
              <a:gd name="connsiteY0" fmla="*/ 285509 h 1713022"/>
              <a:gd name="connsiteX1" fmla="*/ 285509 w 2928396"/>
              <a:gd name="connsiteY1" fmla="*/ 0 h 1713022"/>
              <a:gd name="connsiteX2" fmla="*/ 488066 w 2928396"/>
              <a:gd name="connsiteY2" fmla="*/ 0 h 1713022"/>
              <a:gd name="connsiteX3" fmla="*/ 1050884 w 2928396"/>
              <a:gd name="connsiteY3" fmla="*/ -839192 h 1713022"/>
              <a:gd name="connsiteX4" fmla="*/ 1220165 w 2928396"/>
              <a:gd name="connsiteY4" fmla="*/ 0 h 1713022"/>
              <a:gd name="connsiteX5" fmla="*/ 2642887 w 2928396"/>
              <a:gd name="connsiteY5" fmla="*/ 0 h 1713022"/>
              <a:gd name="connsiteX6" fmla="*/ 2928396 w 2928396"/>
              <a:gd name="connsiteY6" fmla="*/ 285509 h 1713022"/>
              <a:gd name="connsiteX7" fmla="*/ 2928396 w 2928396"/>
              <a:gd name="connsiteY7" fmla="*/ 285504 h 1713022"/>
              <a:gd name="connsiteX8" fmla="*/ 2928396 w 2928396"/>
              <a:gd name="connsiteY8" fmla="*/ 285504 h 1713022"/>
              <a:gd name="connsiteX9" fmla="*/ 2928396 w 2928396"/>
              <a:gd name="connsiteY9" fmla="*/ 713759 h 1713022"/>
              <a:gd name="connsiteX10" fmla="*/ 2928396 w 2928396"/>
              <a:gd name="connsiteY10" fmla="*/ 1427513 h 1713022"/>
              <a:gd name="connsiteX11" fmla="*/ 2642887 w 2928396"/>
              <a:gd name="connsiteY11" fmla="*/ 1713022 h 1713022"/>
              <a:gd name="connsiteX12" fmla="*/ 1220165 w 2928396"/>
              <a:gd name="connsiteY12" fmla="*/ 1713022 h 1713022"/>
              <a:gd name="connsiteX13" fmla="*/ 488066 w 2928396"/>
              <a:gd name="connsiteY13" fmla="*/ 1713022 h 1713022"/>
              <a:gd name="connsiteX14" fmla="*/ 488066 w 2928396"/>
              <a:gd name="connsiteY14" fmla="*/ 1713022 h 1713022"/>
              <a:gd name="connsiteX15" fmla="*/ 285509 w 2928396"/>
              <a:gd name="connsiteY15" fmla="*/ 1713022 h 1713022"/>
              <a:gd name="connsiteX16" fmla="*/ 0 w 2928396"/>
              <a:gd name="connsiteY16" fmla="*/ 1427513 h 1713022"/>
              <a:gd name="connsiteX17" fmla="*/ 0 w 2928396"/>
              <a:gd name="connsiteY17" fmla="*/ 713759 h 1713022"/>
              <a:gd name="connsiteX18" fmla="*/ 0 w 2928396"/>
              <a:gd name="connsiteY18" fmla="*/ 285504 h 1713022"/>
              <a:gd name="connsiteX19" fmla="*/ 0 w 2928396"/>
              <a:gd name="connsiteY19" fmla="*/ 285504 h 1713022"/>
              <a:gd name="connsiteX20" fmla="*/ 0 w 2928396"/>
              <a:gd name="connsiteY20" fmla="*/ 285509 h 1713022"/>
              <a:gd name="connsiteX0" fmla="*/ 0 w 2928396"/>
              <a:gd name="connsiteY0" fmla="*/ 1124701 h 2552214"/>
              <a:gd name="connsiteX1" fmla="*/ 285509 w 2928396"/>
              <a:gd name="connsiteY1" fmla="*/ 839192 h 2552214"/>
              <a:gd name="connsiteX2" fmla="*/ 904754 w 2928396"/>
              <a:gd name="connsiteY2" fmla="*/ 862342 h 2552214"/>
              <a:gd name="connsiteX3" fmla="*/ 1050884 w 2928396"/>
              <a:gd name="connsiteY3" fmla="*/ 0 h 2552214"/>
              <a:gd name="connsiteX4" fmla="*/ 1220165 w 2928396"/>
              <a:gd name="connsiteY4" fmla="*/ 839192 h 2552214"/>
              <a:gd name="connsiteX5" fmla="*/ 2642887 w 2928396"/>
              <a:gd name="connsiteY5" fmla="*/ 839192 h 2552214"/>
              <a:gd name="connsiteX6" fmla="*/ 2928396 w 2928396"/>
              <a:gd name="connsiteY6" fmla="*/ 1124701 h 2552214"/>
              <a:gd name="connsiteX7" fmla="*/ 2928396 w 2928396"/>
              <a:gd name="connsiteY7" fmla="*/ 1124696 h 2552214"/>
              <a:gd name="connsiteX8" fmla="*/ 2928396 w 2928396"/>
              <a:gd name="connsiteY8" fmla="*/ 1124696 h 2552214"/>
              <a:gd name="connsiteX9" fmla="*/ 2928396 w 2928396"/>
              <a:gd name="connsiteY9" fmla="*/ 1552951 h 2552214"/>
              <a:gd name="connsiteX10" fmla="*/ 2928396 w 2928396"/>
              <a:gd name="connsiteY10" fmla="*/ 2266705 h 2552214"/>
              <a:gd name="connsiteX11" fmla="*/ 2642887 w 2928396"/>
              <a:gd name="connsiteY11" fmla="*/ 2552214 h 2552214"/>
              <a:gd name="connsiteX12" fmla="*/ 1220165 w 2928396"/>
              <a:gd name="connsiteY12" fmla="*/ 2552214 h 2552214"/>
              <a:gd name="connsiteX13" fmla="*/ 488066 w 2928396"/>
              <a:gd name="connsiteY13" fmla="*/ 2552214 h 2552214"/>
              <a:gd name="connsiteX14" fmla="*/ 488066 w 2928396"/>
              <a:gd name="connsiteY14" fmla="*/ 2552214 h 2552214"/>
              <a:gd name="connsiteX15" fmla="*/ 285509 w 2928396"/>
              <a:gd name="connsiteY15" fmla="*/ 2552214 h 2552214"/>
              <a:gd name="connsiteX16" fmla="*/ 0 w 2928396"/>
              <a:gd name="connsiteY16" fmla="*/ 2266705 h 2552214"/>
              <a:gd name="connsiteX17" fmla="*/ 0 w 2928396"/>
              <a:gd name="connsiteY17" fmla="*/ 1552951 h 2552214"/>
              <a:gd name="connsiteX18" fmla="*/ 0 w 2928396"/>
              <a:gd name="connsiteY18" fmla="*/ 1124696 h 2552214"/>
              <a:gd name="connsiteX19" fmla="*/ 0 w 2928396"/>
              <a:gd name="connsiteY19" fmla="*/ 1124696 h 2552214"/>
              <a:gd name="connsiteX20" fmla="*/ 0 w 2928396"/>
              <a:gd name="connsiteY20" fmla="*/ 1124701 h 2552214"/>
              <a:gd name="connsiteX0" fmla="*/ 0 w 2928396"/>
              <a:gd name="connsiteY0" fmla="*/ 1824956 h 3252469"/>
              <a:gd name="connsiteX1" fmla="*/ 285509 w 2928396"/>
              <a:gd name="connsiteY1" fmla="*/ 1539447 h 3252469"/>
              <a:gd name="connsiteX2" fmla="*/ 904754 w 2928396"/>
              <a:gd name="connsiteY2" fmla="*/ 1562597 h 3252469"/>
              <a:gd name="connsiteX3" fmla="*/ 33811 w 2928396"/>
              <a:gd name="connsiteY3" fmla="*/ 0 h 3252469"/>
              <a:gd name="connsiteX4" fmla="*/ 1220165 w 2928396"/>
              <a:gd name="connsiteY4" fmla="*/ 1539447 h 3252469"/>
              <a:gd name="connsiteX5" fmla="*/ 2642887 w 2928396"/>
              <a:gd name="connsiteY5" fmla="*/ 1539447 h 3252469"/>
              <a:gd name="connsiteX6" fmla="*/ 2928396 w 2928396"/>
              <a:gd name="connsiteY6" fmla="*/ 1824956 h 3252469"/>
              <a:gd name="connsiteX7" fmla="*/ 2928396 w 2928396"/>
              <a:gd name="connsiteY7" fmla="*/ 1824951 h 3252469"/>
              <a:gd name="connsiteX8" fmla="*/ 2928396 w 2928396"/>
              <a:gd name="connsiteY8" fmla="*/ 1824951 h 3252469"/>
              <a:gd name="connsiteX9" fmla="*/ 2928396 w 2928396"/>
              <a:gd name="connsiteY9" fmla="*/ 2253206 h 3252469"/>
              <a:gd name="connsiteX10" fmla="*/ 2928396 w 2928396"/>
              <a:gd name="connsiteY10" fmla="*/ 2966960 h 3252469"/>
              <a:gd name="connsiteX11" fmla="*/ 2642887 w 2928396"/>
              <a:gd name="connsiteY11" fmla="*/ 3252469 h 3252469"/>
              <a:gd name="connsiteX12" fmla="*/ 1220165 w 2928396"/>
              <a:gd name="connsiteY12" fmla="*/ 3252469 h 3252469"/>
              <a:gd name="connsiteX13" fmla="*/ 488066 w 2928396"/>
              <a:gd name="connsiteY13" fmla="*/ 3252469 h 3252469"/>
              <a:gd name="connsiteX14" fmla="*/ 488066 w 2928396"/>
              <a:gd name="connsiteY14" fmla="*/ 3252469 h 3252469"/>
              <a:gd name="connsiteX15" fmla="*/ 285509 w 2928396"/>
              <a:gd name="connsiteY15" fmla="*/ 3252469 h 3252469"/>
              <a:gd name="connsiteX16" fmla="*/ 0 w 2928396"/>
              <a:gd name="connsiteY16" fmla="*/ 2966960 h 3252469"/>
              <a:gd name="connsiteX17" fmla="*/ 0 w 2928396"/>
              <a:gd name="connsiteY17" fmla="*/ 2253206 h 3252469"/>
              <a:gd name="connsiteX18" fmla="*/ 0 w 2928396"/>
              <a:gd name="connsiteY18" fmla="*/ 1824951 h 3252469"/>
              <a:gd name="connsiteX19" fmla="*/ 0 w 2928396"/>
              <a:gd name="connsiteY19" fmla="*/ 1824951 h 3252469"/>
              <a:gd name="connsiteX20" fmla="*/ 0 w 2928396"/>
              <a:gd name="connsiteY20" fmla="*/ 1824956 h 3252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28396" h="3252469">
                <a:moveTo>
                  <a:pt x="0" y="1824956"/>
                </a:moveTo>
                <a:cubicBezTo>
                  <a:pt x="0" y="1667274"/>
                  <a:pt x="127827" y="1539447"/>
                  <a:pt x="285509" y="1539447"/>
                </a:cubicBezTo>
                <a:lnTo>
                  <a:pt x="904754" y="1562597"/>
                </a:lnTo>
                <a:lnTo>
                  <a:pt x="33811" y="0"/>
                </a:lnTo>
                <a:lnTo>
                  <a:pt x="1220165" y="1539447"/>
                </a:lnTo>
                <a:lnTo>
                  <a:pt x="2642887" y="1539447"/>
                </a:lnTo>
                <a:cubicBezTo>
                  <a:pt x="2800569" y="1539447"/>
                  <a:pt x="2928396" y="1667274"/>
                  <a:pt x="2928396" y="1824956"/>
                </a:cubicBezTo>
                <a:lnTo>
                  <a:pt x="2928396" y="1824951"/>
                </a:lnTo>
                <a:lnTo>
                  <a:pt x="2928396" y="1824951"/>
                </a:lnTo>
                <a:lnTo>
                  <a:pt x="2928396" y="2253206"/>
                </a:lnTo>
                <a:lnTo>
                  <a:pt x="2928396" y="2966960"/>
                </a:lnTo>
                <a:cubicBezTo>
                  <a:pt x="2928396" y="3124642"/>
                  <a:pt x="2800569" y="3252469"/>
                  <a:pt x="2642887" y="3252469"/>
                </a:cubicBezTo>
                <a:lnTo>
                  <a:pt x="1220165" y="3252469"/>
                </a:lnTo>
                <a:lnTo>
                  <a:pt x="488066" y="3252469"/>
                </a:lnTo>
                <a:lnTo>
                  <a:pt x="488066" y="3252469"/>
                </a:lnTo>
                <a:lnTo>
                  <a:pt x="285509" y="3252469"/>
                </a:lnTo>
                <a:cubicBezTo>
                  <a:pt x="127827" y="3252469"/>
                  <a:pt x="0" y="3124642"/>
                  <a:pt x="0" y="2966960"/>
                </a:cubicBezTo>
                <a:lnTo>
                  <a:pt x="0" y="2253206"/>
                </a:lnTo>
                <a:lnTo>
                  <a:pt x="0" y="1824951"/>
                </a:lnTo>
                <a:lnTo>
                  <a:pt x="0" y="1824951"/>
                </a:lnTo>
                <a:lnTo>
                  <a:pt x="0" y="1824956"/>
                </a:lnTo>
                <a:close/>
              </a:path>
            </a:pathLst>
          </a:custGeom>
          <a:solidFill>
            <a:schemeClr val="tx1">
              <a:lumMod val="75000"/>
              <a:lumOff val="25000"/>
            </a:schemeClr>
          </a:solidFill>
          <a:ln>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 name="Google Shape;324;p34"/>
          <p:cNvSpPr txBox="1"/>
          <p:nvPr/>
        </p:nvSpPr>
        <p:spPr>
          <a:xfrm>
            <a:off x="8595317" y="664556"/>
            <a:ext cx="2949467" cy="1043052"/>
          </a:xfrm>
          <a:prstGeom prst="rect">
            <a:avLst/>
          </a:prstGeom>
          <a:noFill/>
          <a:ln>
            <a:noFill/>
          </a:ln>
        </p:spPr>
        <p:txBody>
          <a:bodyPr spcFirstLastPara="1" wrap="square" lIns="0" tIns="8504" rIns="0" bIns="0" anchor="t" anchorCtr="0">
            <a:noAutofit/>
          </a:bodyPr>
          <a:lstStyle/>
          <a:p>
            <a:pPr marL="8164" algn="ctr">
              <a:lnSpc>
                <a:spcPct val="116753"/>
              </a:lnSpc>
            </a:pPr>
            <a:r>
              <a:rPr lang="en-US" sz="2062" dirty="0">
                <a:solidFill>
                  <a:schemeClr val="bg1"/>
                </a:solidFill>
                <a:latin typeface="Calibri"/>
                <a:ea typeface="Calibri"/>
                <a:cs typeface="Calibri"/>
                <a:sym typeface="Calibri"/>
              </a:rPr>
              <a:t>Function to "coerce" one type of data into another type of data</a:t>
            </a:r>
            <a:endParaRPr sz="2062" dirty="0">
              <a:solidFill>
                <a:schemeClr val="bg1"/>
              </a:solidFill>
              <a:latin typeface="Calibri"/>
              <a:ea typeface="Calibri"/>
              <a:cs typeface="Calibri"/>
              <a:sym typeface="Calibri"/>
            </a:endParaRPr>
          </a:p>
        </p:txBody>
      </p:sp>
    </p:spTree>
    <p:extLst>
      <p:ext uri="{BB962C8B-B14F-4D97-AF65-F5344CB8AC3E}">
        <p14:creationId xmlns:p14="http://schemas.microsoft.com/office/powerpoint/2010/main" val="2926339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Lst>
  </p:timing>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Shape 247"/>
        <p:cNvGrpSpPr/>
        <p:nvPr/>
      </p:nvGrpSpPr>
      <p:grpSpPr>
        <a:xfrm>
          <a:off x="0" y="0"/>
          <a:ext cx="0" cy="0"/>
          <a:chOff x="0" y="0"/>
          <a:chExt cx="0" cy="0"/>
        </a:xfrm>
      </p:grpSpPr>
      <p:sp>
        <p:nvSpPr>
          <p:cNvPr id="249" name="Google Shape;249;p27"/>
          <p:cNvSpPr txBox="1">
            <a:spLocks noGrp="1"/>
          </p:cNvSpPr>
          <p:nvPr>
            <p:ph type="title"/>
          </p:nvPr>
        </p:nvSpPr>
        <p:spPr>
          <a:xfrm>
            <a:off x="3804382" y="291633"/>
            <a:ext cx="4583236"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data types in R</a:t>
            </a:r>
            <a:endParaRPr dirty="0"/>
          </a:p>
        </p:txBody>
      </p:sp>
      <p:graphicFrame>
        <p:nvGraphicFramePr>
          <p:cNvPr id="250" name="Google Shape;250;p27"/>
          <p:cNvGraphicFramePr/>
          <p:nvPr>
            <p:extLst>
              <p:ext uri="{D42A27DB-BD31-4B8C-83A1-F6EECF244321}">
                <p14:modId xmlns:p14="http://schemas.microsoft.com/office/powerpoint/2010/main" val="683200770"/>
              </p:ext>
            </p:extLst>
          </p:nvPr>
        </p:nvGraphicFramePr>
        <p:xfrm>
          <a:off x="554035" y="1561435"/>
          <a:ext cx="10669825" cy="4808057"/>
        </p:xfrm>
        <a:graphic>
          <a:graphicData uri="http://schemas.openxmlformats.org/drawingml/2006/table">
            <a:tbl>
              <a:tblPr>
                <a:noFill/>
                <a:tableStyleId>{E8A09481-35D7-4565-9225-4E10A05E4E98}</a:tableStyleId>
              </a:tblPr>
              <a:tblGrid>
                <a:gridCol w="2238151">
                  <a:extLst>
                    <a:ext uri="{9D8B030D-6E8A-4147-A177-3AD203B41FA5}">
                      <a16:colId xmlns:a16="http://schemas.microsoft.com/office/drawing/2014/main" val="20000"/>
                    </a:ext>
                  </a:extLst>
                </a:gridCol>
                <a:gridCol w="4767943">
                  <a:extLst>
                    <a:ext uri="{9D8B030D-6E8A-4147-A177-3AD203B41FA5}">
                      <a16:colId xmlns:a16="http://schemas.microsoft.com/office/drawing/2014/main" val="20001"/>
                    </a:ext>
                  </a:extLst>
                </a:gridCol>
                <a:gridCol w="3663731">
                  <a:extLst>
                    <a:ext uri="{9D8B030D-6E8A-4147-A177-3AD203B41FA5}">
                      <a16:colId xmlns:a16="http://schemas.microsoft.com/office/drawing/2014/main" val="20002"/>
                    </a:ext>
                  </a:extLst>
                </a:gridCol>
              </a:tblGrid>
              <a:tr h="1221236">
                <a:tc>
                  <a:txBody>
                    <a:bodyPr/>
                    <a:lstStyle/>
                    <a:p>
                      <a:pPr marL="0" lvl="0" indent="0" algn="ctr" rtl="0">
                        <a:spcBef>
                          <a:spcPts val="0"/>
                        </a:spcBef>
                        <a:spcAft>
                          <a:spcPts val="0"/>
                        </a:spcAft>
                        <a:buNone/>
                      </a:pPr>
                      <a:r>
                        <a:rPr lang="en-US" sz="3600" b="1" dirty="0"/>
                        <a:t>Type of Data</a:t>
                      </a:r>
                      <a:endParaRPr sz="3600" b="1" dirty="0"/>
                    </a:p>
                  </a:txBody>
                  <a:tcPr marL="48978" marR="48978" marT="55446" marB="55446" anchor="ctr">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US" sz="3600" b="1" dirty="0"/>
                        <a:t>Function</a:t>
                      </a:r>
                      <a:endParaRPr sz="3600" b="1" dirty="0"/>
                    </a:p>
                  </a:txBody>
                  <a:tcPr marL="48978" marR="48978" marT="55446" marB="55446" anchor="ctr">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US" sz="3600" b="1" dirty="0"/>
                        <a:t>Result of Function</a:t>
                      </a:r>
                      <a:endParaRPr sz="3600" b="1" dirty="0"/>
                    </a:p>
                  </a:txBody>
                  <a:tcPr marL="48978" marR="48978" marT="55446" marB="55446" anchor="ctr">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862007">
                <a:tc>
                  <a:txBody>
                    <a:bodyPr/>
                    <a:lstStyle/>
                    <a:p>
                      <a:pPr marL="12700" lvl="0" indent="0" algn="ctr" rtl="0">
                        <a:spcBef>
                          <a:spcPts val="0"/>
                        </a:spcBef>
                        <a:spcAft>
                          <a:spcPts val="0"/>
                        </a:spcAft>
                        <a:buNone/>
                      </a:pPr>
                      <a:r>
                        <a:rPr lang="en-US" sz="3600" dirty="0"/>
                        <a:t>Character</a:t>
                      </a:r>
                      <a:endParaRPr sz="3600" dirty="0"/>
                    </a:p>
                  </a:txBody>
                  <a:tcPr marL="48978" marR="48978" marT="55446" marB="55446"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tcPr>
                </a:tc>
                <a:tc>
                  <a:txBody>
                    <a:bodyPr/>
                    <a:lstStyle/>
                    <a:p>
                      <a:pPr marL="12700" lvl="0" indent="0" algn="ctr" rtl="0">
                        <a:spcBef>
                          <a:spcPts val="0"/>
                        </a:spcBef>
                        <a:spcAft>
                          <a:spcPts val="0"/>
                        </a:spcAft>
                        <a:buNone/>
                      </a:pPr>
                      <a:r>
                        <a:rPr kumimoji="0" lang="en-US" sz="3600" b="0" i="0" u="none" strike="noStrike" kern="0" cap="none" spc="0" normalizeH="0" baseline="0" noProof="0" dirty="0" err="1">
                          <a:ln>
                            <a:noFill/>
                          </a:ln>
                          <a:solidFill>
                            <a:srgbClr val="000000"/>
                          </a:solidFill>
                          <a:effectLst/>
                          <a:uLnTx/>
                          <a:uFillTx/>
                          <a:latin typeface="Consolas" panose="020B0609020204030204" pitchFamily="49" charset="0"/>
                          <a:cs typeface="Consolas" panose="020B0609020204030204" pitchFamily="49" charset="0"/>
                          <a:sym typeface="Arial"/>
                        </a:rPr>
                        <a:t>as.character</a:t>
                      </a:r>
                      <a:r>
                        <a:rPr kumimoji="0" lang="en-US" sz="3600" b="0" i="0" u="none" strike="noStrike" kern="0" cap="none" spc="0" normalizeH="0" baseline="0" noProof="0" dirty="0">
                          <a:ln>
                            <a:noFill/>
                          </a:ln>
                          <a:solidFill>
                            <a:srgbClr val="000000"/>
                          </a:solidFill>
                          <a:effectLst/>
                          <a:uLnTx/>
                          <a:uFillTx/>
                          <a:latin typeface="Consolas" panose="020B0609020204030204" pitchFamily="49" charset="0"/>
                          <a:cs typeface="Consolas" panose="020B0609020204030204" pitchFamily="49" charset="0"/>
                          <a:sym typeface="Arial"/>
                        </a:rPr>
                        <a:t>(1)</a:t>
                      </a:r>
                      <a:endParaRPr sz="900" dirty="0">
                        <a:latin typeface="Consolas" panose="020B0609020204030204" pitchFamily="49" charset="0"/>
                        <a:cs typeface="Consolas" panose="020B0609020204030204" pitchFamily="49" charset="0"/>
                      </a:endParaRPr>
                    </a:p>
                  </a:txBody>
                  <a:tcPr marL="0" marR="0" marT="55446" marB="55446"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tcPr>
                </a:tc>
                <a:tc>
                  <a:txBody>
                    <a:bodyPr/>
                    <a:lstStyle/>
                    <a:p>
                      <a:pPr marL="177800" lvl="0" indent="0" algn="ctr" rtl="0">
                        <a:spcBef>
                          <a:spcPts val="0"/>
                        </a:spcBef>
                        <a:spcAft>
                          <a:spcPts val="0"/>
                        </a:spcAft>
                        <a:buNone/>
                      </a:pPr>
                      <a:r>
                        <a:rPr kumimoji="0" lang="en-US" sz="3600" b="0" i="0" u="none" strike="noStrike" kern="0" cap="none" spc="0" normalizeH="0" baseline="0" noProof="0" dirty="0">
                          <a:ln>
                            <a:noFill/>
                          </a:ln>
                          <a:solidFill>
                            <a:srgbClr val="000000"/>
                          </a:solidFill>
                          <a:effectLst/>
                          <a:uLnTx/>
                          <a:uFillTx/>
                          <a:latin typeface="Consolas" panose="020B0609020204030204" pitchFamily="49" charset="0"/>
                          <a:cs typeface="Consolas" panose="020B0609020204030204" pitchFamily="49" charset="0"/>
                          <a:sym typeface="Arial"/>
                        </a:rPr>
                        <a:t>"1"</a:t>
                      </a:r>
                      <a:endParaRPr sz="900" dirty="0">
                        <a:latin typeface="Consolas" panose="020B0609020204030204" pitchFamily="49" charset="0"/>
                        <a:cs typeface="Consolas" panose="020B0609020204030204" pitchFamily="49" charset="0"/>
                      </a:endParaRPr>
                    </a:p>
                  </a:txBody>
                  <a:tcPr marL="48978" marR="48978" marT="55446" marB="55446"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1000800">
                <a:tc>
                  <a:txBody>
                    <a:bodyPr/>
                    <a:lstStyle/>
                    <a:p>
                      <a:pPr marL="12700" lvl="0" indent="0" algn="ctr" rtl="0">
                        <a:spcBef>
                          <a:spcPts val="0"/>
                        </a:spcBef>
                        <a:spcAft>
                          <a:spcPts val="0"/>
                        </a:spcAft>
                        <a:buNone/>
                      </a:pPr>
                      <a:r>
                        <a:rPr lang="en-US" sz="3600" dirty="0"/>
                        <a:t>Numeric</a:t>
                      </a:r>
                      <a:endParaRPr sz="3600" dirty="0"/>
                    </a:p>
                  </a:txBody>
                  <a:tcPr marL="48978" marR="48978" marT="55446" marB="55446"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tcPr>
                </a:tc>
                <a:tc>
                  <a:txBody>
                    <a:bodyPr/>
                    <a:lstStyle/>
                    <a:p>
                      <a:pPr marL="12700" lvl="0" indent="0" algn="ctr" rtl="0">
                        <a:spcBef>
                          <a:spcPts val="0"/>
                        </a:spcBef>
                        <a:spcAft>
                          <a:spcPts val="0"/>
                        </a:spcAft>
                        <a:buNone/>
                      </a:pPr>
                      <a:r>
                        <a:rPr kumimoji="0" lang="en-US" sz="3600" b="0" i="0" u="none" strike="noStrike" kern="0" cap="none" spc="0" normalizeH="0" baseline="0" noProof="0" dirty="0" err="1">
                          <a:ln>
                            <a:noFill/>
                          </a:ln>
                          <a:solidFill>
                            <a:srgbClr val="000000"/>
                          </a:solidFill>
                          <a:effectLst/>
                          <a:uLnTx/>
                          <a:uFillTx/>
                          <a:latin typeface="Consolas" panose="020B0609020204030204" pitchFamily="49" charset="0"/>
                          <a:cs typeface="Consolas" panose="020B0609020204030204" pitchFamily="49" charset="0"/>
                          <a:sym typeface="Arial"/>
                        </a:rPr>
                        <a:t>as.numeric</a:t>
                      </a:r>
                      <a:r>
                        <a:rPr kumimoji="0" lang="en-US" sz="3600" b="0" i="0" u="none" strike="noStrike" kern="0" cap="none" spc="0" normalizeH="0" baseline="0" noProof="0" dirty="0">
                          <a:ln>
                            <a:noFill/>
                          </a:ln>
                          <a:solidFill>
                            <a:srgbClr val="000000"/>
                          </a:solidFill>
                          <a:effectLst/>
                          <a:uLnTx/>
                          <a:uFillTx/>
                          <a:latin typeface="Consolas" panose="020B0609020204030204" pitchFamily="49" charset="0"/>
                          <a:cs typeface="Consolas" panose="020B0609020204030204" pitchFamily="49" charset="0"/>
                          <a:sym typeface="Arial"/>
                        </a:rPr>
                        <a:t>("123")</a:t>
                      </a:r>
                      <a:endParaRPr sz="900" dirty="0">
                        <a:latin typeface="Consolas" panose="020B0609020204030204" pitchFamily="49" charset="0"/>
                        <a:cs typeface="Consolas" panose="020B0609020204030204" pitchFamily="49" charset="0"/>
                      </a:endParaRPr>
                    </a:p>
                  </a:txBody>
                  <a:tcPr marL="0" marR="0" marT="55446" marB="55446"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tcPr>
                </a:tc>
                <a:tc>
                  <a:txBody>
                    <a:bodyPr/>
                    <a:lstStyle/>
                    <a:p>
                      <a:pPr marL="177800" lvl="0" indent="0" algn="ctr" rtl="0">
                        <a:spcBef>
                          <a:spcPts val="0"/>
                        </a:spcBef>
                        <a:spcAft>
                          <a:spcPts val="0"/>
                        </a:spcAft>
                        <a:buNone/>
                      </a:pPr>
                      <a:r>
                        <a:rPr kumimoji="0" lang="en-US" sz="3600" b="0" i="0" u="none" strike="noStrike" kern="0" cap="none" spc="0" normalizeH="0" baseline="0" noProof="0" dirty="0">
                          <a:ln>
                            <a:noFill/>
                          </a:ln>
                          <a:solidFill>
                            <a:srgbClr val="000000"/>
                          </a:solidFill>
                          <a:effectLst/>
                          <a:uLnTx/>
                          <a:uFillTx/>
                          <a:latin typeface="Consolas" panose="020B0609020204030204" pitchFamily="49" charset="0"/>
                          <a:ea typeface="Arial"/>
                          <a:cs typeface="Consolas" panose="020B0609020204030204" pitchFamily="49" charset="0"/>
                          <a:sym typeface="Arial"/>
                        </a:rPr>
                        <a:t>123</a:t>
                      </a:r>
                      <a:endParaRPr kumimoji="0" sz="3600" b="0" i="0" u="none" strike="noStrike" kern="0" cap="none" spc="0" normalizeH="0" baseline="0" dirty="0">
                        <a:ln>
                          <a:noFill/>
                        </a:ln>
                        <a:solidFill>
                          <a:srgbClr val="000000"/>
                        </a:solidFill>
                        <a:effectLst/>
                        <a:uLnTx/>
                        <a:uFillTx/>
                        <a:latin typeface="Consolas" panose="020B0609020204030204" pitchFamily="49" charset="0"/>
                        <a:ea typeface="Arial"/>
                        <a:cs typeface="Consolas" panose="020B0609020204030204" pitchFamily="49" charset="0"/>
                        <a:sym typeface="Arial"/>
                      </a:endParaRPr>
                    </a:p>
                  </a:txBody>
                  <a:tcPr marL="48978" marR="48978" marT="55446" marB="55446"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862007">
                <a:tc>
                  <a:txBody>
                    <a:bodyPr/>
                    <a:lstStyle/>
                    <a:p>
                      <a:pPr marL="12700" lvl="0" indent="0" algn="ctr" rtl="0">
                        <a:spcBef>
                          <a:spcPts val="0"/>
                        </a:spcBef>
                        <a:spcAft>
                          <a:spcPts val="0"/>
                        </a:spcAft>
                        <a:buNone/>
                      </a:pPr>
                      <a:r>
                        <a:rPr lang="en-US" sz="3600" dirty="0"/>
                        <a:t>Logical</a:t>
                      </a:r>
                      <a:endParaRPr sz="3600" dirty="0"/>
                    </a:p>
                  </a:txBody>
                  <a:tcPr marL="48978" marR="48978" marT="55446" marB="55446"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lgn="ctr">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tcPr>
                </a:tc>
                <a:tc>
                  <a:txBody>
                    <a:bodyPr/>
                    <a:lstStyle/>
                    <a:p>
                      <a:pPr marL="12700" lvl="0" indent="0" algn="ctr" rtl="0">
                        <a:spcBef>
                          <a:spcPts val="0"/>
                        </a:spcBef>
                        <a:spcAft>
                          <a:spcPts val="0"/>
                        </a:spcAft>
                        <a:buNone/>
                      </a:pPr>
                      <a:r>
                        <a:rPr kumimoji="0" lang="en-US" sz="3600" b="0" i="0" u="none" strike="noStrike" kern="0" cap="none" spc="0" normalizeH="0" baseline="0" noProof="0" dirty="0" err="1">
                          <a:ln>
                            <a:noFill/>
                          </a:ln>
                          <a:solidFill>
                            <a:srgbClr val="000000"/>
                          </a:solidFill>
                          <a:effectLst/>
                          <a:uLnTx/>
                          <a:uFillTx/>
                          <a:latin typeface="Consolas" panose="020B0609020204030204" pitchFamily="49" charset="0"/>
                          <a:cs typeface="Consolas" panose="020B0609020204030204" pitchFamily="49" charset="0"/>
                          <a:sym typeface="Arial"/>
                        </a:rPr>
                        <a:t>as.logical</a:t>
                      </a:r>
                      <a:r>
                        <a:rPr kumimoji="0" lang="en-US" sz="3600" b="0" i="0" u="none" strike="noStrike" kern="0" cap="none" spc="0" normalizeH="0" baseline="0" noProof="0" dirty="0">
                          <a:ln>
                            <a:noFill/>
                          </a:ln>
                          <a:solidFill>
                            <a:srgbClr val="000000"/>
                          </a:solidFill>
                          <a:effectLst/>
                          <a:uLnTx/>
                          <a:uFillTx/>
                          <a:latin typeface="Consolas" panose="020B0609020204030204" pitchFamily="49" charset="0"/>
                          <a:cs typeface="Consolas" panose="020B0609020204030204" pitchFamily="49" charset="0"/>
                          <a:sym typeface="Arial"/>
                        </a:rPr>
                        <a:t>(1)</a:t>
                      </a:r>
                      <a:endParaRPr sz="900" dirty="0">
                        <a:latin typeface="Consolas" panose="020B0609020204030204" pitchFamily="49" charset="0"/>
                        <a:cs typeface="Consolas" panose="020B0609020204030204" pitchFamily="49" charset="0"/>
                      </a:endParaRPr>
                    </a:p>
                  </a:txBody>
                  <a:tcPr marL="0" marR="0" marT="55446" marB="55446"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lgn="ctr">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tcPr>
                </a:tc>
                <a:tc>
                  <a:txBody>
                    <a:bodyPr/>
                    <a:lstStyle/>
                    <a:p>
                      <a:pPr marL="177800" lvl="0" indent="0" algn="ctr" rtl="0">
                        <a:spcBef>
                          <a:spcPts val="0"/>
                        </a:spcBef>
                        <a:spcAft>
                          <a:spcPts val="0"/>
                        </a:spcAft>
                        <a:buNone/>
                      </a:pPr>
                      <a:r>
                        <a:rPr kumimoji="0" lang="en-US" sz="3600" b="0" i="0" u="none" strike="noStrike" kern="0" cap="none" spc="0" normalizeH="0" baseline="0" noProof="0" dirty="0">
                          <a:ln>
                            <a:noFill/>
                          </a:ln>
                          <a:solidFill>
                            <a:srgbClr val="000000"/>
                          </a:solidFill>
                          <a:effectLst/>
                          <a:uLnTx/>
                          <a:uFillTx/>
                          <a:latin typeface="Consolas" panose="020B0609020204030204" pitchFamily="49" charset="0"/>
                          <a:ea typeface="Arial"/>
                          <a:cs typeface="Consolas" panose="020B0609020204030204" pitchFamily="49" charset="0"/>
                          <a:sym typeface="Arial"/>
                        </a:rPr>
                        <a:t>TRUE</a:t>
                      </a:r>
                      <a:endParaRPr kumimoji="0" sz="3600" b="0" i="0" u="none" strike="noStrike" kern="0" cap="none" spc="0" normalizeH="0" baseline="0" dirty="0">
                        <a:ln>
                          <a:noFill/>
                        </a:ln>
                        <a:solidFill>
                          <a:srgbClr val="000000"/>
                        </a:solidFill>
                        <a:effectLst/>
                        <a:uLnTx/>
                        <a:uFillTx/>
                        <a:latin typeface="Consolas" panose="020B0609020204030204" pitchFamily="49" charset="0"/>
                        <a:ea typeface="Arial"/>
                        <a:cs typeface="Consolas" panose="020B0609020204030204" pitchFamily="49" charset="0"/>
                        <a:sym typeface="Arial"/>
                      </a:endParaRPr>
                    </a:p>
                  </a:txBody>
                  <a:tcPr marL="48978" marR="48978" marT="55446" marB="55446"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lgn="ctr">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tcPr>
                </a:tc>
                <a:extLst>
                  <a:ext uri="{0D108BD9-81ED-4DB2-BD59-A6C34878D82A}">
                    <a16:rowId xmlns:a16="http://schemas.microsoft.com/office/drawing/2014/main" val="10003"/>
                  </a:ext>
                </a:extLst>
              </a:tr>
              <a:tr h="862007">
                <a:tc>
                  <a:txBody>
                    <a:bodyPr/>
                    <a:lstStyle/>
                    <a:p>
                      <a:pPr marL="12700" lvl="0" indent="0" algn="ctr" rtl="0">
                        <a:spcBef>
                          <a:spcPts val="0"/>
                        </a:spcBef>
                        <a:spcAft>
                          <a:spcPts val="0"/>
                        </a:spcAft>
                        <a:buNone/>
                      </a:pPr>
                      <a:r>
                        <a:rPr lang="en-US" sz="3600" dirty="0"/>
                        <a:t>Date</a:t>
                      </a:r>
                      <a:endParaRPr sz="3600" dirty="0"/>
                    </a:p>
                  </a:txBody>
                  <a:tcPr marL="48978" marR="48978" marT="55446" marB="55446"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lgn="ctr">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12700" lvl="0" indent="0" algn="ctr" rtl="0">
                        <a:spcBef>
                          <a:spcPts val="0"/>
                        </a:spcBef>
                        <a:spcAft>
                          <a:spcPts val="0"/>
                        </a:spcAft>
                        <a:buNone/>
                      </a:pPr>
                      <a:r>
                        <a:rPr kumimoji="0" lang="en-US" sz="3200" b="0" i="0" u="none" strike="noStrike" kern="0" cap="none" spc="0" normalizeH="0" baseline="0" noProof="0" dirty="0" err="1">
                          <a:ln>
                            <a:noFill/>
                          </a:ln>
                          <a:solidFill>
                            <a:srgbClr val="000000"/>
                          </a:solidFill>
                          <a:effectLst/>
                          <a:uLnTx/>
                          <a:uFillTx/>
                          <a:latin typeface="Consolas" panose="020B0609020204030204" pitchFamily="49" charset="0"/>
                          <a:cs typeface="Consolas" panose="020B0609020204030204" pitchFamily="49" charset="0"/>
                          <a:sym typeface="Arial"/>
                        </a:rPr>
                        <a:t>as.Date</a:t>
                      </a:r>
                      <a:r>
                        <a:rPr kumimoji="0" lang="en-US" sz="3200" b="0" i="0" u="none" strike="noStrike" kern="0" cap="none" spc="0" normalizeH="0" baseline="0" noProof="0" dirty="0">
                          <a:ln>
                            <a:noFill/>
                          </a:ln>
                          <a:solidFill>
                            <a:srgbClr val="000000"/>
                          </a:solidFill>
                          <a:effectLst/>
                          <a:uLnTx/>
                          <a:uFillTx/>
                          <a:latin typeface="Consolas" panose="020B0609020204030204" pitchFamily="49" charset="0"/>
                          <a:cs typeface="Consolas" panose="020B0609020204030204" pitchFamily="49" charset="0"/>
                          <a:sym typeface="Arial"/>
                        </a:rPr>
                        <a:t>("05-06-2019")</a:t>
                      </a:r>
                      <a:endParaRPr sz="3200" dirty="0">
                        <a:latin typeface="Consolas" panose="020B0609020204030204" pitchFamily="49" charset="0"/>
                        <a:cs typeface="Consolas" panose="020B0609020204030204" pitchFamily="49" charset="0"/>
                      </a:endParaRPr>
                    </a:p>
                  </a:txBody>
                  <a:tcPr marL="0" marR="0" marT="91440" marB="55446"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lgn="ctr">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177800" lvl="0" indent="0" algn="ctr" rtl="0">
                        <a:spcBef>
                          <a:spcPts val="0"/>
                        </a:spcBef>
                        <a:spcAft>
                          <a:spcPts val="0"/>
                        </a:spcAft>
                        <a:buNone/>
                      </a:pPr>
                      <a:r>
                        <a:rPr kumimoji="0" lang="en-US" sz="3600" b="0" i="0" u="none" strike="noStrike" kern="0" cap="none" spc="0" normalizeH="0" baseline="0" noProof="0" dirty="0">
                          <a:ln>
                            <a:noFill/>
                          </a:ln>
                          <a:solidFill>
                            <a:srgbClr val="000000"/>
                          </a:solidFill>
                          <a:effectLst/>
                          <a:uLnTx/>
                          <a:uFillTx/>
                          <a:latin typeface="Consolas" panose="020B0609020204030204" pitchFamily="49" charset="0"/>
                          <a:ea typeface="Arial"/>
                          <a:cs typeface="Consolas" panose="020B0609020204030204" pitchFamily="49" charset="0"/>
                          <a:sym typeface="Arial"/>
                        </a:rPr>
                        <a:t>NA</a:t>
                      </a:r>
                      <a:endParaRPr kumimoji="0" sz="3600" b="0" i="0" u="none" strike="noStrike" kern="0" cap="none" spc="0" normalizeH="0" baseline="0" dirty="0">
                        <a:ln>
                          <a:noFill/>
                        </a:ln>
                        <a:solidFill>
                          <a:srgbClr val="000000"/>
                        </a:solidFill>
                        <a:effectLst/>
                        <a:uLnTx/>
                        <a:uFillTx/>
                        <a:latin typeface="Consolas" panose="020B0609020204030204" pitchFamily="49" charset="0"/>
                        <a:ea typeface="Arial"/>
                        <a:cs typeface="Consolas" panose="020B0609020204030204" pitchFamily="49" charset="0"/>
                        <a:sym typeface="Arial"/>
                      </a:endParaRPr>
                    </a:p>
                  </a:txBody>
                  <a:tcPr marL="48978" marR="48978" marT="55446" marB="55446"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lgn="ctr">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
        <p:nvSpPr>
          <p:cNvPr id="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8" name="Google Shape;131;p17"/>
          <p:cNvSpPr/>
          <p:nvPr/>
        </p:nvSpPr>
        <p:spPr>
          <a:xfrm>
            <a:off x="579121" y="2255454"/>
            <a:ext cx="11255528" cy="3063306"/>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293" name="Google Shape;293;p32"/>
          <p:cNvSpPr txBox="1">
            <a:spLocks noGrp="1"/>
          </p:cNvSpPr>
          <p:nvPr>
            <p:ph type="title"/>
          </p:nvPr>
        </p:nvSpPr>
        <p:spPr>
          <a:xfrm>
            <a:off x="4927600" y="684400"/>
            <a:ext cx="2829034"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mutate()</a:t>
            </a:r>
            <a:endParaRPr dirty="0"/>
          </a:p>
        </p:txBody>
      </p:sp>
      <p:sp>
        <p:nvSpPr>
          <p:cNvPr id="296" name="Google Shape;296;p32"/>
          <p:cNvSpPr txBox="1"/>
          <p:nvPr/>
        </p:nvSpPr>
        <p:spPr>
          <a:xfrm>
            <a:off x="2897238" y="1480374"/>
            <a:ext cx="7508065" cy="1167589"/>
          </a:xfrm>
          <a:prstGeom prst="rect">
            <a:avLst/>
          </a:prstGeom>
          <a:noFill/>
          <a:ln>
            <a:noFill/>
          </a:ln>
        </p:spPr>
        <p:txBody>
          <a:bodyPr spcFirstLastPara="1" wrap="square" lIns="0" tIns="6455" rIns="0" bIns="0" anchor="t" anchorCtr="0">
            <a:noAutofit/>
          </a:bodyPr>
          <a:lstStyle/>
          <a:p>
            <a:pPr marL="6803"/>
            <a:r>
              <a:rPr lang="en-US" sz="3200" dirty="0">
                <a:latin typeface="Calibri"/>
                <a:ea typeface="Calibri"/>
                <a:cs typeface="Calibri"/>
                <a:sym typeface="Calibri"/>
              </a:rPr>
              <a:t>Conditionally replace values in a column</a:t>
            </a:r>
            <a:endParaRPr sz="3200" dirty="0">
              <a:latin typeface="Calibri"/>
              <a:ea typeface="Calibri"/>
              <a:cs typeface="Calibri"/>
              <a:sym typeface="Calibri"/>
            </a:endParaRPr>
          </a:p>
        </p:txBody>
      </p:sp>
      <p:sp>
        <p:nvSpPr>
          <p:cNvPr id="14" name="Rectangle 13"/>
          <p:cNvSpPr/>
          <p:nvPr/>
        </p:nvSpPr>
        <p:spPr>
          <a:xfrm>
            <a:off x="777239" y="2330166"/>
            <a:ext cx="11057409" cy="2800767"/>
          </a:xfrm>
          <a:prstGeom prst="rect">
            <a:avLst/>
          </a:prstGeom>
        </p:spPr>
        <p:txBody>
          <a:bodyPr wrap="square">
            <a:spAutoFit/>
          </a:bodyPr>
          <a:lstStyle/>
          <a:p>
            <a:r>
              <a:rPr lang="en-US" sz="3200" dirty="0">
                <a:latin typeface="Consolas" panose="020B0609020204030204" pitchFamily="49" charset="0"/>
                <a:ea typeface="Courier New"/>
                <a:cs typeface="Consolas" panose="020B0609020204030204" pitchFamily="49" charset="0"/>
                <a:sym typeface="Courier New"/>
              </a:rPr>
              <a:t>orders %&gt;%</a:t>
            </a:r>
          </a:p>
          <a:p>
            <a:r>
              <a:rPr lang="en-US" sz="3200" dirty="0">
                <a:latin typeface="Consolas" panose="020B0609020204030204" pitchFamily="49" charset="0"/>
                <a:ea typeface="Courier New"/>
                <a:cs typeface="Consolas" panose="020B0609020204030204" pitchFamily="49" charset="0"/>
                <a:sym typeface="Courier New"/>
              </a:rPr>
              <a:t>	mutate(</a:t>
            </a:r>
            <a:r>
              <a:rPr lang="en-US" sz="3200" dirty="0" err="1">
                <a:solidFill>
                  <a:srgbClr val="538DD5"/>
                </a:solidFill>
                <a:latin typeface="Consolas" panose="020B0609020204030204" pitchFamily="49" charset="0"/>
                <a:ea typeface="Courier New"/>
                <a:cs typeface="Consolas" panose="020B0609020204030204" pitchFamily="49" charset="0"/>
                <a:sym typeface="Courier New"/>
              </a:rPr>
              <a:t>proc_code</a:t>
            </a:r>
            <a:r>
              <a:rPr lang="en-US" sz="3200" dirty="0">
                <a:latin typeface="Consolas" panose="020B0609020204030204" pitchFamily="49" charset="0"/>
                <a:ea typeface="Courier New"/>
                <a:cs typeface="Consolas" panose="020B0609020204030204" pitchFamily="49" charset="0"/>
                <a:sym typeface="Courier New"/>
              </a:rPr>
              <a:t> </a:t>
            </a:r>
            <a:r>
              <a:rPr lang="en-US" sz="4000" b="1" dirty="0">
                <a:solidFill>
                  <a:schemeClr val="accent3"/>
                </a:solidFill>
                <a:latin typeface="Consolas" panose="020B0609020204030204" pitchFamily="49" charset="0"/>
                <a:ea typeface="Courier New"/>
                <a:cs typeface="Consolas" panose="020B0609020204030204" pitchFamily="49" charset="0"/>
                <a:sym typeface="Courier New"/>
              </a:rPr>
              <a:t>= </a:t>
            </a:r>
          </a:p>
          <a:p>
            <a:r>
              <a:rPr lang="en-US" sz="4000" b="1" dirty="0">
                <a:solidFill>
                  <a:schemeClr val="accent3"/>
                </a:solidFill>
                <a:latin typeface="Consolas" panose="020B0609020204030204" pitchFamily="49" charset="0"/>
                <a:ea typeface="Courier New"/>
                <a:cs typeface="Consolas" panose="020B0609020204030204" pitchFamily="49" charset="0"/>
                <a:sym typeface="Courier New"/>
              </a:rPr>
              <a:t>		  </a:t>
            </a:r>
            <a:r>
              <a:rPr lang="en-US" sz="3200" dirty="0">
                <a:solidFill>
                  <a:schemeClr val="accent2"/>
                </a:solidFill>
                <a:latin typeface="Consolas" panose="020B0609020204030204" pitchFamily="49" charset="0"/>
                <a:ea typeface="Courier New"/>
                <a:cs typeface="Consolas" panose="020B0609020204030204" pitchFamily="49" charset="0"/>
                <a:sym typeface="Courier New"/>
              </a:rPr>
              <a:t>ifelse(</a:t>
            </a:r>
            <a:r>
              <a:rPr lang="en-US" sz="3200" dirty="0" err="1">
                <a:solidFill>
                  <a:schemeClr val="accent2"/>
                </a:solidFill>
                <a:latin typeface="Consolas" panose="020B0609020204030204" pitchFamily="49" charset="0"/>
                <a:ea typeface="Courier New"/>
                <a:cs typeface="Consolas" panose="020B0609020204030204" pitchFamily="49" charset="0"/>
                <a:sym typeface="Courier New"/>
              </a:rPr>
              <a:t>proc_code</a:t>
            </a:r>
            <a:r>
              <a:rPr lang="en-US" sz="3200" dirty="0">
                <a:solidFill>
                  <a:schemeClr val="accent2"/>
                </a:solidFill>
                <a:latin typeface="Consolas" panose="020B0609020204030204" pitchFamily="49" charset="0"/>
                <a:ea typeface="Courier New"/>
                <a:cs typeface="Consolas" panose="020B0609020204030204" pitchFamily="49" charset="0"/>
                <a:sym typeface="Courier New"/>
              </a:rPr>
              <a:t> </a:t>
            </a:r>
            <a:r>
              <a:rPr lang="fr-FR" sz="3200" dirty="0">
                <a:solidFill>
                  <a:schemeClr val="accent2"/>
                </a:solidFill>
                <a:latin typeface="Consolas" panose="020B0609020204030204" pitchFamily="49" charset="0"/>
                <a:ea typeface="Courier New"/>
                <a:cs typeface="Consolas" panose="020B0609020204030204" pitchFamily="49" charset="0"/>
                <a:sym typeface="Courier New"/>
              </a:rPr>
              <a:t>%in% c("CBC","CBD"), 	             "CBC", </a:t>
            </a:r>
          </a:p>
          <a:p>
            <a:r>
              <a:rPr lang="fr-FR" sz="3200" dirty="0">
                <a:solidFill>
                  <a:schemeClr val="accent2"/>
                </a:solidFill>
                <a:latin typeface="Consolas" panose="020B0609020204030204" pitchFamily="49" charset="0"/>
                <a:ea typeface="Courier New"/>
                <a:cs typeface="Consolas" panose="020B0609020204030204" pitchFamily="49" charset="0"/>
                <a:sym typeface="Courier New"/>
              </a:rPr>
              <a:t>		         proc_code)) </a:t>
            </a:r>
            <a:r>
              <a:rPr lang="en-US" sz="3200" dirty="0">
                <a:solidFill>
                  <a:schemeClr val="accent2"/>
                </a:solidFill>
                <a:latin typeface="Consolas" panose="020B0609020204030204" pitchFamily="49" charset="0"/>
                <a:ea typeface="Courier New"/>
                <a:cs typeface="Consolas" panose="020B0609020204030204" pitchFamily="49" charset="0"/>
                <a:sym typeface="Courier New"/>
              </a:rPr>
              <a:t> </a:t>
            </a:r>
            <a:endParaRPr lang="en-US" sz="3200" dirty="0">
              <a:solidFill>
                <a:schemeClr val="accent2"/>
              </a:solidFill>
              <a:latin typeface="Consolas" panose="020B0609020204030204" pitchFamily="49" charset="0"/>
              <a:ea typeface="Courier New"/>
              <a:cs typeface="Consolas" panose="020B0609020204030204" pitchFamily="49" charset="0"/>
            </a:endParaRPr>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9" name="Google Shape;137;p17"/>
          <p:cNvSpPr/>
          <p:nvPr/>
        </p:nvSpPr>
        <p:spPr>
          <a:xfrm rot="10800000">
            <a:off x="7879079" y="2453640"/>
            <a:ext cx="3017519" cy="953402"/>
          </a:xfrm>
          <a:custGeom>
            <a:avLst/>
            <a:gdLst>
              <a:gd name="connsiteX0" fmla="*/ 0 w 2183801"/>
              <a:gd name="connsiteY0" fmla="*/ 263730 h 1582350"/>
              <a:gd name="connsiteX1" fmla="*/ 263730 w 2183801"/>
              <a:gd name="connsiteY1" fmla="*/ 0 h 1582350"/>
              <a:gd name="connsiteX2" fmla="*/ 363967 w 2183801"/>
              <a:gd name="connsiteY2" fmla="*/ 0 h 1582350"/>
              <a:gd name="connsiteX3" fmla="*/ 27341 w 2183801"/>
              <a:gd name="connsiteY3" fmla="*/ -668416 h 1582350"/>
              <a:gd name="connsiteX4" fmla="*/ 909917 w 2183801"/>
              <a:gd name="connsiteY4" fmla="*/ 0 h 1582350"/>
              <a:gd name="connsiteX5" fmla="*/ 1920071 w 2183801"/>
              <a:gd name="connsiteY5" fmla="*/ 0 h 1582350"/>
              <a:gd name="connsiteX6" fmla="*/ 2183801 w 2183801"/>
              <a:gd name="connsiteY6" fmla="*/ 263730 h 1582350"/>
              <a:gd name="connsiteX7" fmla="*/ 2183801 w 2183801"/>
              <a:gd name="connsiteY7" fmla="*/ 263725 h 1582350"/>
              <a:gd name="connsiteX8" fmla="*/ 2183801 w 2183801"/>
              <a:gd name="connsiteY8" fmla="*/ 263725 h 1582350"/>
              <a:gd name="connsiteX9" fmla="*/ 2183801 w 2183801"/>
              <a:gd name="connsiteY9" fmla="*/ 659313 h 1582350"/>
              <a:gd name="connsiteX10" fmla="*/ 2183801 w 2183801"/>
              <a:gd name="connsiteY10" fmla="*/ 1318620 h 1582350"/>
              <a:gd name="connsiteX11" fmla="*/ 1920071 w 2183801"/>
              <a:gd name="connsiteY11" fmla="*/ 1582350 h 1582350"/>
              <a:gd name="connsiteX12" fmla="*/ 909917 w 2183801"/>
              <a:gd name="connsiteY12" fmla="*/ 1582350 h 1582350"/>
              <a:gd name="connsiteX13" fmla="*/ 363967 w 2183801"/>
              <a:gd name="connsiteY13" fmla="*/ 1582350 h 1582350"/>
              <a:gd name="connsiteX14" fmla="*/ 363967 w 2183801"/>
              <a:gd name="connsiteY14" fmla="*/ 1582350 h 1582350"/>
              <a:gd name="connsiteX15" fmla="*/ 263730 w 2183801"/>
              <a:gd name="connsiteY15" fmla="*/ 1582350 h 1582350"/>
              <a:gd name="connsiteX16" fmla="*/ 0 w 2183801"/>
              <a:gd name="connsiteY16" fmla="*/ 1318620 h 1582350"/>
              <a:gd name="connsiteX17" fmla="*/ 0 w 2183801"/>
              <a:gd name="connsiteY17" fmla="*/ 659313 h 1582350"/>
              <a:gd name="connsiteX18" fmla="*/ 0 w 2183801"/>
              <a:gd name="connsiteY18" fmla="*/ 263725 h 1582350"/>
              <a:gd name="connsiteX19" fmla="*/ 0 w 2183801"/>
              <a:gd name="connsiteY19" fmla="*/ 263725 h 1582350"/>
              <a:gd name="connsiteX20" fmla="*/ 0 w 2183801"/>
              <a:gd name="connsiteY20" fmla="*/ 263730 h 1582350"/>
              <a:gd name="connsiteX0" fmla="*/ 0 w 2183801"/>
              <a:gd name="connsiteY0" fmla="*/ 932146 h 2250766"/>
              <a:gd name="connsiteX1" fmla="*/ 263730 w 2183801"/>
              <a:gd name="connsiteY1" fmla="*/ 668416 h 2250766"/>
              <a:gd name="connsiteX2" fmla="*/ 536687 w 2183801"/>
              <a:gd name="connsiteY2" fmla="*/ 668416 h 2250766"/>
              <a:gd name="connsiteX3" fmla="*/ 27341 w 2183801"/>
              <a:gd name="connsiteY3" fmla="*/ 0 h 2250766"/>
              <a:gd name="connsiteX4" fmla="*/ 909917 w 2183801"/>
              <a:gd name="connsiteY4" fmla="*/ 668416 h 2250766"/>
              <a:gd name="connsiteX5" fmla="*/ 1920071 w 2183801"/>
              <a:gd name="connsiteY5" fmla="*/ 668416 h 2250766"/>
              <a:gd name="connsiteX6" fmla="*/ 2183801 w 2183801"/>
              <a:gd name="connsiteY6" fmla="*/ 932146 h 2250766"/>
              <a:gd name="connsiteX7" fmla="*/ 2183801 w 2183801"/>
              <a:gd name="connsiteY7" fmla="*/ 932141 h 2250766"/>
              <a:gd name="connsiteX8" fmla="*/ 2183801 w 2183801"/>
              <a:gd name="connsiteY8" fmla="*/ 932141 h 2250766"/>
              <a:gd name="connsiteX9" fmla="*/ 2183801 w 2183801"/>
              <a:gd name="connsiteY9" fmla="*/ 1327729 h 2250766"/>
              <a:gd name="connsiteX10" fmla="*/ 2183801 w 2183801"/>
              <a:gd name="connsiteY10" fmla="*/ 1987036 h 2250766"/>
              <a:gd name="connsiteX11" fmla="*/ 1920071 w 2183801"/>
              <a:gd name="connsiteY11" fmla="*/ 2250766 h 2250766"/>
              <a:gd name="connsiteX12" fmla="*/ 909917 w 2183801"/>
              <a:gd name="connsiteY12" fmla="*/ 2250766 h 2250766"/>
              <a:gd name="connsiteX13" fmla="*/ 363967 w 2183801"/>
              <a:gd name="connsiteY13" fmla="*/ 2250766 h 2250766"/>
              <a:gd name="connsiteX14" fmla="*/ 363967 w 2183801"/>
              <a:gd name="connsiteY14" fmla="*/ 2250766 h 2250766"/>
              <a:gd name="connsiteX15" fmla="*/ 263730 w 2183801"/>
              <a:gd name="connsiteY15" fmla="*/ 2250766 h 2250766"/>
              <a:gd name="connsiteX16" fmla="*/ 0 w 2183801"/>
              <a:gd name="connsiteY16" fmla="*/ 1987036 h 2250766"/>
              <a:gd name="connsiteX17" fmla="*/ 0 w 2183801"/>
              <a:gd name="connsiteY17" fmla="*/ 1327729 h 2250766"/>
              <a:gd name="connsiteX18" fmla="*/ 0 w 2183801"/>
              <a:gd name="connsiteY18" fmla="*/ 932141 h 2250766"/>
              <a:gd name="connsiteX19" fmla="*/ 0 w 2183801"/>
              <a:gd name="connsiteY19" fmla="*/ 932141 h 2250766"/>
              <a:gd name="connsiteX20" fmla="*/ 0 w 2183801"/>
              <a:gd name="connsiteY20" fmla="*/ 932146 h 2250766"/>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909917 w 2423251"/>
              <a:gd name="connsiteY4" fmla="*/ 690730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1209057 w 2423251"/>
              <a:gd name="connsiteY2" fmla="*/ 668416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183801"/>
              <a:gd name="connsiteY0" fmla="*/ 1046506 h 2365126"/>
              <a:gd name="connsiteX1" fmla="*/ 263730 w 2183801"/>
              <a:gd name="connsiteY1" fmla="*/ 782776 h 2365126"/>
              <a:gd name="connsiteX2" fmla="*/ 1209057 w 2183801"/>
              <a:gd name="connsiteY2" fmla="*/ 760462 h 2365126"/>
              <a:gd name="connsiteX3" fmla="*/ 1961588 w 2183801"/>
              <a:gd name="connsiteY3" fmla="*/ 0 h 2365126"/>
              <a:gd name="connsiteX4" fmla="*/ 1478117 w 2183801"/>
              <a:gd name="connsiteY4" fmla="*/ 793934 h 2365126"/>
              <a:gd name="connsiteX5" fmla="*/ 1920071 w 2183801"/>
              <a:gd name="connsiteY5" fmla="*/ 782776 h 2365126"/>
              <a:gd name="connsiteX6" fmla="*/ 2183801 w 2183801"/>
              <a:gd name="connsiteY6" fmla="*/ 1046506 h 2365126"/>
              <a:gd name="connsiteX7" fmla="*/ 2183801 w 2183801"/>
              <a:gd name="connsiteY7" fmla="*/ 1046501 h 2365126"/>
              <a:gd name="connsiteX8" fmla="*/ 2183801 w 2183801"/>
              <a:gd name="connsiteY8" fmla="*/ 1046501 h 2365126"/>
              <a:gd name="connsiteX9" fmla="*/ 2183801 w 2183801"/>
              <a:gd name="connsiteY9" fmla="*/ 1442089 h 2365126"/>
              <a:gd name="connsiteX10" fmla="*/ 2183801 w 2183801"/>
              <a:gd name="connsiteY10" fmla="*/ 2101396 h 2365126"/>
              <a:gd name="connsiteX11" fmla="*/ 1920071 w 2183801"/>
              <a:gd name="connsiteY11" fmla="*/ 2365126 h 2365126"/>
              <a:gd name="connsiteX12" fmla="*/ 909917 w 2183801"/>
              <a:gd name="connsiteY12" fmla="*/ 2365126 h 2365126"/>
              <a:gd name="connsiteX13" fmla="*/ 363967 w 2183801"/>
              <a:gd name="connsiteY13" fmla="*/ 2365126 h 2365126"/>
              <a:gd name="connsiteX14" fmla="*/ 363967 w 2183801"/>
              <a:gd name="connsiteY14" fmla="*/ 2365126 h 2365126"/>
              <a:gd name="connsiteX15" fmla="*/ 263730 w 2183801"/>
              <a:gd name="connsiteY15" fmla="*/ 2365126 h 2365126"/>
              <a:gd name="connsiteX16" fmla="*/ 0 w 2183801"/>
              <a:gd name="connsiteY16" fmla="*/ 2101396 h 2365126"/>
              <a:gd name="connsiteX17" fmla="*/ 0 w 2183801"/>
              <a:gd name="connsiteY17" fmla="*/ 1442089 h 2365126"/>
              <a:gd name="connsiteX18" fmla="*/ 0 w 2183801"/>
              <a:gd name="connsiteY18" fmla="*/ 1046501 h 2365126"/>
              <a:gd name="connsiteX19" fmla="*/ 0 w 2183801"/>
              <a:gd name="connsiteY19" fmla="*/ 1046501 h 2365126"/>
              <a:gd name="connsiteX20" fmla="*/ 0 w 2183801"/>
              <a:gd name="connsiteY20" fmla="*/ 1046506 h 2365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83801" h="2365126">
                <a:moveTo>
                  <a:pt x="0" y="1046506"/>
                </a:moveTo>
                <a:cubicBezTo>
                  <a:pt x="0" y="900852"/>
                  <a:pt x="118076" y="782776"/>
                  <a:pt x="263730" y="782776"/>
                </a:cubicBezTo>
                <a:lnTo>
                  <a:pt x="1209057" y="760462"/>
                </a:lnTo>
                <a:lnTo>
                  <a:pt x="1961588" y="0"/>
                </a:lnTo>
                <a:lnTo>
                  <a:pt x="1478117" y="793934"/>
                </a:lnTo>
                <a:lnTo>
                  <a:pt x="1920071" y="782776"/>
                </a:lnTo>
                <a:cubicBezTo>
                  <a:pt x="2065725" y="782776"/>
                  <a:pt x="2183801" y="900852"/>
                  <a:pt x="2183801" y="1046506"/>
                </a:cubicBezTo>
                <a:lnTo>
                  <a:pt x="2183801" y="1046501"/>
                </a:lnTo>
                <a:lnTo>
                  <a:pt x="2183801" y="1046501"/>
                </a:lnTo>
                <a:lnTo>
                  <a:pt x="2183801" y="1442089"/>
                </a:lnTo>
                <a:lnTo>
                  <a:pt x="2183801" y="2101396"/>
                </a:lnTo>
                <a:cubicBezTo>
                  <a:pt x="2183801" y="2247050"/>
                  <a:pt x="2065725" y="2365126"/>
                  <a:pt x="1920071" y="2365126"/>
                </a:cubicBezTo>
                <a:lnTo>
                  <a:pt x="909917" y="2365126"/>
                </a:lnTo>
                <a:lnTo>
                  <a:pt x="363967" y="2365126"/>
                </a:lnTo>
                <a:lnTo>
                  <a:pt x="363967" y="2365126"/>
                </a:lnTo>
                <a:lnTo>
                  <a:pt x="263730" y="2365126"/>
                </a:lnTo>
                <a:cubicBezTo>
                  <a:pt x="118076" y="2365126"/>
                  <a:pt x="0" y="2247050"/>
                  <a:pt x="0" y="2101396"/>
                </a:cubicBezTo>
                <a:lnTo>
                  <a:pt x="0" y="1442089"/>
                </a:lnTo>
                <a:lnTo>
                  <a:pt x="0" y="1046501"/>
                </a:lnTo>
                <a:lnTo>
                  <a:pt x="0" y="1046501"/>
                </a:lnTo>
                <a:lnTo>
                  <a:pt x="0" y="1046506"/>
                </a:lnTo>
                <a:close/>
              </a:path>
            </a:pathLst>
          </a:custGeom>
          <a:solidFill>
            <a:srgbClr val="78AAD6"/>
          </a:solidFill>
          <a:ln>
            <a:noFill/>
          </a:ln>
          <a:effectLst>
            <a:outerShdw blurRad="50800" dist="38100" dir="2700000" algn="tl" rotWithShape="0">
              <a:prstClr val="black">
                <a:alpha val="40000"/>
              </a:prstClr>
            </a:outerShdw>
          </a:effectLst>
        </p:spPr>
        <p:txBody>
          <a:bodyPr spcFirstLastPara="1" wrap="square" lIns="0" tIns="0" rIns="0" bIns="0" anchor="t" anchorCtr="0">
            <a:noAutofit/>
          </a:bodyPr>
          <a:lstStyle/>
          <a:p>
            <a:endParaRPr sz="964"/>
          </a:p>
        </p:txBody>
      </p:sp>
      <p:pic>
        <p:nvPicPr>
          <p:cNvPr id="2" name="Picture 1"/>
          <p:cNvPicPr>
            <a:picLocks noChangeAspect="1"/>
          </p:cNvPicPr>
          <p:nvPr/>
        </p:nvPicPr>
        <p:blipFill>
          <a:blip r:embed="rId4"/>
          <a:stretch>
            <a:fillRect/>
          </a:stretch>
        </p:blipFill>
        <p:spPr>
          <a:xfrm>
            <a:off x="3226382" y="3578199"/>
            <a:ext cx="8513379" cy="1546025"/>
          </a:xfrm>
          <a:prstGeom prst="rect">
            <a:avLst/>
          </a:prstGeom>
        </p:spPr>
      </p:pic>
      <p:sp>
        <p:nvSpPr>
          <p:cNvPr id="10" name="Google Shape;138;p17"/>
          <p:cNvSpPr txBox="1"/>
          <p:nvPr/>
        </p:nvSpPr>
        <p:spPr>
          <a:xfrm>
            <a:off x="8028290" y="2442521"/>
            <a:ext cx="3124381" cy="658507"/>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800" b="1" dirty="0">
                <a:solidFill>
                  <a:srgbClr val="FFFFFF"/>
                </a:solidFill>
                <a:latin typeface="Trebuchet MS"/>
                <a:ea typeface="Trebuchet MS"/>
                <a:cs typeface="Trebuchet MS"/>
                <a:sym typeface="Trebuchet MS"/>
              </a:rPr>
              <a:t>logical statement</a:t>
            </a:r>
            <a:endParaRPr sz="2800" dirty="0">
              <a:latin typeface="Trebuchet MS"/>
              <a:ea typeface="Trebuchet MS"/>
              <a:cs typeface="Trebuchet MS"/>
              <a:sym typeface="Trebuchet MS"/>
            </a:endParaRPr>
          </a:p>
        </p:txBody>
      </p:sp>
      <p:sp>
        <p:nvSpPr>
          <p:cNvPr id="11" name="Google Shape;137;p17"/>
          <p:cNvSpPr/>
          <p:nvPr/>
        </p:nvSpPr>
        <p:spPr>
          <a:xfrm rot="16200000">
            <a:off x="7557769" y="2709041"/>
            <a:ext cx="660573" cy="3445179"/>
          </a:xfrm>
          <a:custGeom>
            <a:avLst/>
            <a:gdLst>
              <a:gd name="connsiteX0" fmla="*/ 0 w 2183801"/>
              <a:gd name="connsiteY0" fmla="*/ 263730 h 1582350"/>
              <a:gd name="connsiteX1" fmla="*/ 263730 w 2183801"/>
              <a:gd name="connsiteY1" fmla="*/ 0 h 1582350"/>
              <a:gd name="connsiteX2" fmla="*/ 363967 w 2183801"/>
              <a:gd name="connsiteY2" fmla="*/ 0 h 1582350"/>
              <a:gd name="connsiteX3" fmla="*/ 27341 w 2183801"/>
              <a:gd name="connsiteY3" fmla="*/ -668416 h 1582350"/>
              <a:gd name="connsiteX4" fmla="*/ 909917 w 2183801"/>
              <a:gd name="connsiteY4" fmla="*/ 0 h 1582350"/>
              <a:gd name="connsiteX5" fmla="*/ 1920071 w 2183801"/>
              <a:gd name="connsiteY5" fmla="*/ 0 h 1582350"/>
              <a:gd name="connsiteX6" fmla="*/ 2183801 w 2183801"/>
              <a:gd name="connsiteY6" fmla="*/ 263730 h 1582350"/>
              <a:gd name="connsiteX7" fmla="*/ 2183801 w 2183801"/>
              <a:gd name="connsiteY7" fmla="*/ 263725 h 1582350"/>
              <a:gd name="connsiteX8" fmla="*/ 2183801 w 2183801"/>
              <a:gd name="connsiteY8" fmla="*/ 263725 h 1582350"/>
              <a:gd name="connsiteX9" fmla="*/ 2183801 w 2183801"/>
              <a:gd name="connsiteY9" fmla="*/ 659313 h 1582350"/>
              <a:gd name="connsiteX10" fmla="*/ 2183801 w 2183801"/>
              <a:gd name="connsiteY10" fmla="*/ 1318620 h 1582350"/>
              <a:gd name="connsiteX11" fmla="*/ 1920071 w 2183801"/>
              <a:gd name="connsiteY11" fmla="*/ 1582350 h 1582350"/>
              <a:gd name="connsiteX12" fmla="*/ 909917 w 2183801"/>
              <a:gd name="connsiteY12" fmla="*/ 1582350 h 1582350"/>
              <a:gd name="connsiteX13" fmla="*/ 363967 w 2183801"/>
              <a:gd name="connsiteY13" fmla="*/ 1582350 h 1582350"/>
              <a:gd name="connsiteX14" fmla="*/ 363967 w 2183801"/>
              <a:gd name="connsiteY14" fmla="*/ 1582350 h 1582350"/>
              <a:gd name="connsiteX15" fmla="*/ 263730 w 2183801"/>
              <a:gd name="connsiteY15" fmla="*/ 1582350 h 1582350"/>
              <a:gd name="connsiteX16" fmla="*/ 0 w 2183801"/>
              <a:gd name="connsiteY16" fmla="*/ 1318620 h 1582350"/>
              <a:gd name="connsiteX17" fmla="*/ 0 w 2183801"/>
              <a:gd name="connsiteY17" fmla="*/ 659313 h 1582350"/>
              <a:gd name="connsiteX18" fmla="*/ 0 w 2183801"/>
              <a:gd name="connsiteY18" fmla="*/ 263725 h 1582350"/>
              <a:gd name="connsiteX19" fmla="*/ 0 w 2183801"/>
              <a:gd name="connsiteY19" fmla="*/ 263725 h 1582350"/>
              <a:gd name="connsiteX20" fmla="*/ 0 w 2183801"/>
              <a:gd name="connsiteY20" fmla="*/ 263730 h 1582350"/>
              <a:gd name="connsiteX0" fmla="*/ 0 w 2183801"/>
              <a:gd name="connsiteY0" fmla="*/ 932146 h 2250766"/>
              <a:gd name="connsiteX1" fmla="*/ 263730 w 2183801"/>
              <a:gd name="connsiteY1" fmla="*/ 668416 h 2250766"/>
              <a:gd name="connsiteX2" fmla="*/ 536687 w 2183801"/>
              <a:gd name="connsiteY2" fmla="*/ 668416 h 2250766"/>
              <a:gd name="connsiteX3" fmla="*/ 27341 w 2183801"/>
              <a:gd name="connsiteY3" fmla="*/ 0 h 2250766"/>
              <a:gd name="connsiteX4" fmla="*/ 909917 w 2183801"/>
              <a:gd name="connsiteY4" fmla="*/ 668416 h 2250766"/>
              <a:gd name="connsiteX5" fmla="*/ 1920071 w 2183801"/>
              <a:gd name="connsiteY5" fmla="*/ 668416 h 2250766"/>
              <a:gd name="connsiteX6" fmla="*/ 2183801 w 2183801"/>
              <a:gd name="connsiteY6" fmla="*/ 932146 h 2250766"/>
              <a:gd name="connsiteX7" fmla="*/ 2183801 w 2183801"/>
              <a:gd name="connsiteY7" fmla="*/ 932141 h 2250766"/>
              <a:gd name="connsiteX8" fmla="*/ 2183801 w 2183801"/>
              <a:gd name="connsiteY8" fmla="*/ 932141 h 2250766"/>
              <a:gd name="connsiteX9" fmla="*/ 2183801 w 2183801"/>
              <a:gd name="connsiteY9" fmla="*/ 1327729 h 2250766"/>
              <a:gd name="connsiteX10" fmla="*/ 2183801 w 2183801"/>
              <a:gd name="connsiteY10" fmla="*/ 1987036 h 2250766"/>
              <a:gd name="connsiteX11" fmla="*/ 1920071 w 2183801"/>
              <a:gd name="connsiteY11" fmla="*/ 2250766 h 2250766"/>
              <a:gd name="connsiteX12" fmla="*/ 909917 w 2183801"/>
              <a:gd name="connsiteY12" fmla="*/ 2250766 h 2250766"/>
              <a:gd name="connsiteX13" fmla="*/ 363967 w 2183801"/>
              <a:gd name="connsiteY13" fmla="*/ 2250766 h 2250766"/>
              <a:gd name="connsiteX14" fmla="*/ 363967 w 2183801"/>
              <a:gd name="connsiteY14" fmla="*/ 2250766 h 2250766"/>
              <a:gd name="connsiteX15" fmla="*/ 263730 w 2183801"/>
              <a:gd name="connsiteY15" fmla="*/ 2250766 h 2250766"/>
              <a:gd name="connsiteX16" fmla="*/ 0 w 2183801"/>
              <a:gd name="connsiteY16" fmla="*/ 1987036 h 2250766"/>
              <a:gd name="connsiteX17" fmla="*/ 0 w 2183801"/>
              <a:gd name="connsiteY17" fmla="*/ 1327729 h 2250766"/>
              <a:gd name="connsiteX18" fmla="*/ 0 w 2183801"/>
              <a:gd name="connsiteY18" fmla="*/ 932141 h 2250766"/>
              <a:gd name="connsiteX19" fmla="*/ 0 w 2183801"/>
              <a:gd name="connsiteY19" fmla="*/ 932141 h 2250766"/>
              <a:gd name="connsiteX20" fmla="*/ 0 w 2183801"/>
              <a:gd name="connsiteY20" fmla="*/ 932146 h 2250766"/>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909917 w 2423251"/>
              <a:gd name="connsiteY4" fmla="*/ 690730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1209057 w 2423251"/>
              <a:gd name="connsiteY2" fmla="*/ 668416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183801"/>
              <a:gd name="connsiteY0" fmla="*/ 1046506 h 2365126"/>
              <a:gd name="connsiteX1" fmla="*/ 263730 w 2183801"/>
              <a:gd name="connsiteY1" fmla="*/ 782776 h 2365126"/>
              <a:gd name="connsiteX2" fmla="*/ 1209057 w 2183801"/>
              <a:gd name="connsiteY2" fmla="*/ 760462 h 2365126"/>
              <a:gd name="connsiteX3" fmla="*/ 1961588 w 2183801"/>
              <a:gd name="connsiteY3" fmla="*/ 0 h 2365126"/>
              <a:gd name="connsiteX4" fmla="*/ 1478117 w 2183801"/>
              <a:gd name="connsiteY4" fmla="*/ 793934 h 2365126"/>
              <a:gd name="connsiteX5" fmla="*/ 1920071 w 2183801"/>
              <a:gd name="connsiteY5" fmla="*/ 782776 h 2365126"/>
              <a:gd name="connsiteX6" fmla="*/ 2183801 w 2183801"/>
              <a:gd name="connsiteY6" fmla="*/ 1046506 h 2365126"/>
              <a:gd name="connsiteX7" fmla="*/ 2183801 w 2183801"/>
              <a:gd name="connsiteY7" fmla="*/ 1046501 h 2365126"/>
              <a:gd name="connsiteX8" fmla="*/ 2183801 w 2183801"/>
              <a:gd name="connsiteY8" fmla="*/ 1046501 h 2365126"/>
              <a:gd name="connsiteX9" fmla="*/ 2183801 w 2183801"/>
              <a:gd name="connsiteY9" fmla="*/ 1442089 h 2365126"/>
              <a:gd name="connsiteX10" fmla="*/ 2183801 w 2183801"/>
              <a:gd name="connsiteY10" fmla="*/ 2101396 h 2365126"/>
              <a:gd name="connsiteX11" fmla="*/ 1920071 w 2183801"/>
              <a:gd name="connsiteY11" fmla="*/ 2365126 h 2365126"/>
              <a:gd name="connsiteX12" fmla="*/ 909917 w 2183801"/>
              <a:gd name="connsiteY12" fmla="*/ 2365126 h 2365126"/>
              <a:gd name="connsiteX13" fmla="*/ 363967 w 2183801"/>
              <a:gd name="connsiteY13" fmla="*/ 2365126 h 2365126"/>
              <a:gd name="connsiteX14" fmla="*/ 363967 w 2183801"/>
              <a:gd name="connsiteY14" fmla="*/ 2365126 h 2365126"/>
              <a:gd name="connsiteX15" fmla="*/ 263730 w 2183801"/>
              <a:gd name="connsiteY15" fmla="*/ 2365126 h 2365126"/>
              <a:gd name="connsiteX16" fmla="*/ 0 w 2183801"/>
              <a:gd name="connsiteY16" fmla="*/ 2101396 h 2365126"/>
              <a:gd name="connsiteX17" fmla="*/ 0 w 2183801"/>
              <a:gd name="connsiteY17" fmla="*/ 1442089 h 2365126"/>
              <a:gd name="connsiteX18" fmla="*/ 0 w 2183801"/>
              <a:gd name="connsiteY18" fmla="*/ 1046501 h 2365126"/>
              <a:gd name="connsiteX19" fmla="*/ 0 w 2183801"/>
              <a:gd name="connsiteY19" fmla="*/ 1046501 h 2365126"/>
              <a:gd name="connsiteX20" fmla="*/ 0 w 2183801"/>
              <a:gd name="connsiteY20" fmla="*/ 1046506 h 2365126"/>
              <a:gd name="connsiteX0" fmla="*/ 0 w 2183801"/>
              <a:gd name="connsiteY0" fmla="*/ 1155969 h 2474589"/>
              <a:gd name="connsiteX1" fmla="*/ 263730 w 2183801"/>
              <a:gd name="connsiteY1" fmla="*/ 892239 h 2474589"/>
              <a:gd name="connsiteX2" fmla="*/ 1209057 w 2183801"/>
              <a:gd name="connsiteY2" fmla="*/ 869925 h 2474589"/>
              <a:gd name="connsiteX3" fmla="*/ 1356999 w 2183801"/>
              <a:gd name="connsiteY3" fmla="*/ 0 h 2474589"/>
              <a:gd name="connsiteX4" fmla="*/ 1478117 w 2183801"/>
              <a:gd name="connsiteY4" fmla="*/ 903397 h 2474589"/>
              <a:gd name="connsiteX5" fmla="*/ 1920071 w 2183801"/>
              <a:gd name="connsiteY5" fmla="*/ 892239 h 2474589"/>
              <a:gd name="connsiteX6" fmla="*/ 2183801 w 2183801"/>
              <a:gd name="connsiteY6" fmla="*/ 1155969 h 2474589"/>
              <a:gd name="connsiteX7" fmla="*/ 2183801 w 2183801"/>
              <a:gd name="connsiteY7" fmla="*/ 1155964 h 2474589"/>
              <a:gd name="connsiteX8" fmla="*/ 2183801 w 2183801"/>
              <a:gd name="connsiteY8" fmla="*/ 1155964 h 2474589"/>
              <a:gd name="connsiteX9" fmla="*/ 2183801 w 2183801"/>
              <a:gd name="connsiteY9" fmla="*/ 1551552 h 2474589"/>
              <a:gd name="connsiteX10" fmla="*/ 2183801 w 2183801"/>
              <a:gd name="connsiteY10" fmla="*/ 2210859 h 2474589"/>
              <a:gd name="connsiteX11" fmla="*/ 1920071 w 2183801"/>
              <a:gd name="connsiteY11" fmla="*/ 2474589 h 2474589"/>
              <a:gd name="connsiteX12" fmla="*/ 909917 w 2183801"/>
              <a:gd name="connsiteY12" fmla="*/ 2474589 h 2474589"/>
              <a:gd name="connsiteX13" fmla="*/ 363967 w 2183801"/>
              <a:gd name="connsiteY13" fmla="*/ 2474589 h 2474589"/>
              <a:gd name="connsiteX14" fmla="*/ 363967 w 2183801"/>
              <a:gd name="connsiteY14" fmla="*/ 2474589 h 2474589"/>
              <a:gd name="connsiteX15" fmla="*/ 263730 w 2183801"/>
              <a:gd name="connsiteY15" fmla="*/ 2474589 h 2474589"/>
              <a:gd name="connsiteX16" fmla="*/ 0 w 2183801"/>
              <a:gd name="connsiteY16" fmla="*/ 2210859 h 2474589"/>
              <a:gd name="connsiteX17" fmla="*/ 0 w 2183801"/>
              <a:gd name="connsiteY17" fmla="*/ 1551552 h 2474589"/>
              <a:gd name="connsiteX18" fmla="*/ 0 w 2183801"/>
              <a:gd name="connsiteY18" fmla="*/ 1155964 h 2474589"/>
              <a:gd name="connsiteX19" fmla="*/ 0 w 2183801"/>
              <a:gd name="connsiteY19" fmla="*/ 1155964 h 2474589"/>
              <a:gd name="connsiteX20" fmla="*/ 0 w 2183801"/>
              <a:gd name="connsiteY20" fmla="*/ 1155969 h 2474589"/>
              <a:gd name="connsiteX0" fmla="*/ 0 w 2183801"/>
              <a:gd name="connsiteY0" fmla="*/ 1155969 h 2474589"/>
              <a:gd name="connsiteX1" fmla="*/ 263730 w 2183801"/>
              <a:gd name="connsiteY1" fmla="*/ 892239 h 2474589"/>
              <a:gd name="connsiteX2" fmla="*/ 1209057 w 2183801"/>
              <a:gd name="connsiteY2" fmla="*/ 869925 h 2474589"/>
              <a:gd name="connsiteX3" fmla="*/ 1356999 w 2183801"/>
              <a:gd name="connsiteY3" fmla="*/ 0 h 2474589"/>
              <a:gd name="connsiteX4" fmla="*/ 1478116 w 2183801"/>
              <a:gd name="connsiteY4" fmla="*/ 870558 h 2474589"/>
              <a:gd name="connsiteX5" fmla="*/ 1920071 w 2183801"/>
              <a:gd name="connsiteY5" fmla="*/ 892239 h 2474589"/>
              <a:gd name="connsiteX6" fmla="*/ 2183801 w 2183801"/>
              <a:gd name="connsiteY6" fmla="*/ 1155969 h 2474589"/>
              <a:gd name="connsiteX7" fmla="*/ 2183801 w 2183801"/>
              <a:gd name="connsiteY7" fmla="*/ 1155964 h 2474589"/>
              <a:gd name="connsiteX8" fmla="*/ 2183801 w 2183801"/>
              <a:gd name="connsiteY8" fmla="*/ 1155964 h 2474589"/>
              <a:gd name="connsiteX9" fmla="*/ 2183801 w 2183801"/>
              <a:gd name="connsiteY9" fmla="*/ 1551552 h 2474589"/>
              <a:gd name="connsiteX10" fmla="*/ 2183801 w 2183801"/>
              <a:gd name="connsiteY10" fmla="*/ 2210859 h 2474589"/>
              <a:gd name="connsiteX11" fmla="*/ 1920071 w 2183801"/>
              <a:gd name="connsiteY11" fmla="*/ 2474589 h 2474589"/>
              <a:gd name="connsiteX12" fmla="*/ 909917 w 2183801"/>
              <a:gd name="connsiteY12" fmla="*/ 2474589 h 2474589"/>
              <a:gd name="connsiteX13" fmla="*/ 363967 w 2183801"/>
              <a:gd name="connsiteY13" fmla="*/ 2474589 h 2474589"/>
              <a:gd name="connsiteX14" fmla="*/ 363967 w 2183801"/>
              <a:gd name="connsiteY14" fmla="*/ 2474589 h 2474589"/>
              <a:gd name="connsiteX15" fmla="*/ 263730 w 2183801"/>
              <a:gd name="connsiteY15" fmla="*/ 2474589 h 2474589"/>
              <a:gd name="connsiteX16" fmla="*/ 0 w 2183801"/>
              <a:gd name="connsiteY16" fmla="*/ 2210859 h 2474589"/>
              <a:gd name="connsiteX17" fmla="*/ 0 w 2183801"/>
              <a:gd name="connsiteY17" fmla="*/ 1551552 h 2474589"/>
              <a:gd name="connsiteX18" fmla="*/ 0 w 2183801"/>
              <a:gd name="connsiteY18" fmla="*/ 1155964 h 2474589"/>
              <a:gd name="connsiteX19" fmla="*/ 0 w 2183801"/>
              <a:gd name="connsiteY19" fmla="*/ 1155964 h 2474589"/>
              <a:gd name="connsiteX20" fmla="*/ 0 w 2183801"/>
              <a:gd name="connsiteY20" fmla="*/ 1155969 h 2474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83801" h="2474589">
                <a:moveTo>
                  <a:pt x="0" y="1155969"/>
                </a:moveTo>
                <a:cubicBezTo>
                  <a:pt x="0" y="1010315"/>
                  <a:pt x="118076" y="892239"/>
                  <a:pt x="263730" y="892239"/>
                </a:cubicBezTo>
                <a:lnTo>
                  <a:pt x="1209057" y="869925"/>
                </a:lnTo>
                <a:lnTo>
                  <a:pt x="1356999" y="0"/>
                </a:lnTo>
                <a:lnTo>
                  <a:pt x="1478116" y="870558"/>
                </a:lnTo>
                <a:lnTo>
                  <a:pt x="1920071" y="892239"/>
                </a:lnTo>
                <a:cubicBezTo>
                  <a:pt x="2065725" y="892239"/>
                  <a:pt x="2183801" y="1010315"/>
                  <a:pt x="2183801" y="1155969"/>
                </a:cubicBezTo>
                <a:lnTo>
                  <a:pt x="2183801" y="1155964"/>
                </a:lnTo>
                <a:lnTo>
                  <a:pt x="2183801" y="1155964"/>
                </a:lnTo>
                <a:lnTo>
                  <a:pt x="2183801" y="1551552"/>
                </a:lnTo>
                <a:lnTo>
                  <a:pt x="2183801" y="2210859"/>
                </a:lnTo>
                <a:cubicBezTo>
                  <a:pt x="2183801" y="2356513"/>
                  <a:pt x="2065725" y="2474589"/>
                  <a:pt x="1920071" y="2474589"/>
                </a:cubicBezTo>
                <a:lnTo>
                  <a:pt x="909917" y="2474589"/>
                </a:lnTo>
                <a:lnTo>
                  <a:pt x="363967" y="2474589"/>
                </a:lnTo>
                <a:lnTo>
                  <a:pt x="363967" y="2474589"/>
                </a:lnTo>
                <a:lnTo>
                  <a:pt x="263730" y="2474589"/>
                </a:lnTo>
                <a:cubicBezTo>
                  <a:pt x="118076" y="2474589"/>
                  <a:pt x="0" y="2356513"/>
                  <a:pt x="0" y="2210859"/>
                </a:cubicBezTo>
                <a:lnTo>
                  <a:pt x="0" y="1551552"/>
                </a:lnTo>
                <a:lnTo>
                  <a:pt x="0" y="1155964"/>
                </a:lnTo>
                <a:lnTo>
                  <a:pt x="0" y="1155964"/>
                </a:lnTo>
                <a:lnTo>
                  <a:pt x="0" y="1155969"/>
                </a:lnTo>
                <a:close/>
              </a:path>
            </a:pathLst>
          </a:custGeom>
          <a:solidFill>
            <a:srgbClr val="78AAD6"/>
          </a:solidFill>
          <a:ln>
            <a:noFill/>
          </a:ln>
          <a:effectLst>
            <a:outerShdw blurRad="50800" dist="38100" dir="2700000" algn="tl" rotWithShape="0">
              <a:prstClr val="black">
                <a:alpha val="40000"/>
              </a:prstClr>
            </a:outerShdw>
          </a:effectLst>
        </p:spPr>
        <p:txBody>
          <a:bodyPr spcFirstLastPara="1" wrap="square" lIns="0" tIns="0" rIns="0" bIns="0" anchor="t" anchorCtr="0">
            <a:noAutofit/>
          </a:bodyPr>
          <a:lstStyle/>
          <a:p>
            <a:endParaRPr sz="964"/>
          </a:p>
        </p:txBody>
      </p:sp>
      <p:sp>
        <p:nvSpPr>
          <p:cNvPr id="12" name="Google Shape;138;p17"/>
          <p:cNvSpPr txBox="1"/>
          <p:nvPr/>
        </p:nvSpPr>
        <p:spPr>
          <a:xfrm>
            <a:off x="7489093" y="4131401"/>
            <a:ext cx="3124381" cy="658507"/>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800" b="1" dirty="0">
                <a:solidFill>
                  <a:srgbClr val="FFFFFF"/>
                </a:solidFill>
                <a:latin typeface="Trebuchet MS"/>
                <a:ea typeface="Trebuchet MS"/>
                <a:cs typeface="Trebuchet MS"/>
                <a:sym typeface="Trebuchet MS"/>
              </a:rPr>
              <a:t>value if true</a:t>
            </a:r>
            <a:endParaRPr sz="2800" dirty="0">
              <a:latin typeface="Trebuchet MS"/>
              <a:ea typeface="Trebuchet MS"/>
              <a:cs typeface="Trebuchet MS"/>
              <a:sym typeface="Trebuchet MS"/>
            </a:endParaRPr>
          </a:p>
        </p:txBody>
      </p:sp>
      <p:sp>
        <p:nvSpPr>
          <p:cNvPr id="13" name="Google Shape;137;p17"/>
          <p:cNvSpPr/>
          <p:nvPr/>
        </p:nvSpPr>
        <p:spPr>
          <a:xfrm rot="5400000">
            <a:off x="2566952" y="3061685"/>
            <a:ext cx="660573" cy="3445179"/>
          </a:xfrm>
          <a:custGeom>
            <a:avLst/>
            <a:gdLst>
              <a:gd name="connsiteX0" fmla="*/ 0 w 2183801"/>
              <a:gd name="connsiteY0" fmla="*/ 263730 h 1582350"/>
              <a:gd name="connsiteX1" fmla="*/ 263730 w 2183801"/>
              <a:gd name="connsiteY1" fmla="*/ 0 h 1582350"/>
              <a:gd name="connsiteX2" fmla="*/ 363967 w 2183801"/>
              <a:gd name="connsiteY2" fmla="*/ 0 h 1582350"/>
              <a:gd name="connsiteX3" fmla="*/ 27341 w 2183801"/>
              <a:gd name="connsiteY3" fmla="*/ -668416 h 1582350"/>
              <a:gd name="connsiteX4" fmla="*/ 909917 w 2183801"/>
              <a:gd name="connsiteY4" fmla="*/ 0 h 1582350"/>
              <a:gd name="connsiteX5" fmla="*/ 1920071 w 2183801"/>
              <a:gd name="connsiteY5" fmla="*/ 0 h 1582350"/>
              <a:gd name="connsiteX6" fmla="*/ 2183801 w 2183801"/>
              <a:gd name="connsiteY6" fmla="*/ 263730 h 1582350"/>
              <a:gd name="connsiteX7" fmla="*/ 2183801 w 2183801"/>
              <a:gd name="connsiteY7" fmla="*/ 263725 h 1582350"/>
              <a:gd name="connsiteX8" fmla="*/ 2183801 w 2183801"/>
              <a:gd name="connsiteY8" fmla="*/ 263725 h 1582350"/>
              <a:gd name="connsiteX9" fmla="*/ 2183801 w 2183801"/>
              <a:gd name="connsiteY9" fmla="*/ 659313 h 1582350"/>
              <a:gd name="connsiteX10" fmla="*/ 2183801 w 2183801"/>
              <a:gd name="connsiteY10" fmla="*/ 1318620 h 1582350"/>
              <a:gd name="connsiteX11" fmla="*/ 1920071 w 2183801"/>
              <a:gd name="connsiteY11" fmla="*/ 1582350 h 1582350"/>
              <a:gd name="connsiteX12" fmla="*/ 909917 w 2183801"/>
              <a:gd name="connsiteY12" fmla="*/ 1582350 h 1582350"/>
              <a:gd name="connsiteX13" fmla="*/ 363967 w 2183801"/>
              <a:gd name="connsiteY13" fmla="*/ 1582350 h 1582350"/>
              <a:gd name="connsiteX14" fmla="*/ 363967 w 2183801"/>
              <a:gd name="connsiteY14" fmla="*/ 1582350 h 1582350"/>
              <a:gd name="connsiteX15" fmla="*/ 263730 w 2183801"/>
              <a:gd name="connsiteY15" fmla="*/ 1582350 h 1582350"/>
              <a:gd name="connsiteX16" fmla="*/ 0 w 2183801"/>
              <a:gd name="connsiteY16" fmla="*/ 1318620 h 1582350"/>
              <a:gd name="connsiteX17" fmla="*/ 0 w 2183801"/>
              <a:gd name="connsiteY17" fmla="*/ 659313 h 1582350"/>
              <a:gd name="connsiteX18" fmla="*/ 0 w 2183801"/>
              <a:gd name="connsiteY18" fmla="*/ 263725 h 1582350"/>
              <a:gd name="connsiteX19" fmla="*/ 0 w 2183801"/>
              <a:gd name="connsiteY19" fmla="*/ 263725 h 1582350"/>
              <a:gd name="connsiteX20" fmla="*/ 0 w 2183801"/>
              <a:gd name="connsiteY20" fmla="*/ 263730 h 1582350"/>
              <a:gd name="connsiteX0" fmla="*/ 0 w 2183801"/>
              <a:gd name="connsiteY0" fmla="*/ 932146 h 2250766"/>
              <a:gd name="connsiteX1" fmla="*/ 263730 w 2183801"/>
              <a:gd name="connsiteY1" fmla="*/ 668416 h 2250766"/>
              <a:gd name="connsiteX2" fmla="*/ 536687 w 2183801"/>
              <a:gd name="connsiteY2" fmla="*/ 668416 h 2250766"/>
              <a:gd name="connsiteX3" fmla="*/ 27341 w 2183801"/>
              <a:gd name="connsiteY3" fmla="*/ 0 h 2250766"/>
              <a:gd name="connsiteX4" fmla="*/ 909917 w 2183801"/>
              <a:gd name="connsiteY4" fmla="*/ 668416 h 2250766"/>
              <a:gd name="connsiteX5" fmla="*/ 1920071 w 2183801"/>
              <a:gd name="connsiteY5" fmla="*/ 668416 h 2250766"/>
              <a:gd name="connsiteX6" fmla="*/ 2183801 w 2183801"/>
              <a:gd name="connsiteY6" fmla="*/ 932146 h 2250766"/>
              <a:gd name="connsiteX7" fmla="*/ 2183801 w 2183801"/>
              <a:gd name="connsiteY7" fmla="*/ 932141 h 2250766"/>
              <a:gd name="connsiteX8" fmla="*/ 2183801 w 2183801"/>
              <a:gd name="connsiteY8" fmla="*/ 932141 h 2250766"/>
              <a:gd name="connsiteX9" fmla="*/ 2183801 w 2183801"/>
              <a:gd name="connsiteY9" fmla="*/ 1327729 h 2250766"/>
              <a:gd name="connsiteX10" fmla="*/ 2183801 w 2183801"/>
              <a:gd name="connsiteY10" fmla="*/ 1987036 h 2250766"/>
              <a:gd name="connsiteX11" fmla="*/ 1920071 w 2183801"/>
              <a:gd name="connsiteY11" fmla="*/ 2250766 h 2250766"/>
              <a:gd name="connsiteX12" fmla="*/ 909917 w 2183801"/>
              <a:gd name="connsiteY12" fmla="*/ 2250766 h 2250766"/>
              <a:gd name="connsiteX13" fmla="*/ 363967 w 2183801"/>
              <a:gd name="connsiteY13" fmla="*/ 2250766 h 2250766"/>
              <a:gd name="connsiteX14" fmla="*/ 363967 w 2183801"/>
              <a:gd name="connsiteY14" fmla="*/ 2250766 h 2250766"/>
              <a:gd name="connsiteX15" fmla="*/ 263730 w 2183801"/>
              <a:gd name="connsiteY15" fmla="*/ 2250766 h 2250766"/>
              <a:gd name="connsiteX16" fmla="*/ 0 w 2183801"/>
              <a:gd name="connsiteY16" fmla="*/ 1987036 h 2250766"/>
              <a:gd name="connsiteX17" fmla="*/ 0 w 2183801"/>
              <a:gd name="connsiteY17" fmla="*/ 1327729 h 2250766"/>
              <a:gd name="connsiteX18" fmla="*/ 0 w 2183801"/>
              <a:gd name="connsiteY18" fmla="*/ 932141 h 2250766"/>
              <a:gd name="connsiteX19" fmla="*/ 0 w 2183801"/>
              <a:gd name="connsiteY19" fmla="*/ 932141 h 2250766"/>
              <a:gd name="connsiteX20" fmla="*/ 0 w 2183801"/>
              <a:gd name="connsiteY20" fmla="*/ 932146 h 2250766"/>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909917 w 2423251"/>
              <a:gd name="connsiteY4" fmla="*/ 690730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1209057 w 2423251"/>
              <a:gd name="connsiteY2" fmla="*/ 668416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183801"/>
              <a:gd name="connsiteY0" fmla="*/ 1046506 h 2365126"/>
              <a:gd name="connsiteX1" fmla="*/ 263730 w 2183801"/>
              <a:gd name="connsiteY1" fmla="*/ 782776 h 2365126"/>
              <a:gd name="connsiteX2" fmla="*/ 1209057 w 2183801"/>
              <a:gd name="connsiteY2" fmla="*/ 760462 h 2365126"/>
              <a:gd name="connsiteX3" fmla="*/ 1961588 w 2183801"/>
              <a:gd name="connsiteY3" fmla="*/ 0 h 2365126"/>
              <a:gd name="connsiteX4" fmla="*/ 1478117 w 2183801"/>
              <a:gd name="connsiteY4" fmla="*/ 793934 h 2365126"/>
              <a:gd name="connsiteX5" fmla="*/ 1920071 w 2183801"/>
              <a:gd name="connsiteY5" fmla="*/ 782776 h 2365126"/>
              <a:gd name="connsiteX6" fmla="*/ 2183801 w 2183801"/>
              <a:gd name="connsiteY6" fmla="*/ 1046506 h 2365126"/>
              <a:gd name="connsiteX7" fmla="*/ 2183801 w 2183801"/>
              <a:gd name="connsiteY7" fmla="*/ 1046501 h 2365126"/>
              <a:gd name="connsiteX8" fmla="*/ 2183801 w 2183801"/>
              <a:gd name="connsiteY8" fmla="*/ 1046501 h 2365126"/>
              <a:gd name="connsiteX9" fmla="*/ 2183801 w 2183801"/>
              <a:gd name="connsiteY9" fmla="*/ 1442089 h 2365126"/>
              <a:gd name="connsiteX10" fmla="*/ 2183801 w 2183801"/>
              <a:gd name="connsiteY10" fmla="*/ 2101396 h 2365126"/>
              <a:gd name="connsiteX11" fmla="*/ 1920071 w 2183801"/>
              <a:gd name="connsiteY11" fmla="*/ 2365126 h 2365126"/>
              <a:gd name="connsiteX12" fmla="*/ 909917 w 2183801"/>
              <a:gd name="connsiteY12" fmla="*/ 2365126 h 2365126"/>
              <a:gd name="connsiteX13" fmla="*/ 363967 w 2183801"/>
              <a:gd name="connsiteY13" fmla="*/ 2365126 h 2365126"/>
              <a:gd name="connsiteX14" fmla="*/ 363967 w 2183801"/>
              <a:gd name="connsiteY14" fmla="*/ 2365126 h 2365126"/>
              <a:gd name="connsiteX15" fmla="*/ 263730 w 2183801"/>
              <a:gd name="connsiteY15" fmla="*/ 2365126 h 2365126"/>
              <a:gd name="connsiteX16" fmla="*/ 0 w 2183801"/>
              <a:gd name="connsiteY16" fmla="*/ 2101396 h 2365126"/>
              <a:gd name="connsiteX17" fmla="*/ 0 w 2183801"/>
              <a:gd name="connsiteY17" fmla="*/ 1442089 h 2365126"/>
              <a:gd name="connsiteX18" fmla="*/ 0 w 2183801"/>
              <a:gd name="connsiteY18" fmla="*/ 1046501 h 2365126"/>
              <a:gd name="connsiteX19" fmla="*/ 0 w 2183801"/>
              <a:gd name="connsiteY19" fmla="*/ 1046501 h 2365126"/>
              <a:gd name="connsiteX20" fmla="*/ 0 w 2183801"/>
              <a:gd name="connsiteY20" fmla="*/ 1046506 h 2365126"/>
              <a:gd name="connsiteX0" fmla="*/ 0 w 2183801"/>
              <a:gd name="connsiteY0" fmla="*/ 1155969 h 2474589"/>
              <a:gd name="connsiteX1" fmla="*/ 263730 w 2183801"/>
              <a:gd name="connsiteY1" fmla="*/ 892239 h 2474589"/>
              <a:gd name="connsiteX2" fmla="*/ 1209057 w 2183801"/>
              <a:gd name="connsiteY2" fmla="*/ 869925 h 2474589"/>
              <a:gd name="connsiteX3" fmla="*/ 1356999 w 2183801"/>
              <a:gd name="connsiteY3" fmla="*/ 0 h 2474589"/>
              <a:gd name="connsiteX4" fmla="*/ 1478117 w 2183801"/>
              <a:gd name="connsiteY4" fmla="*/ 903397 h 2474589"/>
              <a:gd name="connsiteX5" fmla="*/ 1920071 w 2183801"/>
              <a:gd name="connsiteY5" fmla="*/ 892239 h 2474589"/>
              <a:gd name="connsiteX6" fmla="*/ 2183801 w 2183801"/>
              <a:gd name="connsiteY6" fmla="*/ 1155969 h 2474589"/>
              <a:gd name="connsiteX7" fmla="*/ 2183801 w 2183801"/>
              <a:gd name="connsiteY7" fmla="*/ 1155964 h 2474589"/>
              <a:gd name="connsiteX8" fmla="*/ 2183801 w 2183801"/>
              <a:gd name="connsiteY8" fmla="*/ 1155964 h 2474589"/>
              <a:gd name="connsiteX9" fmla="*/ 2183801 w 2183801"/>
              <a:gd name="connsiteY9" fmla="*/ 1551552 h 2474589"/>
              <a:gd name="connsiteX10" fmla="*/ 2183801 w 2183801"/>
              <a:gd name="connsiteY10" fmla="*/ 2210859 h 2474589"/>
              <a:gd name="connsiteX11" fmla="*/ 1920071 w 2183801"/>
              <a:gd name="connsiteY11" fmla="*/ 2474589 h 2474589"/>
              <a:gd name="connsiteX12" fmla="*/ 909917 w 2183801"/>
              <a:gd name="connsiteY12" fmla="*/ 2474589 h 2474589"/>
              <a:gd name="connsiteX13" fmla="*/ 363967 w 2183801"/>
              <a:gd name="connsiteY13" fmla="*/ 2474589 h 2474589"/>
              <a:gd name="connsiteX14" fmla="*/ 363967 w 2183801"/>
              <a:gd name="connsiteY14" fmla="*/ 2474589 h 2474589"/>
              <a:gd name="connsiteX15" fmla="*/ 263730 w 2183801"/>
              <a:gd name="connsiteY15" fmla="*/ 2474589 h 2474589"/>
              <a:gd name="connsiteX16" fmla="*/ 0 w 2183801"/>
              <a:gd name="connsiteY16" fmla="*/ 2210859 h 2474589"/>
              <a:gd name="connsiteX17" fmla="*/ 0 w 2183801"/>
              <a:gd name="connsiteY17" fmla="*/ 1551552 h 2474589"/>
              <a:gd name="connsiteX18" fmla="*/ 0 w 2183801"/>
              <a:gd name="connsiteY18" fmla="*/ 1155964 h 2474589"/>
              <a:gd name="connsiteX19" fmla="*/ 0 w 2183801"/>
              <a:gd name="connsiteY19" fmla="*/ 1155964 h 2474589"/>
              <a:gd name="connsiteX20" fmla="*/ 0 w 2183801"/>
              <a:gd name="connsiteY20" fmla="*/ 1155969 h 2474589"/>
              <a:gd name="connsiteX0" fmla="*/ 0 w 2183801"/>
              <a:gd name="connsiteY0" fmla="*/ 1155969 h 2474589"/>
              <a:gd name="connsiteX1" fmla="*/ 263730 w 2183801"/>
              <a:gd name="connsiteY1" fmla="*/ 892239 h 2474589"/>
              <a:gd name="connsiteX2" fmla="*/ 1209057 w 2183801"/>
              <a:gd name="connsiteY2" fmla="*/ 869925 h 2474589"/>
              <a:gd name="connsiteX3" fmla="*/ 1356999 w 2183801"/>
              <a:gd name="connsiteY3" fmla="*/ 0 h 2474589"/>
              <a:gd name="connsiteX4" fmla="*/ 1478116 w 2183801"/>
              <a:gd name="connsiteY4" fmla="*/ 870558 h 2474589"/>
              <a:gd name="connsiteX5" fmla="*/ 1920071 w 2183801"/>
              <a:gd name="connsiteY5" fmla="*/ 892239 h 2474589"/>
              <a:gd name="connsiteX6" fmla="*/ 2183801 w 2183801"/>
              <a:gd name="connsiteY6" fmla="*/ 1155969 h 2474589"/>
              <a:gd name="connsiteX7" fmla="*/ 2183801 w 2183801"/>
              <a:gd name="connsiteY7" fmla="*/ 1155964 h 2474589"/>
              <a:gd name="connsiteX8" fmla="*/ 2183801 w 2183801"/>
              <a:gd name="connsiteY8" fmla="*/ 1155964 h 2474589"/>
              <a:gd name="connsiteX9" fmla="*/ 2183801 w 2183801"/>
              <a:gd name="connsiteY9" fmla="*/ 1551552 h 2474589"/>
              <a:gd name="connsiteX10" fmla="*/ 2183801 w 2183801"/>
              <a:gd name="connsiteY10" fmla="*/ 2210859 h 2474589"/>
              <a:gd name="connsiteX11" fmla="*/ 1920071 w 2183801"/>
              <a:gd name="connsiteY11" fmla="*/ 2474589 h 2474589"/>
              <a:gd name="connsiteX12" fmla="*/ 909917 w 2183801"/>
              <a:gd name="connsiteY12" fmla="*/ 2474589 h 2474589"/>
              <a:gd name="connsiteX13" fmla="*/ 363967 w 2183801"/>
              <a:gd name="connsiteY13" fmla="*/ 2474589 h 2474589"/>
              <a:gd name="connsiteX14" fmla="*/ 363967 w 2183801"/>
              <a:gd name="connsiteY14" fmla="*/ 2474589 h 2474589"/>
              <a:gd name="connsiteX15" fmla="*/ 263730 w 2183801"/>
              <a:gd name="connsiteY15" fmla="*/ 2474589 h 2474589"/>
              <a:gd name="connsiteX16" fmla="*/ 0 w 2183801"/>
              <a:gd name="connsiteY16" fmla="*/ 2210859 h 2474589"/>
              <a:gd name="connsiteX17" fmla="*/ 0 w 2183801"/>
              <a:gd name="connsiteY17" fmla="*/ 1551552 h 2474589"/>
              <a:gd name="connsiteX18" fmla="*/ 0 w 2183801"/>
              <a:gd name="connsiteY18" fmla="*/ 1155964 h 2474589"/>
              <a:gd name="connsiteX19" fmla="*/ 0 w 2183801"/>
              <a:gd name="connsiteY19" fmla="*/ 1155964 h 2474589"/>
              <a:gd name="connsiteX20" fmla="*/ 0 w 2183801"/>
              <a:gd name="connsiteY20" fmla="*/ 1155969 h 2474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83801" h="2474589">
                <a:moveTo>
                  <a:pt x="0" y="1155969"/>
                </a:moveTo>
                <a:cubicBezTo>
                  <a:pt x="0" y="1010315"/>
                  <a:pt x="118076" y="892239"/>
                  <a:pt x="263730" y="892239"/>
                </a:cubicBezTo>
                <a:lnTo>
                  <a:pt x="1209057" y="869925"/>
                </a:lnTo>
                <a:lnTo>
                  <a:pt x="1356999" y="0"/>
                </a:lnTo>
                <a:lnTo>
                  <a:pt x="1478116" y="870558"/>
                </a:lnTo>
                <a:lnTo>
                  <a:pt x="1920071" y="892239"/>
                </a:lnTo>
                <a:cubicBezTo>
                  <a:pt x="2065725" y="892239"/>
                  <a:pt x="2183801" y="1010315"/>
                  <a:pt x="2183801" y="1155969"/>
                </a:cubicBezTo>
                <a:lnTo>
                  <a:pt x="2183801" y="1155964"/>
                </a:lnTo>
                <a:lnTo>
                  <a:pt x="2183801" y="1155964"/>
                </a:lnTo>
                <a:lnTo>
                  <a:pt x="2183801" y="1551552"/>
                </a:lnTo>
                <a:lnTo>
                  <a:pt x="2183801" y="2210859"/>
                </a:lnTo>
                <a:cubicBezTo>
                  <a:pt x="2183801" y="2356513"/>
                  <a:pt x="2065725" y="2474589"/>
                  <a:pt x="1920071" y="2474589"/>
                </a:cubicBezTo>
                <a:lnTo>
                  <a:pt x="909917" y="2474589"/>
                </a:lnTo>
                <a:lnTo>
                  <a:pt x="363967" y="2474589"/>
                </a:lnTo>
                <a:lnTo>
                  <a:pt x="363967" y="2474589"/>
                </a:lnTo>
                <a:lnTo>
                  <a:pt x="263730" y="2474589"/>
                </a:lnTo>
                <a:cubicBezTo>
                  <a:pt x="118076" y="2474589"/>
                  <a:pt x="0" y="2356513"/>
                  <a:pt x="0" y="2210859"/>
                </a:cubicBezTo>
                <a:lnTo>
                  <a:pt x="0" y="1551552"/>
                </a:lnTo>
                <a:lnTo>
                  <a:pt x="0" y="1155964"/>
                </a:lnTo>
                <a:lnTo>
                  <a:pt x="0" y="1155964"/>
                </a:lnTo>
                <a:lnTo>
                  <a:pt x="0" y="1155969"/>
                </a:lnTo>
                <a:close/>
              </a:path>
            </a:pathLst>
          </a:custGeom>
          <a:solidFill>
            <a:srgbClr val="78AAD6"/>
          </a:solidFill>
          <a:ln>
            <a:noFill/>
          </a:ln>
          <a:effectLst>
            <a:outerShdw blurRad="50800" dist="38100" dir="2700000" algn="tl" rotWithShape="0">
              <a:prstClr val="black">
                <a:alpha val="40000"/>
              </a:prstClr>
            </a:outerShdw>
          </a:effectLst>
        </p:spPr>
        <p:txBody>
          <a:bodyPr spcFirstLastPara="1" wrap="square" lIns="0" tIns="0" rIns="0" bIns="0" anchor="t" anchorCtr="0">
            <a:noAutofit/>
          </a:bodyPr>
          <a:lstStyle/>
          <a:p>
            <a:endParaRPr sz="964"/>
          </a:p>
        </p:txBody>
      </p:sp>
      <p:sp>
        <p:nvSpPr>
          <p:cNvPr id="16" name="Google Shape;138;p17"/>
          <p:cNvSpPr txBox="1"/>
          <p:nvPr/>
        </p:nvSpPr>
        <p:spPr>
          <a:xfrm>
            <a:off x="1219437" y="4472426"/>
            <a:ext cx="3124381" cy="658507"/>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800" b="1" dirty="0">
                <a:solidFill>
                  <a:srgbClr val="FFFFFF"/>
                </a:solidFill>
                <a:latin typeface="Trebuchet MS"/>
                <a:ea typeface="Trebuchet MS"/>
                <a:cs typeface="Trebuchet MS"/>
                <a:sym typeface="Trebuchet MS"/>
              </a:rPr>
              <a:t>value if false</a:t>
            </a:r>
            <a:endParaRPr sz="2800" dirty="0">
              <a:latin typeface="Trebuchet MS"/>
              <a:ea typeface="Trebuchet MS"/>
              <a:cs typeface="Trebuchet MS"/>
              <a:sym typeface="Trebuchet MS"/>
            </a:endParaRPr>
          </a:p>
        </p:txBody>
      </p:sp>
    </p:spTree>
    <p:extLst>
      <p:ext uri="{BB962C8B-B14F-4D97-AF65-F5344CB8AC3E}">
        <p14:creationId xmlns:p14="http://schemas.microsoft.com/office/powerpoint/2010/main" val="3902931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6"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04CD91-ABF6-9145-B3A6-62656B5F8B17}"/>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7A4948D8-D2BF-CB44-BFE5-34F93BC4DB25}"/>
              </a:ext>
            </a:extLst>
          </p:cNvPr>
          <p:cNvSpPr>
            <a:spLocks noGrp="1"/>
          </p:cNvSpPr>
          <p:nvPr>
            <p:ph type="body" sz="quarter" idx="13"/>
          </p:nvPr>
        </p:nvSpPr>
        <p:spPr/>
        <p:txBody>
          <a:bodyPr/>
          <a:lstStyle/>
          <a:p>
            <a:endParaRPr lang="en-US"/>
          </a:p>
        </p:txBody>
      </p:sp>
      <p:sp>
        <p:nvSpPr>
          <p:cNvPr id="4" name="Freeform 3"/>
          <p:cNvSpPr/>
          <p:nvPr/>
        </p:nvSpPr>
        <p:spPr>
          <a:xfrm>
            <a:off x="0" y="0"/>
            <a:ext cx="12192000" cy="6857518"/>
          </a:xfrm>
          <a:custGeom>
            <a:avLst/>
            <a:gdLst>
              <a:gd name="connsiteX0" fmla="*/ 9692640 w 12192000"/>
              <a:gd name="connsiteY0" fmla="*/ 5694218 h 6857518"/>
              <a:gd name="connsiteX1" fmla="*/ 9692640 w 12192000"/>
              <a:gd name="connsiteY1" fmla="*/ 6321565 h 6857518"/>
              <a:gd name="connsiteX2" fmla="*/ 11813437 w 12192000"/>
              <a:gd name="connsiteY2" fmla="*/ 6321565 h 6857518"/>
              <a:gd name="connsiteX3" fmla="*/ 11813437 w 12192000"/>
              <a:gd name="connsiteY3" fmla="*/ 5694218 h 6857518"/>
              <a:gd name="connsiteX4" fmla="*/ 0 w 12192000"/>
              <a:gd name="connsiteY4" fmla="*/ 0 h 6857518"/>
              <a:gd name="connsiteX5" fmla="*/ 12192000 w 12192000"/>
              <a:gd name="connsiteY5" fmla="*/ 0 h 6857518"/>
              <a:gd name="connsiteX6" fmla="*/ 12192000 w 12192000"/>
              <a:gd name="connsiteY6" fmla="*/ 6857518 h 6857518"/>
              <a:gd name="connsiteX7" fmla="*/ 0 w 12192000"/>
              <a:gd name="connsiteY7" fmla="*/ 6857518 h 6857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7518">
                <a:moveTo>
                  <a:pt x="9692640" y="5694218"/>
                </a:moveTo>
                <a:lnTo>
                  <a:pt x="9692640" y="6321565"/>
                </a:lnTo>
                <a:lnTo>
                  <a:pt x="11813437" y="6321565"/>
                </a:lnTo>
                <a:lnTo>
                  <a:pt x="11813437" y="5694218"/>
                </a:lnTo>
                <a:close/>
                <a:moveTo>
                  <a:pt x="0" y="0"/>
                </a:moveTo>
                <a:lnTo>
                  <a:pt x="12192000" y="0"/>
                </a:lnTo>
                <a:lnTo>
                  <a:pt x="12192000" y="6857518"/>
                </a:lnTo>
                <a:lnTo>
                  <a:pt x="0" y="6857518"/>
                </a:lnTo>
                <a:close/>
              </a:path>
            </a:pathLst>
          </a:cu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5" name="Google Shape;350;p37"/>
          <p:cNvSpPr txBox="1">
            <a:spLocks/>
          </p:cNvSpPr>
          <p:nvPr/>
        </p:nvSpPr>
        <p:spPr>
          <a:xfrm>
            <a:off x="1554888" y="460481"/>
            <a:ext cx="9082224"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400"/>
              <a:buFont typeface="Arial"/>
              <a:buNone/>
              <a:defRPr sz="6600" b="0" i="0" u="none" strike="noStrike" cap="none">
                <a:solidFill>
                  <a:schemeClr val="accent4">
                    <a:lumMod val="75000"/>
                  </a:schemeClr>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10545"/>
            <a:r>
              <a:rPr lang="en-US" dirty="0">
                <a:solidFill>
                  <a:srgbClr val="005493"/>
                </a:solidFill>
              </a:rPr>
              <a:t>Your Turn: Final Challenge</a:t>
            </a:r>
          </a:p>
        </p:txBody>
      </p:sp>
      <p:sp>
        <p:nvSpPr>
          <p:cNvPr id="9" name="Google Shape;351;p37"/>
          <p:cNvSpPr txBox="1"/>
          <p:nvPr/>
        </p:nvSpPr>
        <p:spPr>
          <a:xfrm>
            <a:off x="977462" y="1890818"/>
            <a:ext cx="11014168" cy="2250258"/>
          </a:xfrm>
          <a:prstGeom prst="rect">
            <a:avLst/>
          </a:prstGeom>
          <a:noFill/>
          <a:ln>
            <a:noFill/>
          </a:ln>
        </p:spPr>
        <p:txBody>
          <a:bodyPr spcFirstLastPara="1" wrap="square" lIns="0" tIns="6804" rIns="0" bIns="0" anchor="t" anchorCtr="0">
            <a:noAutofit/>
          </a:bodyPr>
          <a:lstStyle/>
          <a:p>
            <a:pPr marL="6803" marR="2721">
              <a:spcAft>
                <a:spcPts val="600"/>
              </a:spcAft>
            </a:pPr>
            <a:r>
              <a:rPr lang="en-US" sz="3600" dirty="0">
                <a:solidFill>
                  <a:srgbClr val="005493"/>
                </a:solidFill>
                <a:latin typeface="Calibri" panose="020F0502020204030204" pitchFamily="34" charset="0"/>
                <a:ea typeface="Calibri"/>
                <a:cs typeface="Consolas" panose="020B0609020204030204" pitchFamily="49" charset="0"/>
                <a:sym typeface="Calibri"/>
              </a:rPr>
              <a:t>Conditionally replace values in </a:t>
            </a:r>
            <a:r>
              <a:rPr lang="en-US" sz="3600" b="1" dirty="0" err="1">
                <a:solidFill>
                  <a:srgbClr val="005493"/>
                </a:solidFill>
                <a:latin typeface="Calibri" panose="020F0502020204030204" pitchFamily="34" charset="0"/>
                <a:ea typeface="Calibri"/>
                <a:cs typeface="Consolas" panose="020B0609020204030204" pitchFamily="49" charset="0"/>
                <a:sym typeface="Calibri"/>
              </a:rPr>
              <a:t>pref_list_type</a:t>
            </a:r>
            <a:r>
              <a:rPr lang="en-US" sz="3600" b="1" dirty="0">
                <a:solidFill>
                  <a:srgbClr val="005493"/>
                </a:solidFill>
                <a:latin typeface="Calibri" panose="020F0502020204030204" pitchFamily="34" charset="0"/>
                <a:ea typeface="Calibri"/>
                <a:cs typeface="Consolas" panose="020B0609020204030204" pitchFamily="49" charset="0"/>
                <a:sym typeface="Calibri"/>
              </a:rPr>
              <a:t>:</a:t>
            </a:r>
          </a:p>
          <a:p>
            <a:pPr marL="6803" marR="2721">
              <a:spcAft>
                <a:spcPts val="600"/>
              </a:spcAft>
            </a:pPr>
            <a:r>
              <a:rPr lang="en-US" sz="3200" dirty="0">
                <a:solidFill>
                  <a:srgbClr val="005493"/>
                </a:solidFill>
                <a:latin typeface="Calibri" panose="020F0502020204030204" pitchFamily="34" charset="0"/>
                <a:ea typeface="Calibri"/>
                <a:cs typeface="Consolas" panose="020B0609020204030204" pitchFamily="49" charset="0"/>
                <a:sym typeface="Calibri"/>
              </a:rPr>
              <a:t>The </a:t>
            </a:r>
            <a:r>
              <a:rPr lang="en-US" sz="3200" dirty="0" err="1">
                <a:solidFill>
                  <a:srgbClr val="005493"/>
                </a:solidFill>
                <a:latin typeface="Calibri" panose="020F0502020204030204" pitchFamily="34" charset="0"/>
                <a:ea typeface="Calibri"/>
                <a:cs typeface="Consolas" panose="020B0609020204030204" pitchFamily="49" charset="0"/>
                <a:sym typeface="Calibri"/>
              </a:rPr>
              <a:t>pref_list_type</a:t>
            </a:r>
            <a:r>
              <a:rPr lang="en-US" sz="3200" dirty="0">
                <a:solidFill>
                  <a:srgbClr val="005493"/>
                </a:solidFill>
                <a:latin typeface="Calibri" panose="020F0502020204030204" pitchFamily="34" charset="0"/>
                <a:ea typeface="Calibri"/>
                <a:cs typeface="Consolas" panose="020B0609020204030204" pitchFamily="49" charset="0"/>
                <a:sym typeface="Calibri"/>
              </a:rPr>
              <a:t> column has values of either:</a:t>
            </a:r>
          </a:p>
          <a:p>
            <a:pPr marL="6803" marR="2721">
              <a:spcAft>
                <a:spcPts val="600"/>
              </a:spcAft>
            </a:pPr>
            <a:endParaRPr lang="en-US" sz="3200" dirty="0">
              <a:solidFill>
                <a:srgbClr val="005493"/>
              </a:solidFill>
              <a:latin typeface="Calibri" panose="020F0502020204030204" pitchFamily="34" charset="0"/>
              <a:ea typeface="Calibri"/>
              <a:cs typeface="Consolas" panose="020B0609020204030204" pitchFamily="49" charset="0"/>
              <a:sym typeface="Calibri"/>
            </a:endParaRPr>
          </a:p>
          <a:p>
            <a:pPr marL="6803" marR="2721">
              <a:spcAft>
                <a:spcPts val="600"/>
              </a:spcAft>
            </a:pPr>
            <a:r>
              <a:rPr lang="en-US" sz="3200" dirty="0">
                <a:solidFill>
                  <a:srgbClr val="005493"/>
                </a:solidFill>
                <a:latin typeface="Calibri" panose="020F0502020204030204" pitchFamily="34" charset="0"/>
                <a:ea typeface="Calibri"/>
                <a:cs typeface="Consolas" panose="020B0609020204030204" pitchFamily="49" charset="0"/>
                <a:sym typeface="Calibri"/>
              </a:rPr>
              <a:t>"Clinic Preference List", "Provider Preference List",  "None"</a:t>
            </a:r>
          </a:p>
          <a:p>
            <a:pPr marL="6803" marR="2721">
              <a:spcAft>
                <a:spcPts val="600"/>
              </a:spcAft>
            </a:pPr>
            <a:endParaRPr lang="en-US" sz="3200" dirty="0">
              <a:solidFill>
                <a:srgbClr val="005493"/>
              </a:solidFill>
              <a:latin typeface="Calibri" panose="020F0502020204030204" pitchFamily="34" charset="0"/>
              <a:ea typeface="Calibri"/>
              <a:cs typeface="Consolas" panose="020B0609020204030204" pitchFamily="49" charset="0"/>
              <a:sym typeface="Calibri"/>
            </a:endParaRPr>
          </a:p>
          <a:p>
            <a:pPr marL="6803" marR="2721">
              <a:spcAft>
                <a:spcPts val="600"/>
              </a:spcAft>
            </a:pPr>
            <a:r>
              <a:rPr lang="en-US" sz="3200" dirty="0">
                <a:solidFill>
                  <a:srgbClr val="005493"/>
                </a:solidFill>
                <a:latin typeface="Calibri" panose="020F0502020204030204" pitchFamily="34" charset="0"/>
                <a:ea typeface="Calibri"/>
                <a:cs typeface="Consolas" panose="020B0609020204030204" pitchFamily="49" charset="0"/>
                <a:sym typeface="Calibri"/>
              </a:rPr>
              <a:t>Conditionally replace these with :</a:t>
            </a:r>
          </a:p>
          <a:p>
            <a:pPr marL="6803" marR="2721">
              <a:spcAft>
                <a:spcPts val="600"/>
              </a:spcAft>
            </a:pPr>
            <a:r>
              <a:rPr lang="en-US" sz="3200" dirty="0">
                <a:solidFill>
                  <a:srgbClr val="005493"/>
                </a:solidFill>
                <a:latin typeface="Calibri" panose="020F0502020204030204" pitchFamily="34" charset="0"/>
                <a:ea typeface="Calibri"/>
                <a:cs typeface="Consolas" panose="020B0609020204030204" pitchFamily="49" charset="0"/>
                <a:sym typeface="Calibri"/>
              </a:rPr>
              <a:t>"clinic", "provider", and NA, respectively.</a:t>
            </a:r>
            <a:br>
              <a:rPr lang="en-US" sz="3600" b="1" dirty="0">
                <a:solidFill>
                  <a:srgbClr val="005493"/>
                </a:solidFill>
                <a:latin typeface="Calibri" panose="020F0502020204030204" pitchFamily="34" charset="0"/>
                <a:ea typeface="Calibri"/>
                <a:cs typeface="Consolas" panose="020B0609020204030204" pitchFamily="49" charset="0"/>
                <a:sym typeface="Calibri"/>
              </a:rPr>
            </a:br>
            <a:endParaRPr lang="en-US" sz="3600" b="1" dirty="0">
              <a:solidFill>
                <a:srgbClr val="005493"/>
              </a:solidFill>
              <a:latin typeface="Calibri" panose="020F0502020204030204" pitchFamily="34" charset="0"/>
              <a:ea typeface="Calibri"/>
              <a:cs typeface="Consolas" panose="020B0609020204030204" pitchFamily="49" charset="0"/>
              <a:sym typeface="Calibri"/>
            </a:endParaRPr>
          </a:p>
          <a:p>
            <a:pPr marL="6803" marR="2721">
              <a:spcAft>
                <a:spcPts val="600"/>
              </a:spcAft>
            </a:pPr>
            <a:endParaRPr lang="en-US" sz="3600" dirty="0">
              <a:solidFill>
                <a:srgbClr val="005493"/>
              </a:solidFill>
              <a:latin typeface="Calibri" panose="020F0502020204030204" pitchFamily="34" charset="0"/>
              <a:ea typeface="Calibri"/>
              <a:cs typeface="Consolas" panose="020B0609020204030204" pitchFamily="49" charset="0"/>
              <a:sym typeface="Calibri"/>
            </a:endParaRPr>
          </a:p>
          <a:p>
            <a:pPr marL="6803" marR="2721">
              <a:spcAft>
                <a:spcPts val="600"/>
              </a:spcAft>
            </a:pPr>
            <a:endParaRPr lang="en-US" sz="3600" dirty="0">
              <a:solidFill>
                <a:srgbClr val="005493"/>
              </a:solidFill>
              <a:latin typeface="Calibri" panose="020F0502020204030204" pitchFamily="34" charset="0"/>
              <a:ea typeface="Calibri"/>
              <a:cs typeface="Consolas" panose="020B0609020204030204" pitchFamily="49" charset="0"/>
              <a:sym typeface="Calibri"/>
            </a:endParaRPr>
          </a:p>
        </p:txBody>
      </p:sp>
    </p:spTree>
    <p:extLst>
      <p:ext uri="{BB962C8B-B14F-4D97-AF65-F5344CB8AC3E}">
        <p14:creationId xmlns:p14="http://schemas.microsoft.com/office/powerpoint/2010/main" val="327053346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grpSp>
        <p:nvGrpSpPr>
          <p:cNvPr id="6" name="Group 5"/>
          <p:cNvGrpSpPr/>
          <p:nvPr/>
        </p:nvGrpSpPr>
        <p:grpSpPr>
          <a:xfrm>
            <a:off x="259080" y="560135"/>
            <a:ext cx="11249748" cy="2884105"/>
            <a:chOff x="1216768" y="560135"/>
            <a:chExt cx="10292060" cy="4901564"/>
          </a:xfrm>
        </p:grpSpPr>
        <p:sp>
          <p:nvSpPr>
            <p:cNvPr id="225" name="Google Shape;225;p25"/>
            <p:cNvSpPr/>
            <p:nvPr/>
          </p:nvSpPr>
          <p:spPr>
            <a:xfrm>
              <a:off x="1216768" y="560135"/>
              <a:ext cx="10292060" cy="4901564"/>
            </a:xfrm>
            <a:custGeom>
              <a:avLst/>
              <a:gdLst/>
              <a:ahLst/>
              <a:cxnLst/>
              <a:rect l="l" t="t" r="r" b="b"/>
              <a:pathLst>
                <a:path w="18216245" h="8079105" extrusionOk="0">
                  <a:moveTo>
                    <a:pt x="0" y="0"/>
                  </a:moveTo>
                  <a:lnTo>
                    <a:pt x="18215801" y="0"/>
                  </a:lnTo>
                  <a:lnTo>
                    <a:pt x="18215801" y="8078796"/>
                  </a:lnTo>
                  <a:lnTo>
                    <a:pt x="0" y="8078796"/>
                  </a:lnTo>
                  <a:lnTo>
                    <a:pt x="0" y="0"/>
                  </a:lnTo>
                  <a:close/>
                </a:path>
              </a:pathLst>
            </a:custGeom>
            <a:solidFill>
              <a:srgbClr val="F0F2F4"/>
            </a:solidFill>
            <a:ln>
              <a:noFill/>
            </a:ln>
          </p:spPr>
          <p:txBody>
            <a:bodyPr spcFirstLastPara="1" wrap="square" lIns="0" tIns="0" rIns="0" bIns="0" anchor="t" anchorCtr="0">
              <a:noAutofit/>
            </a:bodyPr>
            <a:lstStyle/>
            <a:p>
              <a:endParaRPr sz="964" dirty="0"/>
            </a:p>
          </p:txBody>
        </p:sp>
        <p:sp>
          <p:nvSpPr>
            <p:cNvPr id="226" name="Google Shape;226;p25"/>
            <p:cNvSpPr/>
            <p:nvPr/>
          </p:nvSpPr>
          <p:spPr>
            <a:xfrm>
              <a:off x="1216768" y="560135"/>
              <a:ext cx="10292060" cy="4901564"/>
            </a:xfrm>
            <a:custGeom>
              <a:avLst/>
              <a:gdLst/>
              <a:ahLst/>
              <a:cxnLst/>
              <a:rect l="l" t="t" r="r" b="b"/>
              <a:pathLst>
                <a:path w="18216245" h="8079105" extrusionOk="0">
                  <a:moveTo>
                    <a:pt x="0" y="0"/>
                  </a:moveTo>
                  <a:lnTo>
                    <a:pt x="18215801" y="0"/>
                  </a:lnTo>
                  <a:lnTo>
                    <a:pt x="18215801" y="8078797"/>
                  </a:lnTo>
                  <a:lnTo>
                    <a:pt x="0" y="8078797"/>
                  </a:lnTo>
                  <a:lnTo>
                    <a:pt x="0" y="0"/>
                  </a:lnTo>
                  <a:close/>
                </a:path>
              </a:pathLst>
            </a:custGeom>
            <a:noFill/>
            <a:ln w="10450" cap="flat" cmpd="sng">
              <a:solidFill>
                <a:srgbClr val="000000"/>
              </a:solidFill>
              <a:prstDash val="solid"/>
              <a:round/>
              <a:headEnd type="none" w="sm" len="sm"/>
              <a:tailEnd type="none" w="sm" len="sm"/>
            </a:ln>
          </p:spPr>
          <p:txBody>
            <a:bodyPr spcFirstLastPara="1" wrap="square" lIns="0" tIns="0" rIns="0" bIns="0" anchor="t" anchorCtr="0">
              <a:noAutofit/>
            </a:bodyPr>
            <a:lstStyle/>
            <a:p>
              <a:endParaRPr sz="964"/>
            </a:p>
          </p:txBody>
        </p:sp>
      </p:grpSp>
      <p:sp>
        <p:nvSpPr>
          <p:cNvPr id="9"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4" name="TextBox 3"/>
          <p:cNvSpPr txBox="1"/>
          <p:nvPr/>
        </p:nvSpPr>
        <p:spPr>
          <a:xfrm>
            <a:off x="485248" y="735723"/>
            <a:ext cx="12360166" cy="2541080"/>
          </a:xfrm>
          <a:prstGeom prst="rect">
            <a:avLst/>
          </a:prstGeom>
          <a:noFill/>
        </p:spPr>
        <p:txBody>
          <a:bodyPr wrap="square" rtlCol="0">
            <a:spAutoFit/>
          </a:bodyPr>
          <a:lstStyle/>
          <a:p>
            <a:pPr>
              <a:lnSpc>
                <a:spcPct val="120000"/>
              </a:lnSpc>
            </a:pPr>
            <a:r>
              <a:rPr lang="en-US" sz="2652" dirty="0">
                <a:solidFill>
                  <a:srgbClr val="164F86"/>
                </a:solidFill>
                <a:latin typeface="Consolas" panose="020B0609020204030204" pitchFamily="49" charset="0"/>
                <a:ea typeface="Courier New"/>
                <a:cs typeface="Consolas" panose="020B0609020204030204" pitchFamily="49" charset="0"/>
                <a:sym typeface="Courier New"/>
              </a:rPr>
              <a:t>orders %&gt;%</a:t>
            </a:r>
          </a:p>
          <a:p>
            <a:pPr>
              <a:lnSpc>
                <a:spcPct val="120000"/>
              </a:lnSpc>
            </a:pPr>
            <a:r>
              <a:rPr lang="en-US" sz="2652" dirty="0">
                <a:solidFill>
                  <a:srgbClr val="164F86"/>
                </a:solidFill>
                <a:latin typeface="Consolas" panose="020B0609020204030204" pitchFamily="49" charset="0"/>
                <a:ea typeface="Courier New"/>
                <a:cs typeface="Consolas" panose="020B0609020204030204" pitchFamily="49" charset="0"/>
                <a:sym typeface="Courier New"/>
              </a:rPr>
              <a:t>   mutate(</a:t>
            </a:r>
            <a:r>
              <a:rPr lang="en-US" sz="2652" dirty="0" err="1">
                <a:solidFill>
                  <a:srgbClr val="164F86"/>
                </a:solidFill>
                <a:latin typeface="Consolas" panose="020B0609020204030204" pitchFamily="49" charset="0"/>
                <a:ea typeface="Courier New"/>
                <a:cs typeface="Consolas" panose="020B0609020204030204" pitchFamily="49" charset="0"/>
                <a:sym typeface="Courier New"/>
              </a:rPr>
              <a:t>pref_list_type</a:t>
            </a:r>
            <a:r>
              <a:rPr lang="en-US" sz="2652" dirty="0">
                <a:solidFill>
                  <a:srgbClr val="164F86"/>
                </a:solidFill>
                <a:latin typeface="Consolas" panose="020B0609020204030204" pitchFamily="49" charset="0"/>
                <a:ea typeface="Courier New"/>
                <a:cs typeface="Consolas" panose="020B0609020204030204" pitchFamily="49" charset="0"/>
                <a:sym typeface="Courier New"/>
              </a:rPr>
              <a:t> = ifelse(</a:t>
            </a:r>
            <a:r>
              <a:rPr lang="en-US" sz="2652" dirty="0" err="1">
                <a:solidFill>
                  <a:srgbClr val="164F86"/>
                </a:solidFill>
                <a:latin typeface="Consolas" panose="020B0609020204030204" pitchFamily="49" charset="0"/>
                <a:ea typeface="Courier New"/>
                <a:cs typeface="Consolas" panose="020B0609020204030204" pitchFamily="49" charset="0"/>
                <a:sym typeface="Courier New"/>
              </a:rPr>
              <a:t>pref_list_type</a:t>
            </a:r>
            <a:r>
              <a:rPr lang="en-US" sz="2652" dirty="0">
                <a:solidFill>
                  <a:srgbClr val="164F86"/>
                </a:solidFill>
                <a:latin typeface="Consolas" panose="020B0609020204030204" pitchFamily="49" charset="0"/>
                <a:ea typeface="Courier New"/>
                <a:cs typeface="Consolas" panose="020B0609020204030204" pitchFamily="49" charset="0"/>
                <a:sym typeface="Courier New"/>
              </a:rPr>
              <a:t>=="None",</a:t>
            </a:r>
          </a:p>
          <a:p>
            <a:pPr>
              <a:lnSpc>
                <a:spcPct val="120000"/>
              </a:lnSpc>
            </a:pPr>
            <a:r>
              <a:rPr lang="en-US" sz="2652" dirty="0">
                <a:solidFill>
                  <a:srgbClr val="164F86"/>
                </a:solidFill>
                <a:latin typeface="Consolas" panose="020B0609020204030204" pitchFamily="49" charset="0"/>
                <a:ea typeface="Courier New"/>
                <a:cs typeface="Consolas" panose="020B0609020204030204" pitchFamily="49" charset="0"/>
                <a:sym typeface="Courier New"/>
              </a:rPr>
              <a:t>		NA,</a:t>
            </a:r>
          </a:p>
          <a:p>
            <a:pPr>
              <a:lnSpc>
                <a:spcPct val="120000"/>
              </a:lnSpc>
            </a:pPr>
            <a:r>
              <a:rPr lang="en-US" sz="2652" dirty="0">
                <a:solidFill>
                  <a:srgbClr val="164F86"/>
                </a:solidFill>
                <a:latin typeface="Consolas" panose="020B0609020204030204" pitchFamily="49" charset="0"/>
                <a:ea typeface="Courier New"/>
                <a:cs typeface="Consolas" panose="020B0609020204030204" pitchFamily="49" charset="0"/>
                <a:sym typeface="Courier New"/>
              </a:rPr>
              <a:t>		ifelse(</a:t>
            </a:r>
            <a:r>
              <a:rPr lang="en-US" sz="2652" dirty="0" err="1">
                <a:solidFill>
                  <a:srgbClr val="164F86"/>
                </a:solidFill>
                <a:latin typeface="Consolas" panose="020B0609020204030204" pitchFamily="49" charset="0"/>
                <a:ea typeface="Courier New"/>
                <a:cs typeface="Consolas" panose="020B0609020204030204" pitchFamily="49" charset="0"/>
                <a:sym typeface="Courier New"/>
              </a:rPr>
              <a:t>pref_list_type</a:t>
            </a:r>
            <a:r>
              <a:rPr lang="en-US" sz="2652" dirty="0">
                <a:solidFill>
                  <a:srgbClr val="164F86"/>
                </a:solidFill>
                <a:latin typeface="Consolas" panose="020B0609020204030204" pitchFamily="49" charset="0"/>
                <a:ea typeface="Courier New"/>
                <a:cs typeface="Consolas" panose="020B0609020204030204" pitchFamily="49" charset="0"/>
                <a:sym typeface="Courier New"/>
              </a:rPr>
              <a:t>=="Clinic Preference List", 								   "clinic",</a:t>
            </a:r>
            <a:r>
              <a:rPr lang="en-US" sz="2652" dirty="0" err="1">
                <a:solidFill>
                  <a:srgbClr val="164F86"/>
                </a:solidFill>
                <a:latin typeface="Consolas" panose="020B0609020204030204" pitchFamily="49" charset="0"/>
                <a:ea typeface="Courier New"/>
                <a:cs typeface="Consolas" panose="020B0609020204030204" pitchFamily="49" charset="0"/>
                <a:sym typeface="Courier New"/>
              </a:rPr>
              <a:t>pref_list_type</a:t>
            </a:r>
            <a:r>
              <a:rPr lang="en-US" sz="2652" dirty="0">
                <a:solidFill>
                  <a:srgbClr val="164F86"/>
                </a:solidFill>
                <a:latin typeface="Consolas" panose="020B0609020204030204" pitchFamily="49" charset="0"/>
                <a:ea typeface="Courier New"/>
                <a:cs typeface="Consolas" panose="020B0609020204030204" pitchFamily="49" charset="0"/>
                <a:sym typeface="Courier New"/>
              </a:rPr>
              <a:t>))) </a:t>
            </a:r>
            <a:endParaRPr lang="en-US" sz="2652" dirty="0">
              <a:solidFill>
                <a:srgbClr val="164F86"/>
              </a:solidFill>
              <a:latin typeface="Consolas" panose="020B0609020204030204" pitchFamily="49" charset="0"/>
              <a:ea typeface="Courier New"/>
              <a:cs typeface="Consolas" panose="020B0609020204030204" pitchFamily="49" charset="0"/>
            </a:endParaRPr>
          </a:p>
        </p:txBody>
      </p:sp>
    </p:spTree>
    <p:extLst>
      <p:ext uri="{BB962C8B-B14F-4D97-AF65-F5344CB8AC3E}">
        <p14:creationId xmlns:p14="http://schemas.microsoft.com/office/powerpoint/2010/main" val="30272592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Shape 129"/>
        <p:cNvGrpSpPr/>
        <p:nvPr/>
      </p:nvGrpSpPr>
      <p:grpSpPr>
        <a:xfrm>
          <a:off x="0" y="0"/>
          <a:ext cx="0" cy="0"/>
          <a:chOff x="0" y="0"/>
          <a:chExt cx="0" cy="0"/>
        </a:xfrm>
      </p:grpSpPr>
      <p:sp>
        <p:nvSpPr>
          <p:cNvPr id="131" name="Google Shape;131;p17"/>
          <p:cNvSpPr/>
          <p:nvPr/>
        </p:nvSpPr>
        <p:spPr>
          <a:xfrm>
            <a:off x="2217913" y="2771775"/>
            <a:ext cx="779145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noFill/>
          </a:ln>
        </p:spPr>
        <p:txBody>
          <a:bodyPr spcFirstLastPara="1" wrap="square" lIns="0" tIns="0" rIns="0" bIns="0" anchor="t" anchorCtr="0">
            <a:noAutofit/>
          </a:bodyPr>
          <a:lstStyle/>
          <a:p>
            <a:endParaRPr sz="964"/>
          </a:p>
        </p:txBody>
      </p:sp>
      <p:sp>
        <p:nvSpPr>
          <p:cNvPr id="132" name="Google Shape;132;p17"/>
          <p:cNvSpPr/>
          <p:nvPr/>
        </p:nvSpPr>
        <p:spPr>
          <a:xfrm>
            <a:off x="2217913" y="2771775"/>
            <a:ext cx="7791450" cy="809030"/>
          </a:xfrm>
          <a:custGeom>
            <a:avLst/>
            <a:gdLst/>
            <a:ahLst/>
            <a:cxnLst/>
            <a:rect l="l" t="t" r="r" b="b"/>
            <a:pathLst>
              <a:path w="14544040" h="1333500" extrusionOk="0">
                <a:moveTo>
                  <a:pt x="0" y="0"/>
                </a:moveTo>
                <a:lnTo>
                  <a:pt x="14543735" y="0"/>
                </a:lnTo>
                <a:lnTo>
                  <a:pt x="14543735" y="1333348"/>
                </a:lnTo>
                <a:lnTo>
                  <a:pt x="0" y="1333348"/>
                </a:lnTo>
                <a:lnTo>
                  <a:pt x="0" y="0"/>
                </a:lnTo>
                <a:close/>
              </a:path>
            </a:pathLst>
          </a:custGeom>
          <a:noFill/>
          <a:ln w="10450" cap="flat" cmpd="sng">
            <a:solidFill>
              <a:srgbClr val="000000"/>
            </a:solidFill>
            <a:prstDash val="solid"/>
            <a:round/>
            <a:headEnd type="none" w="sm" len="sm"/>
            <a:tailEnd type="none" w="sm" len="sm"/>
          </a:ln>
        </p:spPr>
        <p:txBody>
          <a:bodyPr spcFirstLastPara="1" wrap="square" lIns="0" tIns="0" rIns="0" bIns="0" anchor="t" anchorCtr="0">
            <a:noAutofit/>
          </a:bodyPr>
          <a:lstStyle/>
          <a:p>
            <a:endParaRPr sz="964"/>
          </a:p>
        </p:txBody>
      </p:sp>
      <p:sp>
        <p:nvSpPr>
          <p:cNvPr id="133" name="Google Shape;133;p17"/>
          <p:cNvSpPr txBox="1">
            <a:spLocks noGrp="1"/>
          </p:cNvSpPr>
          <p:nvPr>
            <p:ph type="title"/>
          </p:nvPr>
        </p:nvSpPr>
        <p:spPr>
          <a:xfrm>
            <a:off x="3765655" y="359699"/>
            <a:ext cx="4654012" cy="777536"/>
          </a:xfrm>
          <a:prstGeom prst="rect">
            <a:avLst/>
          </a:prstGeom>
          <a:noFill/>
          <a:ln>
            <a:noFill/>
          </a:ln>
        </p:spPr>
        <p:txBody>
          <a:bodyPr spcFirstLastPara="1" wrap="square" lIns="0" tIns="6455" rIns="0" bIns="0" anchor="t" anchorCtr="0">
            <a:noAutofit/>
          </a:bodyPr>
          <a:lstStyle/>
          <a:p>
            <a:pPr marL="6803"/>
            <a:r>
              <a:rPr lang="en-US" sz="5400" dirty="0">
                <a:solidFill>
                  <a:srgbClr val="000000"/>
                </a:solidFill>
              </a:rPr>
              <a:t>common syntax</a:t>
            </a:r>
            <a:endParaRPr sz="5400" dirty="0"/>
          </a:p>
        </p:txBody>
      </p:sp>
      <p:sp>
        <p:nvSpPr>
          <p:cNvPr id="134" name="Google Shape;134;p17"/>
          <p:cNvSpPr txBox="1"/>
          <p:nvPr/>
        </p:nvSpPr>
        <p:spPr>
          <a:xfrm>
            <a:off x="2215109" y="1371719"/>
            <a:ext cx="8778240" cy="1515214"/>
          </a:xfrm>
          <a:prstGeom prst="rect">
            <a:avLst/>
          </a:prstGeom>
          <a:noFill/>
          <a:ln>
            <a:noFill/>
          </a:ln>
        </p:spPr>
        <p:txBody>
          <a:bodyPr spcFirstLastPara="1" wrap="square" lIns="0" tIns="6804" rIns="0" bIns="0" anchor="t" anchorCtr="0">
            <a:noAutofit/>
          </a:bodyPr>
          <a:lstStyle/>
          <a:p>
            <a:pPr marL="6803" marR="2721">
              <a:lnSpc>
                <a:spcPct val="125057"/>
              </a:lnSpc>
            </a:pPr>
            <a:r>
              <a:rPr lang="en-US" sz="3200" dirty="0">
                <a:latin typeface="Calibri"/>
                <a:ea typeface="Calibri"/>
                <a:cs typeface="Calibri"/>
                <a:sym typeface="Calibri"/>
              </a:rPr>
              <a:t>Each function takes a data frame as its first argument and  returns a data frame as its output.</a:t>
            </a:r>
            <a:endParaRPr sz="3200" dirty="0">
              <a:latin typeface="Calibri"/>
              <a:ea typeface="Calibri"/>
              <a:cs typeface="Calibri"/>
              <a:sym typeface="Calibri"/>
            </a:endParaRPr>
          </a:p>
        </p:txBody>
      </p:sp>
      <p:grpSp>
        <p:nvGrpSpPr>
          <p:cNvPr id="5" name="Group 4"/>
          <p:cNvGrpSpPr/>
          <p:nvPr/>
        </p:nvGrpSpPr>
        <p:grpSpPr>
          <a:xfrm>
            <a:off x="5536772" y="3480013"/>
            <a:ext cx="4318427" cy="2026707"/>
            <a:chOff x="5536772" y="3480013"/>
            <a:chExt cx="4318427" cy="2026707"/>
          </a:xfrm>
        </p:grpSpPr>
        <p:sp>
          <p:nvSpPr>
            <p:cNvPr id="135" name="Google Shape;135;p17"/>
            <p:cNvSpPr/>
            <p:nvPr/>
          </p:nvSpPr>
          <p:spPr>
            <a:xfrm>
              <a:off x="5536772" y="3480013"/>
              <a:ext cx="4318427" cy="2026707"/>
            </a:xfrm>
            <a:custGeom>
              <a:avLst/>
              <a:gdLst>
                <a:gd name="connsiteX0" fmla="*/ 0 w 2611120"/>
                <a:gd name="connsiteY0" fmla="*/ 230178 h 1381042"/>
                <a:gd name="connsiteX1" fmla="*/ 230178 w 2611120"/>
                <a:gd name="connsiteY1" fmla="*/ 0 h 1381042"/>
                <a:gd name="connsiteX2" fmla="*/ 435187 w 2611120"/>
                <a:gd name="connsiteY2" fmla="*/ 0 h 1381042"/>
                <a:gd name="connsiteX3" fmla="*/ 435187 w 2611120"/>
                <a:gd name="connsiteY3" fmla="*/ 0 h 1381042"/>
                <a:gd name="connsiteX4" fmla="*/ 1087967 w 2611120"/>
                <a:gd name="connsiteY4" fmla="*/ 0 h 1381042"/>
                <a:gd name="connsiteX5" fmla="*/ 2380942 w 2611120"/>
                <a:gd name="connsiteY5" fmla="*/ 0 h 1381042"/>
                <a:gd name="connsiteX6" fmla="*/ 2611120 w 2611120"/>
                <a:gd name="connsiteY6" fmla="*/ 230178 h 1381042"/>
                <a:gd name="connsiteX7" fmla="*/ 2611120 w 2611120"/>
                <a:gd name="connsiteY7" fmla="*/ 230174 h 1381042"/>
                <a:gd name="connsiteX8" fmla="*/ 2611120 w 2611120"/>
                <a:gd name="connsiteY8" fmla="*/ 230174 h 1381042"/>
                <a:gd name="connsiteX9" fmla="*/ 2611120 w 2611120"/>
                <a:gd name="connsiteY9" fmla="*/ 575434 h 1381042"/>
                <a:gd name="connsiteX10" fmla="*/ 2611120 w 2611120"/>
                <a:gd name="connsiteY10" fmla="*/ 1150864 h 1381042"/>
                <a:gd name="connsiteX11" fmla="*/ 2380942 w 2611120"/>
                <a:gd name="connsiteY11" fmla="*/ 1381042 h 1381042"/>
                <a:gd name="connsiteX12" fmla="*/ 1087967 w 2611120"/>
                <a:gd name="connsiteY12" fmla="*/ 1381042 h 1381042"/>
                <a:gd name="connsiteX13" fmla="*/ 435187 w 2611120"/>
                <a:gd name="connsiteY13" fmla="*/ 1381042 h 1381042"/>
                <a:gd name="connsiteX14" fmla="*/ 435187 w 2611120"/>
                <a:gd name="connsiteY14" fmla="*/ 1381042 h 1381042"/>
                <a:gd name="connsiteX15" fmla="*/ 230178 w 2611120"/>
                <a:gd name="connsiteY15" fmla="*/ 1381042 h 1381042"/>
                <a:gd name="connsiteX16" fmla="*/ 0 w 2611120"/>
                <a:gd name="connsiteY16" fmla="*/ 1150864 h 1381042"/>
                <a:gd name="connsiteX17" fmla="*/ 0 w 2611120"/>
                <a:gd name="connsiteY17" fmla="*/ 575434 h 1381042"/>
                <a:gd name="connsiteX18" fmla="*/ -1707307 w 2611120"/>
                <a:gd name="connsiteY18" fmla="*/ -645665 h 1381042"/>
                <a:gd name="connsiteX19" fmla="*/ 0 w 2611120"/>
                <a:gd name="connsiteY19" fmla="*/ 230174 h 1381042"/>
                <a:gd name="connsiteX20" fmla="*/ 0 w 2611120"/>
                <a:gd name="connsiteY20" fmla="*/ 230178 h 1381042"/>
                <a:gd name="connsiteX0" fmla="*/ 1707307 w 4318427"/>
                <a:gd name="connsiteY0" fmla="*/ 875843 h 2026707"/>
                <a:gd name="connsiteX1" fmla="*/ 1937485 w 4318427"/>
                <a:gd name="connsiteY1" fmla="*/ 645665 h 2026707"/>
                <a:gd name="connsiteX2" fmla="*/ 2142494 w 4318427"/>
                <a:gd name="connsiteY2" fmla="*/ 645665 h 2026707"/>
                <a:gd name="connsiteX3" fmla="*/ 2142494 w 4318427"/>
                <a:gd name="connsiteY3" fmla="*/ 645665 h 2026707"/>
                <a:gd name="connsiteX4" fmla="*/ 2795274 w 4318427"/>
                <a:gd name="connsiteY4" fmla="*/ 645665 h 2026707"/>
                <a:gd name="connsiteX5" fmla="*/ 4088249 w 4318427"/>
                <a:gd name="connsiteY5" fmla="*/ 645665 h 2026707"/>
                <a:gd name="connsiteX6" fmla="*/ 4318427 w 4318427"/>
                <a:gd name="connsiteY6" fmla="*/ 875843 h 2026707"/>
                <a:gd name="connsiteX7" fmla="*/ 4318427 w 4318427"/>
                <a:gd name="connsiteY7" fmla="*/ 875839 h 2026707"/>
                <a:gd name="connsiteX8" fmla="*/ 4318427 w 4318427"/>
                <a:gd name="connsiteY8" fmla="*/ 875839 h 2026707"/>
                <a:gd name="connsiteX9" fmla="*/ 4318427 w 4318427"/>
                <a:gd name="connsiteY9" fmla="*/ 1221099 h 2026707"/>
                <a:gd name="connsiteX10" fmla="*/ 4318427 w 4318427"/>
                <a:gd name="connsiteY10" fmla="*/ 1796529 h 2026707"/>
                <a:gd name="connsiteX11" fmla="*/ 4088249 w 4318427"/>
                <a:gd name="connsiteY11" fmla="*/ 2026707 h 2026707"/>
                <a:gd name="connsiteX12" fmla="*/ 2795274 w 4318427"/>
                <a:gd name="connsiteY12" fmla="*/ 2026707 h 2026707"/>
                <a:gd name="connsiteX13" fmla="*/ 2142494 w 4318427"/>
                <a:gd name="connsiteY13" fmla="*/ 2026707 h 2026707"/>
                <a:gd name="connsiteX14" fmla="*/ 2142494 w 4318427"/>
                <a:gd name="connsiteY14" fmla="*/ 2026707 h 2026707"/>
                <a:gd name="connsiteX15" fmla="*/ 1937485 w 4318427"/>
                <a:gd name="connsiteY15" fmla="*/ 2026707 h 2026707"/>
                <a:gd name="connsiteX16" fmla="*/ 1707307 w 4318427"/>
                <a:gd name="connsiteY16" fmla="*/ 1796529 h 2026707"/>
                <a:gd name="connsiteX17" fmla="*/ 1717467 w 4318427"/>
                <a:gd name="connsiteY17" fmla="*/ 1048379 h 2026707"/>
                <a:gd name="connsiteX18" fmla="*/ 0 w 4318427"/>
                <a:gd name="connsiteY18" fmla="*/ 0 h 2026707"/>
                <a:gd name="connsiteX19" fmla="*/ 1707307 w 4318427"/>
                <a:gd name="connsiteY19" fmla="*/ 875839 h 2026707"/>
                <a:gd name="connsiteX20" fmla="*/ 1707307 w 4318427"/>
                <a:gd name="connsiteY20" fmla="*/ 875843 h 2026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318427" h="2026707">
                  <a:moveTo>
                    <a:pt x="1707307" y="875843"/>
                  </a:moveTo>
                  <a:cubicBezTo>
                    <a:pt x="1707307" y="748719"/>
                    <a:pt x="1810361" y="645665"/>
                    <a:pt x="1937485" y="645665"/>
                  </a:cubicBezTo>
                  <a:lnTo>
                    <a:pt x="2142494" y="645665"/>
                  </a:lnTo>
                  <a:lnTo>
                    <a:pt x="2142494" y="645665"/>
                  </a:lnTo>
                  <a:lnTo>
                    <a:pt x="2795274" y="645665"/>
                  </a:lnTo>
                  <a:lnTo>
                    <a:pt x="4088249" y="645665"/>
                  </a:lnTo>
                  <a:cubicBezTo>
                    <a:pt x="4215373" y="645665"/>
                    <a:pt x="4318427" y="748719"/>
                    <a:pt x="4318427" y="875843"/>
                  </a:cubicBezTo>
                  <a:lnTo>
                    <a:pt x="4318427" y="875839"/>
                  </a:lnTo>
                  <a:lnTo>
                    <a:pt x="4318427" y="875839"/>
                  </a:lnTo>
                  <a:lnTo>
                    <a:pt x="4318427" y="1221099"/>
                  </a:lnTo>
                  <a:lnTo>
                    <a:pt x="4318427" y="1796529"/>
                  </a:lnTo>
                  <a:cubicBezTo>
                    <a:pt x="4318427" y="1923653"/>
                    <a:pt x="4215373" y="2026707"/>
                    <a:pt x="4088249" y="2026707"/>
                  </a:cubicBezTo>
                  <a:lnTo>
                    <a:pt x="2795274" y="2026707"/>
                  </a:lnTo>
                  <a:lnTo>
                    <a:pt x="2142494" y="2026707"/>
                  </a:lnTo>
                  <a:lnTo>
                    <a:pt x="2142494" y="2026707"/>
                  </a:lnTo>
                  <a:lnTo>
                    <a:pt x="1937485" y="2026707"/>
                  </a:lnTo>
                  <a:cubicBezTo>
                    <a:pt x="1810361" y="2026707"/>
                    <a:pt x="1707307" y="1923653"/>
                    <a:pt x="1707307" y="1796529"/>
                  </a:cubicBezTo>
                  <a:lnTo>
                    <a:pt x="1717467" y="1048379"/>
                  </a:lnTo>
                  <a:lnTo>
                    <a:pt x="0" y="0"/>
                  </a:lnTo>
                  <a:lnTo>
                    <a:pt x="1707307" y="875839"/>
                  </a:lnTo>
                  <a:lnTo>
                    <a:pt x="1707307" y="875843"/>
                  </a:lnTo>
                  <a:close/>
                </a:path>
              </a:pathLst>
            </a:custGeom>
            <a:solidFill>
              <a:srgbClr val="A0C283"/>
            </a:solidFill>
            <a:ln>
              <a:noFill/>
            </a:ln>
          </p:spPr>
          <p:txBody>
            <a:bodyPr spcFirstLastPara="1" wrap="square" lIns="0" tIns="0" rIns="0" bIns="0" anchor="t" anchorCtr="0">
              <a:noAutofit/>
            </a:bodyPr>
            <a:lstStyle/>
            <a:p>
              <a:endParaRPr sz="964"/>
            </a:p>
          </p:txBody>
        </p:sp>
        <p:sp>
          <p:nvSpPr>
            <p:cNvPr id="136" name="Google Shape;136;p17"/>
            <p:cNvSpPr txBox="1"/>
            <p:nvPr/>
          </p:nvSpPr>
          <p:spPr>
            <a:xfrm>
              <a:off x="7460645" y="4235999"/>
              <a:ext cx="2176923" cy="710036"/>
            </a:xfrm>
            <a:prstGeom prst="rect">
              <a:avLst/>
            </a:prstGeom>
            <a:noFill/>
            <a:ln>
              <a:noFill/>
            </a:ln>
          </p:spPr>
          <p:txBody>
            <a:bodyPr spcFirstLastPara="1" wrap="square" lIns="0" tIns="32652" rIns="0" bIns="0" anchor="t" anchorCtr="0">
              <a:noAutofit/>
            </a:bodyPr>
            <a:lstStyle/>
            <a:p>
              <a:pPr marL="337448" marR="2721" indent="-330985">
                <a:lnSpc>
                  <a:spcPct val="113506"/>
                </a:lnSpc>
              </a:pPr>
              <a:r>
                <a:rPr lang="en-US" sz="2800" b="1" dirty="0">
                  <a:solidFill>
                    <a:srgbClr val="FFFFFF"/>
                  </a:solidFill>
                  <a:latin typeface="Trebuchet MS"/>
                  <a:ea typeface="Trebuchet MS"/>
                  <a:cs typeface="Trebuchet MS"/>
                  <a:sym typeface="Trebuchet MS"/>
                </a:rPr>
                <a:t>specific  arguments</a:t>
              </a:r>
              <a:endParaRPr sz="2800" dirty="0">
                <a:latin typeface="Trebuchet MS"/>
                <a:ea typeface="Trebuchet MS"/>
                <a:cs typeface="Trebuchet MS"/>
                <a:sym typeface="Trebuchet MS"/>
              </a:endParaRPr>
            </a:p>
          </p:txBody>
        </p:sp>
      </p:grpSp>
      <p:grpSp>
        <p:nvGrpSpPr>
          <p:cNvPr id="4" name="Group 3"/>
          <p:cNvGrpSpPr/>
          <p:nvPr/>
        </p:nvGrpSpPr>
        <p:grpSpPr>
          <a:xfrm>
            <a:off x="4212052" y="3457109"/>
            <a:ext cx="2385235" cy="2049612"/>
            <a:chOff x="4212052" y="3457109"/>
            <a:chExt cx="2385235" cy="2049612"/>
          </a:xfrm>
        </p:grpSpPr>
        <p:sp>
          <p:nvSpPr>
            <p:cNvPr id="137" name="Google Shape;137;p17"/>
            <p:cNvSpPr/>
            <p:nvPr/>
          </p:nvSpPr>
          <p:spPr>
            <a:xfrm>
              <a:off x="4212052" y="3457109"/>
              <a:ext cx="2342916" cy="2049612"/>
            </a:xfrm>
            <a:custGeom>
              <a:avLst/>
              <a:gdLst>
                <a:gd name="connsiteX0" fmla="*/ 0 w 2183801"/>
                <a:gd name="connsiteY0" fmla="*/ 263730 h 1582350"/>
                <a:gd name="connsiteX1" fmla="*/ 263730 w 2183801"/>
                <a:gd name="connsiteY1" fmla="*/ 0 h 1582350"/>
                <a:gd name="connsiteX2" fmla="*/ 363967 w 2183801"/>
                <a:gd name="connsiteY2" fmla="*/ 0 h 1582350"/>
                <a:gd name="connsiteX3" fmla="*/ 27341 w 2183801"/>
                <a:gd name="connsiteY3" fmla="*/ -668416 h 1582350"/>
                <a:gd name="connsiteX4" fmla="*/ 909917 w 2183801"/>
                <a:gd name="connsiteY4" fmla="*/ 0 h 1582350"/>
                <a:gd name="connsiteX5" fmla="*/ 1920071 w 2183801"/>
                <a:gd name="connsiteY5" fmla="*/ 0 h 1582350"/>
                <a:gd name="connsiteX6" fmla="*/ 2183801 w 2183801"/>
                <a:gd name="connsiteY6" fmla="*/ 263730 h 1582350"/>
                <a:gd name="connsiteX7" fmla="*/ 2183801 w 2183801"/>
                <a:gd name="connsiteY7" fmla="*/ 263725 h 1582350"/>
                <a:gd name="connsiteX8" fmla="*/ 2183801 w 2183801"/>
                <a:gd name="connsiteY8" fmla="*/ 263725 h 1582350"/>
                <a:gd name="connsiteX9" fmla="*/ 2183801 w 2183801"/>
                <a:gd name="connsiteY9" fmla="*/ 659313 h 1582350"/>
                <a:gd name="connsiteX10" fmla="*/ 2183801 w 2183801"/>
                <a:gd name="connsiteY10" fmla="*/ 1318620 h 1582350"/>
                <a:gd name="connsiteX11" fmla="*/ 1920071 w 2183801"/>
                <a:gd name="connsiteY11" fmla="*/ 1582350 h 1582350"/>
                <a:gd name="connsiteX12" fmla="*/ 909917 w 2183801"/>
                <a:gd name="connsiteY12" fmla="*/ 1582350 h 1582350"/>
                <a:gd name="connsiteX13" fmla="*/ 363967 w 2183801"/>
                <a:gd name="connsiteY13" fmla="*/ 1582350 h 1582350"/>
                <a:gd name="connsiteX14" fmla="*/ 363967 w 2183801"/>
                <a:gd name="connsiteY14" fmla="*/ 1582350 h 1582350"/>
                <a:gd name="connsiteX15" fmla="*/ 263730 w 2183801"/>
                <a:gd name="connsiteY15" fmla="*/ 1582350 h 1582350"/>
                <a:gd name="connsiteX16" fmla="*/ 0 w 2183801"/>
                <a:gd name="connsiteY16" fmla="*/ 1318620 h 1582350"/>
                <a:gd name="connsiteX17" fmla="*/ 0 w 2183801"/>
                <a:gd name="connsiteY17" fmla="*/ 659313 h 1582350"/>
                <a:gd name="connsiteX18" fmla="*/ 0 w 2183801"/>
                <a:gd name="connsiteY18" fmla="*/ 263725 h 1582350"/>
                <a:gd name="connsiteX19" fmla="*/ 0 w 2183801"/>
                <a:gd name="connsiteY19" fmla="*/ 263725 h 1582350"/>
                <a:gd name="connsiteX20" fmla="*/ 0 w 2183801"/>
                <a:gd name="connsiteY20" fmla="*/ 263730 h 1582350"/>
                <a:gd name="connsiteX0" fmla="*/ 0 w 2183801"/>
                <a:gd name="connsiteY0" fmla="*/ 932146 h 2250766"/>
                <a:gd name="connsiteX1" fmla="*/ 263730 w 2183801"/>
                <a:gd name="connsiteY1" fmla="*/ 668416 h 2250766"/>
                <a:gd name="connsiteX2" fmla="*/ 536687 w 2183801"/>
                <a:gd name="connsiteY2" fmla="*/ 668416 h 2250766"/>
                <a:gd name="connsiteX3" fmla="*/ 27341 w 2183801"/>
                <a:gd name="connsiteY3" fmla="*/ 0 h 2250766"/>
                <a:gd name="connsiteX4" fmla="*/ 909917 w 2183801"/>
                <a:gd name="connsiteY4" fmla="*/ 668416 h 2250766"/>
                <a:gd name="connsiteX5" fmla="*/ 1920071 w 2183801"/>
                <a:gd name="connsiteY5" fmla="*/ 668416 h 2250766"/>
                <a:gd name="connsiteX6" fmla="*/ 2183801 w 2183801"/>
                <a:gd name="connsiteY6" fmla="*/ 932146 h 2250766"/>
                <a:gd name="connsiteX7" fmla="*/ 2183801 w 2183801"/>
                <a:gd name="connsiteY7" fmla="*/ 932141 h 2250766"/>
                <a:gd name="connsiteX8" fmla="*/ 2183801 w 2183801"/>
                <a:gd name="connsiteY8" fmla="*/ 932141 h 2250766"/>
                <a:gd name="connsiteX9" fmla="*/ 2183801 w 2183801"/>
                <a:gd name="connsiteY9" fmla="*/ 1327729 h 2250766"/>
                <a:gd name="connsiteX10" fmla="*/ 2183801 w 2183801"/>
                <a:gd name="connsiteY10" fmla="*/ 1987036 h 2250766"/>
                <a:gd name="connsiteX11" fmla="*/ 1920071 w 2183801"/>
                <a:gd name="connsiteY11" fmla="*/ 2250766 h 2250766"/>
                <a:gd name="connsiteX12" fmla="*/ 909917 w 2183801"/>
                <a:gd name="connsiteY12" fmla="*/ 2250766 h 2250766"/>
                <a:gd name="connsiteX13" fmla="*/ 363967 w 2183801"/>
                <a:gd name="connsiteY13" fmla="*/ 2250766 h 2250766"/>
                <a:gd name="connsiteX14" fmla="*/ 363967 w 2183801"/>
                <a:gd name="connsiteY14" fmla="*/ 2250766 h 2250766"/>
                <a:gd name="connsiteX15" fmla="*/ 263730 w 2183801"/>
                <a:gd name="connsiteY15" fmla="*/ 2250766 h 2250766"/>
                <a:gd name="connsiteX16" fmla="*/ 0 w 2183801"/>
                <a:gd name="connsiteY16" fmla="*/ 1987036 h 2250766"/>
                <a:gd name="connsiteX17" fmla="*/ 0 w 2183801"/>
                <a:gd name="connsiteY17" fmla="*/ 1327729 h 2250766"/>
                <a:gd name="connsiteX18" fmla="*/ 0 w 2183801"/>
                <a:gd name="connsiteY18" fmla="*/ 932141 h 2250766"/>
                <a:gd name="connsiteX19" fmla="*/ 0 w 2183801"/>
                <a:gd name="connsiteY19" fmla="*/ 932141 h 2250766"/>
                <a:gd name="connsiteX20" fmla="*/ 0 w 2183801"/>
                <a:gd name="connsiteY20" fmla="*/ 932146 h 2250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83801" h="2250766">
                  <a:moveTo>
                    <a:pt x="0" y="932146"/>
                  </a:moveTo>
                  <a:cubicBezTo>
                    <a:pt x="0" y="786492"/>
                    <a:pt x="118076" y="668416"/>
                    <a:pt x="263730" y="668416"/>
                  </a:cubicBezTo>
                  <a:lnTo>
                    <a:pt x="536687" y="668416"/>
                  </a:lnTo>
                  <a:lnTo>
                    <a:pt x="27341" y="0"/>
                  </a:lnTo>
                  <a:lnTo>
                    <a:pt x="909917" y="668416"/>
                  </a:lnTo>
                  <a:lnTo>
                    <a:pt x="1920071" y="668416"/>
                  </a:lnTo>
                  <a:cubicBezTo>
                    <a:pt x="2065725" y="668416"/>
                    <a:pt x="2183801" y="786492"/>
                    <a:pt x="2183801" y="932146"/>
                  </a:cubicBezTo>
                  <a:lnTo>
                    <a:pt x="2183801" y="932141"/>
                  </a:lnTo>
                  <a:lnTo>
                    <a:pt x="2183801" y="932141"/>
                  </a:lnTo>
                  <a:lnTo>
                    <a:pt x="2183801" y="1327729"/>
                  </a:lnTo>
                  <a:lnTo>
                    <a:pt x="2183801" y="1987036"/>
                  </a:lnTo>
                  <a:cubicBezTo>
                    <a:pt x="2183801" y="2132690"/>
                    <a:pt x="2065725" y="2250766"/>
                    <a:pt x="1920071" y="2250766"/>
                  </a:cubicBezTo>
                  <a:lnTo>
                    <a:pt x="909917" y="2250766"/>
                  </a:lnTo>
                  <a:lnTo>
                    <a:pt x="363967" y="2250766"/>
                  </a:lnTo>
                  <a:lnTo>
                    <a:pt x="363967" y="2250766"/>
                  </a:lnTo>
                  <a:lnTo>
                    <a:pt x="263730" y="2250766"/>
                  </a:lnTo>
                  <a:cubicBezTo>
                    <a:pt x="118076" y="2250766"/>
                    <a:pt x="0" y="2132690"/>
                    <a:pt x="0" y="1987036"/>
                  </a:cubicBezTo>
                  <a:lnTo>
                    <a:pt x="0" y="1327729"/>
                  </a:lnTo>
                  <a:lnTo>
                    <a:pt x="0" y="932141"/>
                  </a:lnTo>
                  <a:lnTo>
                    <a:pt x="0" y="932141"/>
                  </a:lnTo>
                  <a:lnTo>
                    <a:pt x="0" y="932146"/>
                  </a:lnTo>
                  <a:close/>
                </a:path>
              </a:pathLst>
            </a:custGeom>
            <a:solidFill>
              <a:srgbClr val="78AAD6"/>
            </a:solidFill>
            <a:ln>
              <a:noFill/>
            </a:ln>
          </p:spPr>
          <p:txBody>
            <a:bodyPr spcFirstLastPara="1" wrap="square" lIns="0" tIns="0" rIns="0" bIns="0" anchor="t" anchorCtr="0">
              <a:noAutofit/>
            </a:bodyPr>
            <a:lstStyle/>
            <a:p>
              <a:endParaRPr sz="964"/>
            </a:p>
          </p:txBody>
        </p:sp>
        <p:sp>
          <p:nvSpPr>
            <p:cNvPr id="138" name="Google Shape;138;p17"/>
            <p:cNvSpPr txBox="1"/>
            <p:nvPr/>
          </p:nvSpPr>
          <p:spPr>
            <a:xfrm>
              <a:off x="4269566" y="4235999"/>
              <a:ext cx="2327721" cy="1143810"/>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800" b="1" dirty="0">
                  <a:solidFill>
                    <a:srgbClr val="FFFFFF"/>
                  </a:solidFill>
                  <a:latin typeface="Trebuchet MS"/>
                  <a:ea typeface="Trebuchet MS"/>
                  <a:cs typeface="Trebuchet MS"/>
                  <a:sym typeface="Trebuchet MS"/>
                </a:rPr>
                <a:t>data frame to transform</a:t>
              </a:r>
              <a:endParaRPr sz="2800" dirty="0">
                <a:latin typeface="Trebuchet MS"/>
                <a:ea typeface="Trebuchet MS"/>
                <a:cs typeface="Trebuchet MS"/>
                <a:sym typeface="Trebuchet MS"/>
              </a:endParaRPr>
            </a:p>
          </p:txBody>
        </p:sp>
      </p:grpSp>
      <p:grpSp>
        <p:nvGrpSpPr>
          <p:cNvPr id="2" name="Group 1"/>
          <p:cNvGrpSpPr/>
          <p:nvPr/>
        </p:nvGrpSpPr>
        <p:grpSpPr>
          <a:xfrm>
            <a:off x="2276069" y="3477544"/>
            <a:ext cx="1853024" cy="2029177"/>
            <a:chOff x="2276069" y="3477544"/>
            <a:chExt cx="1853024" cy="2029177"/>
          </a:xfrm>
        </p:grpSpPr>
        <p:sp>
          <p:nvSpPr>
            <p:cNvPr id="139" name="Google Shape;139;p17"/>
            <p:cNvSpPr/>
            <p:nvPr/>
          </p:nvSpPr>
          <p:spPr>
            <a:xfrm>
              <a:off x="2276069" y="3477544"/>
              <a:ext cx="1666011" cy="2029177"/>
            </a:xfrm>
            <a:custGeom>
              <a:avLst/>
              <a:gdLst>
                <a:gd name="connsiteX0" fmla="*/ 0 w 1666011"/>
                <a:gd name="connsiteY0" fmla="*/ 263725 h 1582318"/>
                <a:gd name="connsiteX1" fmla="*/ 263725 w 1666011"/>
                <a:gd name="connsiteY1" fmla="*/ 0 h 1582318"/>
                <a:gd name="connsiteX2" fmla="*/ 277669 w 1666011"/>
                <a:gd name="connsiteY2" fmla="*/ 0 h 1582318"/>
                <a:gd name="connsiteX3" fmla="*/ 513165 w 1666011"/>
                <a:gd name="connsiteY3" fmla="*/ -648133 h 1582318"/>
                <a:gd name="connsiteX4" fmla="*/ 694171 w 1666011"/>
                <a:gd name="connsiteY4" fmla="*/ 0 h 1582318"/>
                <a:gd name="connsiteX5" fmla="*/ 1402286 w 1666011"/>
                <a:gd name="connsiteY5" fmla="*/ 0 h 1582318"/>
                <a:gd name="connsiteX6" fmla="*/ 1666011 w 1666011"/>
                <a:gd name="connsiteY6" fmla="*/ 263725 h 1582318"/>
                <a:gd name="connsiteX7" fmla="*/ 1666011 w 1666011"/>
                <a:gd name="connsiteY7" fmla="*/ 263720 h 1582318"/>
                <a:gd name="connsiteX8" fmla="*/ 1666011 w 1666011"/>
                <a:gd name="connsiteY8" fmla="*/ 263720 h 1582318"/>
                <a:gd name="connsiteX9" fmla="*/ 1666011 w 1666011"/>
                <a:gd name="connsiteY9" fmla="*/ 659299 h 1582318"/>
                <a:gd name="connsiteX10" fmla="*/ 1666011 w 1666011"/>
                <a:gd name="connsiteY10" fmla="*/ 1318593 h 1582318"/>
                <a:gd name="connsiteX11" fmla="*/ 1402286 w 1666011"/>
                <a:gd name="connsiteY11" fmla="*/ 1582318 h 1582318"/>
                <a:gd name="connsiteX12" fmla="*/ 694171 w 1666011"/>
                <a:gd name="connsiteY12" fmla="*/ 1582318 h 1582318"/>
                <a:gd name="connsiteX13" fmla="*/ 277669 w 1666011"/>
                <a:gd name="connsiteY13" fmla="*/ 1582318 h 1582318"/>
                <a:gd name="connsiteX14" fmla="*/ 277669 w 1666011"/>
                <a:gd name="connsiteY14" fmla="*/ 1582318 h 1582318"/>
                <a:gd name="connsiteX15" fmla="*/ 263725 w 1666011"/>
                <a:gd name="connsiteY15" fmla="*/ 1582318 h 1582318"/>
                <a:gd name="connsiteX16" fmla="*/ 0 w 1666011"/>
                <a:gd name="connsiteY16" fmla="*/ 1318593 h 1582318"/>
                <a:gd name="connsiteX17" fmla="*/ 0 w 1666011"/>
                <a:gd name="connsiteY17" fmla="*/ 659299 h 1582318"/>
                <a:gd name="connsiteX18" fmla="*/ 0 w 1666011"/>
                <a:gd name="connsiteY18" fmla="*/ 263720 h 1582318"/>
                <a:gd name="connsiteX19" fmla="*/ 0 w 1666011"/>
                <a:gd name="connsiteY19" fmla="*/ 263720 h 1582318"/>
                <a:gd name="connsiteX20" fmla="*/ 0 w 1666011"/>
                <a:gd name="connsiteY20" fmla="*/ 263725 h 1582318"/>
                <a:gd name="connsiteX0" fmla="*/ 0 w 1666011"/>
                <a:gd name="connsiteY0" fmla="*/ 911858 h 2230451"/>
                <a:gd name="connsiteX1" fmla="*/ 263725 w 1666011"/>
                <a:gd name="connsiteY1" fmla="*/ 648133 h 2230451"/>
                <a:gd name="connsiteX2" fmla="*/ 450389 w 1666011"/>
                <a:gd name="connsiteY2" fmla="*/ 637973 h 2230451"/>
                <a:gd name="connsiteX3" fmla="*/ 513165 w 1666011"/>
                <a:gd name="connsiteY3" fmla="*/ 0 h 2230451"/>
                <a:gd name="connsiteX4" fmla="*/ 694171 w 1666011"/>
                <a:gd name="connsiteY4" fmla="*/ 648133 h 2230451"/>
                <a:gd name="connsiteX5" fmla="*/ 1402286 w 1666011"/>
                <a:gd name="connsiteY5" fmla="*/ 648133 h 2230451"/>
                <a:gd name="connsiteX6" fmla="*/ 1666011 w 1666011"/>
                <a:gd name="connsiteY6" fmla="*/ 911858 h 2230451"/>
                <a:gd name="connsiteX7" fmla="*/ 1666011 w 1666011"/>
                <a:gd name="connsiteY7" fmla="*/ 911853 h 2230451"/>
                <a:gd name="connsiteX8" fmla="*/ 1666011 w 1666011"/>
                <a:gd name="connsiteY8" fmla="*/ 911853 h 2230451"/>
                <a:gd name="connsiteX9" fmla="*/ 1666011 w 1666011"/>
                <a:gd name="connsiteY9" fmla="*/ 1307432 h 2230451"/>
                <a:gd name="connsiteX10" fmla="*/ 1666011 w 1666011"/>
                <a:gd name="connsiteY10" fmla="*/ 1966726 h 2230451"/>
                <a:gd name="connsiteX11" fmla="*/ 1402286 w 1666011"/>
                <a:gd name="connsiteY11" fmla="*/ 2230451 h 2230451"/>
                <a:gd name="connsiteX12" fmla="*/ 694171 w 1666011"/>
                <a:gd name="connsiteY12" fmla="*/ 2230451 h 2230451"/>
                <a:gd name="connsiteX13" fmla="*/ 277669 w 1666011"/>
                <a:gd name="connsiteY13" fmla="*/ 2230451 h 2230451"/>
                <a:gd name="connsiteX14" fmla="*/ 277669 w 1666011"/>
                <a:gd name="connsiteY14" fmla="*/ 2230451 h 2230451"/>
                <a:gd name="connsiteX15" fmla="*/ 263725 w 1666011"/>
                <a:gd name="connsiteY15" fmla="*/ 2230451 h 2230451"/>
                <a:gd name="connsiteX16" fmla="*/ 0 w 1666011"/>
                <a:gd name="connsiteY16" fmla="*/ 1966726 h 2230451"/>
                <a:gd name="connsiteX17" fmla="*/ 0 w 1666011"/>
                <a:gd name="connsiteY17" fmla="*/ 1307432 h 2230451"/>
                <a:gd name="connsiteX18" fmla="*/ 0 w 1666011"/>
                <a:gd name="connsiteY18" fmla="*/ 911853 h 2230451"/>
                <a:gd name="connsiteX19" fmla="*/ 0 w 1666011"/>
                <a:gd name="connsiteY19" fmla="*/ 911853 h 2230451"/>
                <a:gd name="connsiteX20" fmla="*/ 0 w 1666011"/>
                <a:gd name="connsiteY20" fmla="*/ 911858 h 2230451"/>
                <a:gd name="connsiteX0" fmla="*/ 0 w 1666011"/>
                <a:gd name="connsiteY0" fmla="*/ 911858 h 2230451"/>
                <a:gd name="connsiteX1" fmla="*/ 263725 w 1666011"/>
                <a:gd name="connsiteY1" fmla="*/ 648133 h 2230451"/>
                <a:gd name="connsiteX2" fmla="*/ 450389 w 1666011"/>
                <a:gd name="connsiteY2" fmla="*/ 637973 h 2230451"/>
                <a:gd name="connsiteX3" fmla="*/ 513165 w 1666011"/>
                <a:gd name="connsiteY3" fmla="*/ 0 h 2230451"/>
                <a:gd name="connsiteX4" fmla="*/ 612891 w 1666011"/>
                <a:gd name="connsiteY4" fmla="*/ 648133 h 2230451"/>
                <a:gd name="connsiteX5" fmla="*/ 1402286 w 1666011"/>
                <a:gd name="connsiteY5" fmla="*/ 648133 h 2230451"/>
                <a:gd name="connsiteX6" fmla="*/ 1666011 w 1666011"/>
                <a:gd name="connsiteY6" fmla="*/ 911858 h 2230451"/>
                <a:gd name="connsiteX7" fmla="*/ 1666011 w 1666011"/>
                <a:gd name="connsiteY7" fmla="*/ 911853 h 2230451"/>
                <a:gd name="connsiteX8" fmla="*/ 1666011 w 1666011"/>
                <a:gd name="connsiteY8" fmla="*/ 911853 h 2230451"/>
                <a:gd name="connsiteX9" fmla="*/ 1666011 w 1666011"/>
                <a:gd name="connsiteY9" fmla="*/ 1307432 h 2230451"/>
                <a:gd name="connsiteX10" fmla="*/ 1666011 w 1666011"/>
                <a:gd name="connsiteY10" fmla="*/ 1966726 h 2230451"/>
                <a:gd name="connsiteX11" fmla="*/ 1402286 w 1666011"/>
                <a:gd name="connsiteY11" fmla="*/ 2230451 h 2230451"/>
                <a:gd name="connsiteX12" fmla="*/ 694171 w 1666011"/>
                <a:gd name="connsiteY12" fmla="*/ 2230451 h 2230451"/>
                <a:gd name="connsiteX13" fmla="*/ 277669 w 1666011"/>
                <a:gd name="connsiteY13" fmla="*/ 2230451 h 2230451"/>
                <a:gd name="connsiteX14" fmla="*/ 277669 w 1666011"/>
                <a:gd name="connsiteY14" fmla="*/ 2230451 h 2230451"/>
                <a:gd name="connsiteX15" fmla="*/ 263725 w 1666011"/>
                <a:gd name="connsiteY15" fmla="*/ 2230451 h 2230451"/>
                <a:gd name="connsiteX16" fmla="*/ 0 w 1666011"/>
                <a:gd name="connsiteY16" fmla="*/ 1966726 h 2230451"/>
                <a:gd name="connsiteX17" fmla="*/ 0 w 1666011"/>
                <a:gd name="connsiteY17" fmla="*/ 1307432 h 2230451"/>
                <a:gd name="connsiteX18" fmla="*/ 0 w 1666011"/>
                <a:gd name="connsiteY18" fmla="*/ 911853 h 2230451"/>
                <a:gd name="connsiteX19" fmla="*/ 0 w 1666011"/>
                <a:gd name="connsiteY19" fmla="*/ 911853 h 2230451"/>
                <a:gd name="connsiteX20" fmla="*/ 0 w 1666011"/>
                <a:gd name="connsiteY20" fmla="*/ 911858 h 2230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666011" h="2230451">
                  <a:moveTo>
                    <a:pt x="0" y="911858"/>
                  </a:moveTo>
                  <a:cubicBezTo>
                    <a:pt x="0" y="766207"/>
                    <a:pt x="118074" y="648133"/>
                    <a:pt x="263725" y="648133"/>
                  </a:cubicBezTo>
                  <a:lnTo>
                    <a:pt x="450389" y="637973"/>
                  </a:lnTo>
                  <a:lnTo>
                    <a:pt x="513165" y="0"/>
                  </a:lnTo>
                  <a:lnTo>
                    <a:pt x="612891" y="648133"/>
                  </a:lnTo>
                  <a:lnTo>
                    <a:pt x="1402286" y="648133"/>
                  </a:lnTo>
                  <a:cubicBezTo>
                    <a:pt x="1547937" y="648133"/>
                    <a:pt x="1666011" y="766207"/>
                    <a:pt x="1666011" y="911858"/>
                  </a:cubicBezTo>
                  <a:lnTo>
                    <a:pt x="1666011" y="911853"/>
                  </a:lnTo>
                  <a:lnTo>
                    <a:pt x="1666011" y="911853"/>
                  </a:lnTo>
                  <a:lnTo>
                    <a:pt x="1666011" y="1307432"/>
                  </a:lnTo>
                  <a:lnTo>
                    <a:pt x="1666011" y="1966726"/>
                  </a:lnTo>
                  <a:cubicBezTo>
                    <a:pt x="1666011" y="2112377"/>
                    <a:pt x="1547937" y="2230451"/>
                    <a:pt x="1402286" y="2230451"/>
                  </a:cubicBezTo>
                  <a:lnTo>
                    <a:pt x="694171" y="2230451"/>
                  </a:lnTo>
                  <a:lnTo>
                    <a:pt x="277669" y="2230451"/>
                  </a:lnTo>
                  <a:lnTo>
                    <a:pt x="277669" y="2230451"/>
                  </a:lnTo>
                  <a:lnTo>
                    <a:pt x="263725" y="2230451"/>
                  </a:lnTo>
                  <a:cubicBezTo>
                    <a:pt x="118074" y="2230451"/>
                    <a:pt x="0" y="2112377"/>
                    <a:pt x="0" y="1966726"/>
                  </a:cubicBezTo>
                  <a:lnTo>
                    <a:pt x="0" y="1307432"/>
                  </a:lnTo>
                  <a:lnTo>
                    <a:pt x="0" y="911853"/>
                  </a:lnTo>
                  <a:lnTo>
                    <a:pt x="0" y="911853"/>
                  </a:lnTo>
                  <a:lnTo>
                    <a:pt x="0" y="911858"/>
                  </a:lnTo>
                  <a:close/>
                </a:path>
              </a:pathLst>
            </a:custGeom>
            <a:solidFill>
              <a:srgbClr val="929292"/>
            </a:solidFill>
            <a:ln>
              <a:noFill/>
            </a:ln>
          </p:spPr>
          <p:txBody>
            <a:bodyPr spcFirstLastPara="1" wrap="square" lIns="0" tIns="0" rIns="0" bIns="0" anchor="t" anchorCtr="0">
              <a:noAutofit/>
            </a:bodyPr>
            <a:lstStyle/>
            <a:p>
              <a:endParaRPr sz="964"/>
            </a:p>
          </p:txBody>
        </p:sp>
        <p:sp>
          <p:nvSpPr>
            <p:cNvPr id="140" name="Google Shape;140;p17"/>
            <p:cNvSpPr txBox="1"/>
            <p:nvPr/>
          </p:nvSpPr>
          <p:spPr>
            <a:xfrm>
              <a:off x="2457182" y="4235999"/>
              <a:ext cx="1671911" cy="997618"/>
            </a:xfrm>
            <a:prstGeom prst="rect">
              <a:avLst/>
            </a:prstGeom>
            <a:noFill/>
            <a:ln>
              <a:noFill/>
            </a:ln>
          </p:spPr>
          <p:txBody>
            <a:bodyPr spcFirstLastPara="1" wrap="square" lIns="0" tIns="8504" rIns="0" bIns="0" anchor="t" anchorCtr="0">
              <a:noAutofit/>
            </a:bodyPr>
            <a:lstStyle/>
            <a:p>
              <a:pPr marL="6803"/>
              <a:r>
                <a:rPr lang="en-US" sz="2800" b="1" dirty="0" err="1">
                  <a:solidFill>
                    <a:srgbClr val="FFFFFF"/>
                  </a:solidFill>
                  <a:latin typeface="Trebuchet MS"/>
                  <a:ea typeface="Trebuchet MS"/>
                  <a:cs typeface="Trebuchet MS"/>
                  <a:sym typeface="Trebuchet MS"/>
                </a:rPr>
                <a:t>dplyr</a:t>
              </a:r>
              <a:r>
                <a:rPr lang="en-US" sz="2800" b="1" dirty="0">
                  <a:solidFill>
                    <a:srgbClr val="FFFFFF"/>
                  </a:solidFill>
                  <a:latin typeface="Trebuchet MS"/>
                  <a:ea typeface="Trebuchet MS"/>
                  <a:cs typeface="Trebuchet MS"/>
                  <a:sym typeface="Trebuchet MS"/>
                </a:rPr>
                <a:t> function</a:t>
              </a:r>
              <a:endParaRPr sz="2800" dirty="0">
                <a:latin typeface="Trebuchet MS"/>
                <a:ea typeface="Trebuchet MS"/>
                <a:cs typeface="Trebuchet MS"/>
                <a:sym typeface="Trebuchet MS"/>
              </a:endParaRPr>
            </a:p>
          </p:txBody>
        </p:sp>
      </p:grpSp>
      <p:sp>
        <p:nvSpPr>
          <p:cNvPr id="3" name="Rectangle 2"/>
          <p:cNvSpPr/>
          <p:nvPr/>
        </p:nvSpPr>
        <p:spPr>
          <a:xfrm>
            <a:off x="2134955" y="2883850"/>
            <a:ext cx="4175182" cy="584775"/>
          </a:xfrm>
          <a:prstGeom prst="rect">
            <a:avLst/>
          </a:prstGeom>
        </p:spPr>
        <p:txBody>
          <a:bodyPr wrap="none">
            <a:spAutoFit/>
          </a:bodyPr>
          <a:lstStyle/>
          <a:p>
            <a:pPr marL="146953" lvl="0">
              <a:spcBef>
                <a:spcPts val="2126"/>
              </a:spcBef>
            </a:pPr>
            <a:r>
              <a:rPr lang="en-US" sz="3200" dirty="0">
                <a:latin typeface="Consolas" panose="020B0609020204030204" pitchFamily="49" charset="0"/>
                <a:ea typeface="Courier New"/>
                <a:cs typeface="Consolas" panose="020B0609020204030204" pitchFamily="49" charset="0"/>
                <a:sym typeface="Courier New"/>
              </a:rPr>
              <a:t>filter(</a:t>
            </a:r>
            <a:r>
              <a:rPr lang="en-US" sz="3200" dirty="0">
                <a:solidFill>
                  <a:srgbClr val="0365C0"/>
                </a:solidFill>
                <a:latin typeface="Consolas" panose="020B0609020204030204" pitchFamily="49" charset="0"/>
                <a:ea typeface="Courier New"/>
                <a:cs typeface="Consolas" panose="020B0609020204030204" pitchFamily="49" charset="0"/>
                <a:sym typeface="Courier New"/>
              </a:rPr>
              <a:t>data, </a:t>
            </a:r>
            <a:r>
              <a:rPr lang="en-US" sz="3200" dirty="0">
                <a:solidFill>
                  <a:schemeClr val="accent3"/>
                </a:solidFill>
                <a:latin typeface="Consolas" panose="020B0609020204030204" pitchFamily="49" charset="0"/>
                <a:ea typeface="Courier New"/>
                <a:cs typeface="Consolas" panose="020B0609020204030204" pitchFamily="49" charset="0"/>
                <a:sym typeface="Courier New"/>
              </a:rPr>
              <a:t>...</a:t>
            </a:r>
            <a:r>
              <a:rPr lang="en-US" sz="3200" dirty="0">
                <a:latin typeface="Consolas" panose="020B0609020204030204" pitchFamily="49" charset="0"/>
                <a:ea typeface="Courier New"/>
                <a:cs typeface="Consolas" panose="020B0609020204030204" pitchFamily="49" charset="0"/>
                <a:sym typeface="Courier New"/>
              </a:rPr>
              <a:t>)</a:t>
            </a:r>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6600" dirty="0">
                <a:solidFill>
                  <a:schemeClr val="tx1">
                    <a:lumMod val="75000"/>
                    <a:lumOff val="25000"/>
                  </a:schemeClr>
                </a:solidFill>
              </a:rPr>
              <a:t>Isolating data</a:t>
            </a:r>
          </a:p>
        </p:txBody>
      </p:sp>
    </p:spTree>
    <p:extLst>
      <p:ext uri="{BB962C8B-B14F-4D97-AF65-F5344CB8AC3E}">
        <p14:creationId xmlns:p14="http://schemas.microsoft.com/office/powerpoint/2010/main" val="2034022152"/>
      </p:ext>
    </p:extLst>
  </p:cSld>
  <p:clrMapOvr>
    <a:masterClrMapping/>
  </p:clrMapOvr>
</p:sld>
</file>

<file path=ppt/theme/_rels/theme2.xml.rels><?xml version="1.0" encoding="UTF-8" standalone="yes"?>
<Relationships xmlns="http://schemas.openxmlformats.org/package/2006/relationships"><Relationship Id="rId1" Type="http://schemas.openxmlformats.org/officeDocument/2006/relationships/image" Target="../media/image8.jpeg"/></Relationships>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22118</TotalTime>
  <Words>6109</Words>
  <Application>Microsoft Office PowerPoint</Application>
  <PresentationFormat>Widescreen</PresentationFormat>
  <Paragraphs>908</Paragraphs>
  <Slides>74</Slides>
  <Notes>73</Notes>
  <HiddenSlides>0</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74</vt:i4>
      </vt:variant>
    </vt:vector>
  </HeadingPairs>
  <TitlesOfParts>
    <vt:vector size="87" baseType="lpstr">
      <vt:lpstr>Arial</vt:lpstr>
      <vt:lpstr>Arial Narrow</vt:lpstr>
      <vt:lpstr>Calibri</vt:lpstr>
      <vt:lpstr>Cambria</vt:lpstr>
      <vt:lpstr>Consolas</vt:lpstr>
      <vt:lpstr>Courier New</vt:lpstr>
      <vt:lpstr>Times New Roman</vt:lpstr>
      <vt:lpstr>Trebuchet MS</vt:lpstr>
      <vt:lpstr>Tw Cen MT</vt:lpstr>
      <vt:lpstr>Tw Cen MT Condensed</vt:lpstr>
      <vt:lpstr>Wingdings 3</vt:lpstr>
      <vt:lpstr>Office Theme</vt:lpstr>
      <vt:lpstr>Integral</vt:lpstr>
      <vt:lpstr>Laboratory Medicine Core Data Analysis  </vt:lpstr>
      <vt:lpstr>PowerPoint Presentation</vt:lpstr>
      <vt:lpstr>Goals and Objectives</vt:lpstr>
      <vt:lpstr>PowerPoint Presentation</vt:lpstr>
      <vt:lpstr>What is a “Tidy” Data Frame</vt:lpstr>
      <vt:lpstr>Transform Data with</vt:lpstr>
      <vt:lpstr>dplyr</vt:lpstr>
      <vt:lpstr>common syntax</vt:lpstr>
      <vt:lpstr>Isolating data</vt:lpstr>
      <vt:lpstr>Isolating data</vt:lpstr>
      <vt:lpstr>PowerPoint Presentation</vt:lpstr>
      <vt:lpstr>select()</vt:lpstr>
      <vt:lpstr>select()</vt:lpstr>
      <vt:lpstr>select()</vt:lpstr>
      <vt:lpstr>select()</vt:lpstr>
      <vt:lpstr>select()</vt:lpstr>
      <vt:lpstr>select()</vt:lpstr>
      <vt:lpstr>PowerPoint Presentation</vt:lpstr>
      <vt:lpstr>select(orders, order_status_c)</vt:lpstr>
      <vt:lpstr>PowerPoint Presentation</vt:lpstr>
      <vt:lpstr>select() helpers</vt:lpstr>
      <vt:lpstr>select() helpers</vt:lpstr>
      <vt:lpstr>PowerPoint Presentation</vt:lpstr>
      <vt:lpstr>PowerPoint Presentation</vt:lpstr>
      <vt:lpstr>select()   also helpful for renaming</vt:lpstr>
      <vt:lpstr>rename()</vt:lpstr>
      <vt:lpstr>filter()</vt:lpstr>
      <vt:lpstr>filter()</vt:lpstr>
      <vt:lpstr>filter()</vt:lpstr>
      <vt:lpstr>filter()</vt:lpstr>
      <vt:lpstr>filter()</vt:lpstr>
      <vt:lpstr>filter()</vt:lpstr>
      <vt:lpstr>Logical tests</vt:lpstr>
      <vt:lpstr>PowerPoint Presentation</vt:lpstr>
      <vt:lpstr>PowerPoint Presentation</vt:lpstr>
      <vt:lpstr>Common mistakes</vt:lpstr>
      <vt:lpstr>Common mistakes</vt:lpstr>
      <vt:lpstr>filter()</vt:lpstr>
      <vt:lpstr>Boolean operators</vt:lpstr>
      <vt:lpstr>filter() variants</vt:lpstr>
      <vt:lpstr>PowerPoint Presentation</vt:lpstr>
      <vt:lpstr>PowerPoint Presentation</vt:lpstr>
      <vt:lpstr>arrange()</vt:lpstr>
      <vt:lpstr>arrange()</vt:lpstr>
      <vt:lpstr>arrange()</vt:lpstr>
      <vt:lpstr>arrange()</vt:lpstr>
      <vt:lpstr>arrange()</vt:lpstr>
      <vt:lpstr>PowerPoint Presentation</vt:lpstr>
      <vt:lpstr>PowerPoint Presentation</vt:lpstr>
      <vt:lpstr>%&gt;%</vt:lpstr>
      <vt:lpstr>Data Analysis Steps</vt:lpstr>
      <vt:lpstr>Data Analysis Steps</vt:lpstr>
      <vt:lpstr>The Pipe Operator %&gt;%</vt:lpstr>
      <vt:lpstr>Data Analysis Steps</vt:lpstr>
      <vt:lpstr>Data Analysis Steps</vt:lpstr>
      <vt:lpstr>Shortcut to type %&gt;% </vt:lpstr>
      <vt:lpstr>PowerPoint Presentation</vt:lpstr>
      <vt:lpstr>PowerPoint Presentation</vt:lpstr>
      <vt:lpstr>Isolating data</vt:lpstr>
      <vt:lpstr>Deriving Data</vt:lpstr>
      <vt:lpstr>What are the top 3 tests ordered on weekends?</vt:lpstr>
      <vt:lpstr>Breaking down the analytical question</vt:lpstr>
      <vt:lpstr>Deriving data</vt:lpstr>
      <vt:lpstr>mutate()</vt:lpstr>
      <vt:lpstr>mutate()</vt:lpstr>
      <vt:lpstr>mutate()</vt:lpstr>
      <vt:lpstr>mutate()</vt:lpstr>
      <vt:lpstr>PowerPoint Presentation</vt:lpstr>
      <vt:lpstr>PowerPoint Presentation</vt:lpstr>
      <vt:lpstr>mutate()</vt:lpstr>
      <vt:lpstr>data types in R</vt:lpstr>
      <vt:lpstr>mutate()</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Transform Data with</dc:title>
  <dc:creator>Obstfeld, Amrom E</dc:creator>
  <cp:lastModifiedBy>Patrick C Mathias</cp:lastModifiedBy>
  <cp:revision>205</cp:revision>
  <cp:lastPrinted>2019-05-03T14:53:33Z</cp:lastPrinted>
  <dcterms:modified xsi:type="dcterms:W3CDTF">2019-07-05T03:18:56Z</dcterms:modified>
</cp:coreProperties>
</file>